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599" r:id="rId5"/>
    <p:sldId id="635" r:id="rId6"/>
    <p:sldId id="351" r:id="rId7"/>
    <p:sldId id="637" r:id="rId8"/>
    <p:sldId id="636" r:id="rId9"/>
    <p:sldId id="638" r:id="rId10"/>
    <p:sldId id="674" r:id="rId11"/>
    <p:sldId id="407" r:id="rId12"/>
    <p:sldId id="673" r:id="rId13"/>
    <p:sldId id="658" r:id="rId14"/>
    <p:sldId id="654" r:id="rId15"/>
    <p:sldId id="670" r:id="rId16"/>
    <p:sldId id="639" r:id="rId17"/>
    <p:sldId id="671" r:id="rId18"/>
    <p:sldId id="642" r:id="rId19"/>
    <p:sldId id="644" r:id="rId20"/>
    <p:sldId id="618" r:id="rId21"/>
    <p:sldId id="519" r:id="rId22"/>
    <p:sldId id="672" r:id="rId23"/>
    <p:sldId id="692" r:id="rId24"/>
    <p:sldId id="664" r:id="rId25"/>
    <p:sldId id="653" r:id="rId26"/>
    <p:sldId id="640" r:id="rId27"/>
    <p:sldId id="655" r:id="rId28"/>
    <p:sldId id="669" r:id="rId29"/>
    <p:sldId id="341" r:id="rId30"/>
    <p:sldId id="634" r:id="rId31"/>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7559" userDrawn="1">
          <p15:clr>
            <a:srgbClr val="A4A3A4"/>
          </p15:clr>
        </p15:guide>
        <p15:guide id="3" pos="98" userDrawn="1">
          <p15:clr>
            <a:srgbClr val="A4A3A4"/>
          </p15:clr>
        </p15:guide>
        <p15:guide id="4" pos="56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TOURNEMIRE Emmanuel" initials="DTE" lastIdx="2" clrIdx="0">
    <p:extLst>
      <p:ext uri="{19B8F6BF-5375-455C-9EA6-DF929625EA0E}">
        <p15:presenceInfo xmlns:p15="http://schemas.microsoft.com/office/powerpoint/2012/main" userId="DE TOURNEMIRE Emmanuel" providerId="None"/>
      </p:ext>
    </p:extLst>
  </p:cmAuthor>
  <p:cmAuthor id="2" name="lionel romier" initials="lr" lastIdx="6" clrIdx="1">
    <p:extLst>
      <p:ext uri="{19B8F6BF-5375-455C-9EA6-DF929625EA0E}">
        <p15:presenceInfo xmlns:p15="http://schemas.microsoft.com/office/powerpoint/2012/main" userId="36559986687af5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AF43"/>
    <a:srgbClr val="7CEAE1"/>
    <a:srgbClr val="FFBCEF"/>
    <a:srgbClr val="F29400"/>
    <a:srgbClr val="B7EDEF"/>
    <a:srgbClr val="F1F1C3"/>
    <a:srgbClr val="89D5EE"/>
    <a:srgbClr val="C451B6"/>
    <a:srgbClr val="4BC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7" autoAdjust="0"/>
    <p:restoredTop sz="94660"/>
  </p:normalViewPr>
  <p:slideViewPr>
    <p:cSldViewPr snapToGrid="0">
      <p:cViewPr varScale="1">
        <p:scale>
          <a:sx n="101" d="100"/>
          <a:sy n="101" d="100"/>
        </p:scale>
        <p:origin x="462" y="114"/>
      </p:cViewPr>
      <p:guideLst>
        <p:guide orient="horz" pos="2319"/>
        <p:guide pos="7559"/>
        <p:guide pos="98"/>
        <p:guide pos="56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1B45D390-FDD1-425D-BB93-96CE8029E8EC}" type="datetimeFigureOut">
              <a:rPr lang="fr-FR" smtClean="0"/>
              <a:t>16/09/2022</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A08FA435-7905-4709-8D9A-ECC0899593C0}" type="slidenum">
              <a:rPr lang="fr-FR" smtClean="0"/>
              <a:t>‹N°›</a:t>
            </a:fld>
            <a:endParaRPr lang="fr-FR"/>
          </a:p>
        </p:txBody>
      </p:sp>
    </p:spTree>
    <p:extLst>
      <p:ext uri="{BB962C8B-B14F-4D97-AF65-F5344CB8AC3E}">
        <p14:creationId xmlns:p14="http://schemas.microsoft.com/office/powerpoint/2010/main" val="1260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0376B7-BDE2-454B-A018-41B44FC1D425}" type="slidenum">
              <a:rPr lang="fr-FR" smtClean="0"/>
              <a:t>6</a:t>
            </a:fld>
            <a:endParaRPr lang="fr-FR"/>
          </a:p>
        </p:txBody>
      </p:sp>
    </p:spTree>
    <p:extLst>
      <p:ext uri="{BB962C8B-B14F-4D97-AF65-F5344CB8AC3E}">
        <p14:creationId xmlns:p14="http://schemas.microsoft.com/office/powerpoint/2010/main" val="120296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E0701-5B6D-4598-A1C8-1C7B766DA6C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5846BAD-96E4-48F9-9D4E-A2EA0C4DFF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01535EF-E86C-4522-9491-79AA064F0E40}"/>
              </a:ext>
            </a:extLst>
          </p:cNvPr>
          <p:cNvSpPr>
            <a:spLocks noGrp="1"/>
          </p:cNvSpPr>
          <p:nvPr>
            <p:ph type="dt" sz="half" idx="10"/>
          </p:nvPr>
        </p:nvSpPr>
        <p:spPr/>
        <p:txBody>
          <a:bodyPr/>
          <a:lstStyle/>
          <a:p>
            <a:fld id="{FA96DCA7-FC6C-45D9-A086-6094E63DE934}" type="datetime1">
              <a:rPr lang="fr-FR" smtClean="0"/>
              <a:t>16/09/2022</a:t>
            </a:fld>
            <a:endParaRPr lang="fr-FR"/>
          </a:p>
        </p:txBody>
      </p:sp>
      <p:sp>
        <p:nvSpPr>
          <p:cNvPr id="5" name="Espace réservé du pied de page 4">
            <a:extLst>
              <a:ext uri="{FF2B5EF4-FFF2-40B4-BE49-F238E27FC236}">
                <a16:creationId xmlns:a16="http://schemas.microsoft.com/office/drawing/2014/main" id="{19725DD5-17CE-4582-A340-71B50ADB02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A106F7-5E73-4513-83CE-54C37A6978A9}"/>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224416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10DF6-9B33-427B-BC63-6CE697E410A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0BFD45E-DC55-4A7C-8EE9-9389F41F509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960FC0-BBC8-4D87-A7D9-D457F3A2EBF2}"/>
              </a:ext>
            </a:extLst>
          </p:cNvPr>
          <p:cNvSpPr>
            <a:spLocks noGrp="1"/>
          </p:cNvSpPr>
          <p:nvPr>
            <p:ph type="dt" sz="half" idx="10"/>
          </p:nvPr>
        </p:nvSpPr>
        <p:spPr/>
        <p:txBody>
          <a:bodyPr/>
          <a:lstStyle/>
          <a:p>
            <a:fld id="{981CA74F-CD02-4628-8B28-1042F4836083}" type="datetime1">
              <a:rPr lang="fr-FR" smtClean="0"/>
              <a:t>16/09/2022</a:t>
            </a:fld>
            <a:endParaRPr lang="fr-FR"/>
          </a:p>
        </p:txBody>
      </p:sp>
      <p:sp>
        <p:nvSpPr>
          <p:cNvPr id="5" name="Espace réservé du pied de page 4">
            <a:extLst>
              <a:ext uri="{FF2B5EF4-FFF2-40B4-BE49-F238E27FC236}">
                <a16:creationId xmlns:a16="http://schemas.microsoft.com/office/drawing/2014/main" id="{CF42448D-23C4-41BF-B86A-3EBDAC2A78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ECB7BE-47AF-46E3-BF54-16B7BBC94742}"/>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137861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CDD584-E176-46DC-B534-23CD9D92DAD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A6B5B4A-0C71-41E6-89E4-7D4569F1082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FB7F4D-CB40-48AF-87F5-D8242F84F92F}"/>
              </a:ext>
            </a:extLst>
          </p:cNvPr>
          <p:cNvSpPr>
            <a:spLocks noGrp="1"/>
          </p:cNvSpPr>
          <p:nvPr>
            <p:ph type="dt" sz="half" idx="10"/>
          </p:nvPr>
        </p:nvSpPr>
        <p:spPr/>
        <p:txBody>
          <a:bodyPr/>
          <a:lstStyle/>
          <a:p>
            <a:fld id="{D5C98478-7E6C-4820-ACC5-7B9129922D88}" type="datetime1">
              <a:rPr lang="fr-FR" smtClean="0"/>
              <a:t>16/09/2022</a:t>
            </a:fld>
            <a:endParaRPr lang="fr-FR"/>
          </a:p>
        </p:txBody>
      </p:sp>
      <p:sp>
        <p:nvSpPr>
          <p:cNvPr id="5" name="Espace réservé du pied de page 4">
            <a:extLst>
              <a:ext uri="{FF2B5EF4-FFF2-40B4-BE49-F238E27FC236}">
                <a16:creationId xmlns:a16="http://schemas.microsoft.com/office/drawing/2014/main" id="{2F194E30-6017-4612-BE52-7105897EBB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4EBFE4-1AE6-4EB4-A67E-CA10EE997247}"/>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154241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Texte du titre</a:t>
            </a:r>
          </a:p>
        </p:txBody>
      </p:sp>
      <p:sp>
        <p:nvSpPr>
          <p:cNvPr id="57" name="Shape 57"/>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Shape 58"/>
          <p:cNvSpPr>
            <a:spLocks noGrp="1"/>
          </p:cNvSpPr>
          <p:nvPr>
            <p:ph type="sldNum" sz="quarter" idx="2"/>
          </p:nvPr>
        </p:nvSpPr>
        <p:spPr>
          <a:xfrm>
            <a:off x="5896935" y="6505279"/>
            <a:ext cx="386224" cy="223619"/>
          </a:xfrm>
          <a:prstGeom prst="rect">
            <a:avLst/>
          </a:prstGeom>
        </p:spPr>
        <p:txBody>
          <a:bodyPr/>
          <a:lstStyle>
            <a:lvl1pPr>
              <a:defRPr sz="738">
                <a:solidFill>
                  <a:schemeClr val="bg1">
                    <a:lumMod val="50000"/>
                  </a:schemeClr>
                </a:solidFill>
                <a:latin typeface="Calibri" panose="020F0502020204030204" pitchFamily="34" charset="0"/>
                <a:cs typeface="Calibri" panose="020F0502020204030204" pitchFamily="34" charset="0"/>
              </a:defRPr>
            </a:lvl1pPr>
          </a:lstStyle>
          <a:p>
            <a:fld id="{86CB4B4D-7CA3-9044-876B-883B54F8677D}" type="slidenum">
              <a:rPr lang="fr-FR" smtClean="0"/>
              <a:pPr/>
              <a:t>‹N°›</a:t>
            </a:fld>
            <a:endParaRPr lang="fr-FR" dirty="0"/>
          </a:p>
        </p:txBody>
      </p:sp>
    </p:spTree>
    <p:extLst>
      <p:ext uri="{BB962C8B-B14F-4D97-AF65-F5344CB8AC3E}">
        <p14:creationId xmlns:p14="http://schemas.microsoft.com/office/powerpoint/2010/main" val="35980849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56718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76CA3-05C2-490B-B08E-AD982887AC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DD27BE-640C-47A6-8612-4776D241252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95618F-94E6-44A9-B78E-DAA714B82360}"/>
              </a:ext>
            </a:extLst>
          </p:cNvPr>
          <p:cNvSpPr>
            <a:spLocks noGrp="1"/>
          </p:cNvSpPr>
          <p:nvPr>
            <p:ph type="dt" sz="half" idx="10"/>
          </p:nvPr>
        </p:nvSpPr>
        <p:spPr/>
        <p:txBody>
          <a:bodyPr/>
          <a:lstStyle/>
          <a:p>
            <a:fld id="{A5BB9F03-386D-4B81-A85C-AAA4C3262F3B}" type="datetime1">
              <a:rPr lang="fr-FR" smtClean="0"/>
              <a:t>16/09/2022</a:t>
            </a:fld>
            <a:endParaRPr lang="fr-FR"/>
          </a:p>
        </p:txBody>
      </p:sp>
      <p:sp>
        <p:nvSpPr>
          <p:cNvPr id="5" name="Espace réservé du pied de page 4">
            <a:extLst>
              <a:ext uri="{FF2B5EF4-FFF2-40B4-BE49-F238E27FC236}">
                <a16:creationId xmlns:a16="http://schemas.microsoft.com/office/drawing/2014/main" id="{21021C50-ADBC-4B74-9747-EFC92BD507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A8B872-BC63-4C6E-92B8-947EAE450B09}"/>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338309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0070F7-EA1E-40E7-8F41-C62BD758688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78A24A3-AD2E-4FC1-AB60-44A43D251C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B9A10B5-A748-4FAC-8336-C25F07928445}"/>
              </a:ext>
            </a:extLst>
          </p:cNvPr>
          <p:cNvSpPr>
            <a:spLocks noGrp="1"/>
          </p:cNvSpPr>
          <p:nvPr>
            <p:ph type="dt" sz="half" idx="10"/>
          </p:nvPr>
        </p:nvSpPr>
        <p:spPr/>
        <p:txBody>
          <a:bodyPr/>
          <a:lstStyle/>
          <a:p>
            <a:fld id="{0A030C01-C633-4090-9A07-27B3B8FE6160}" type="datetime1">
              <a:rPr lang="fr-FR" smtClean="0"/>
              <a:t>16/09/2022</a:t>
            </a:fld>
            <a:endParaRPr lang="fr-FR"/>
          </a:p>
        </p:txBody>
      </p:sp>
      <p:sp>
        <p:nvSpPr>
          <p:cNvPr id="5" name="Espace réservé du pied de page 4">
            <a:extLst>
              <a:ext uri="{FF2B5EF4-FFF2-40B4-BE49-F238E27FC236}">
                <a16:creationId xmlns:a16="http://schemas.microsoft.com/office/drawing/2014/main" id="{595EF776-0799-4281-8F8F-F74BD1CD2C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C1DDA4-584A-4141-9643-16323ABCA851}"/>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105929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F21A9-18C9-4E71-A6D8-DC719AEAB9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6917E9-A7CF-4D7F-A37A-E022774FD4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2288D25-E5FA-43C4-952F-245310FBFB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A3E4B00-9990-4E05-AEB3-0F8C4E65216B}"/>
              </a:ext>
            </a:extLst>
          </p:cNvPr>
          <p:cNvSpPr>
            <a:spLocks noGrp="1"/>
          </p:cNvSpPr>
          <p:nvPr>
            <p:ph type="dt" sz="half" idx="10"/>
          </p:nvPr>
        </p:nvSpPr>
        <p:spPr/>
        <p:txBody>
          <a:bodyPr/>
          <a:lstStyle/>
          <a:p>
            <a:fld id="{161E72A2-73B7-4C9D-B1F9-8BD515D7D3BE}" type="datetime1">
              <a:rPr lang="fr-FR" smtClean="0"/>
              <a:t>16/09/2022</a:t>
            </a:fld>
            <a:endParaRPr lang="fr-FR"/>
          </a:p>
        </p:txBody>
      </p:sp>
      <p:sp>
        <p:nvSpPr>
          <p:cNvPr id="6" name="Espace réservé du pied de page 5">
            <a:extLst>
              <a:ext uri="{FF2B5EF4-FFF2-40B4-BE49-F238E27FC236}">
                <a16:creationId xmlns:a16="http://schemas.microsoft.com/office/drawing/2014/main" id="{ACC12EBB-CD06-4ED1-98FE-4FC54CE5E8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630FCF-C59A-4B12-9B98-D757178BC373}"/>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243770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ED8C3-AF2C-4C4B-AD7F-945DE3A4EB3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A6033B3-DCF3-446B-B4AC-25E801FEB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30E3404-FB36-4FEA-881E-5DF22531FC8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BA681BF-BE1D-4382-AFD9-07CE08EB95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45CD651-E3CB-4BDD-BB86-5266F2360E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A413A96-307A-4873-BB79-1B777C41B844}"/>
              </a:ext>
            </a:extLst>
          </p:cNvPr>
          <p:cNvSpPr>
            <a:spLocks noGrp="1"/>
          </p:cNvSpPr>
          <p:nvPr>
            <p:ph type="dt" sz="half" idx="10"/>
          </p:nvPr>
        </p:nvSpPr>
        <p:spPr/>
        <p:txBody>
          <a:bodyPr/>
          <a:lstStyle/>
          <a:p>
            <a:fld id="{ABFD39B3-8A0B-4C2C-8794-5310161B7D05}" type="datetime1">
              <a:rPr lang="fr-FR" smtClean="0"/>
              <a:t>16/09/2022</a:t>
            </a:fld>
            <a:endParaRPr lang="fr-FR"/>
          </a:p>
        </p:txBody>
      </p:sp>
      <p:sp>
        <p:nvSpPr>
          <p:cNvPr id="8" name="Espace réservé du pied de page 7">
            <a:extLst>
              <a:ext uri="{FF2B5EF4-FFF2-40B4-BE49-F238E27FC236}">
                <a16:creationId xmlns:a16="http://schemas.microsoft.com/office/drawing/2014/main" id="{3B866343-553A-4957-A9FA-D040187A98A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D2DCAF7-D4C6-4E23-BB66-88608AAACAD2}"/>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105203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390BF-B56A-4034-BC95-E7FA4ACBBCE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C5BC7DF-DF91-40B9-A5D6-BD9D8FA77959}"/>
              </a:ext>
            </a:extLst>
          </p:cNvPr>
          <p:cNvSpPr>
            <a:spLocks noGrp="1"/>
          </p:cNvSpPr>
          <p:nvPr>
            <p:ph type="dt" sz="half" idx="10"/>
          </p:nvPr>
        </p:nvSpPr>
        <p:spPr/>
        <p:txBody>
          <a:bodyPr/>
          <a:lstStyle/>
          <a:p>
            <a:fld id="{73515125-ABDA-4A1F-80FC-0CAA6149967F}" type="datetime1">
              <a:rPr lang="fr-FR" smtClean="0"/>
              <a:t>16/09/2022</a:t>
            </a:fld>
            <a:endParaRPr lang="fr-FR"/>
          </a:p>
        </p:txBody>
      </p:sp>
      <p:sp>
        <p:nvSpPr>
          <p:cNvPr id="4" name="Espace réservé du pied de page 3">
            <a:extLst>
              <a:ext uri="{FF2B5EF4-FFF2-40B4-BE49-F238E27FC236}">
                <a16:creationId xmlns:a16="http://schemas.microsoft.com/office/drawing/2014/main" id="{DE90C22D-1A09-4C13-B7E2-572CA37BD14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92B01D8-EFC7-47CE-BE62-D4CD96A780F5}"/>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406436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1778F7-4EEB-43BE-BC47-9372CE3B73AF}"/>
              </a:ext>
            </a:extLst>
          </p:cNvPr>
          <p:cNvSpPr>
            <a:spLocks noGrp="1"/>
          </p:cNvSpPr>
          <p:nvPr>
            <p:ph type="dt" sz="half" idx="10"/>
          </p:nvPr>
        </p:nvSpPr>
        <p:spPr/>
        <p:txBody>
          <a:bodyPr/>
          <a:lstStyle/>
          <a:p>
            <a:fld id="{FD3D8B8E-C891-4958-A0D4-76607EB310B7}" type="datetime1">
              <a:rPr lang="fr-FR" smtClean="0"/>
              <a:t>16/09/2022</a:t>
            </a:fld>
            <a:endParaRPr lang="fr-FR"/>
          </a:p>
        </p:txBody>
      </p:sp>
      <p:sp>
        <p:nvSpPr>
          <p:cNvPr id="3" name="Espace réservé du pied de page 2">
            <a:extLst>
              <a:ext uri="{FF2B5EF4-FFF2-40B4-BE49-F238E27FC236}">
                <a16:creationId xmlns:a16="http://schemas.microsoft.com/office/drawing/2014/main" id="{136FC8D3-DE71-4D66-8931-DF860DDD637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36A9E17-0FCF-4D12-ACE7-9FFB3769C22E}"/>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397314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8F6F8-F5DD-4E6F-BF3A-DFA1C50683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299256B-2CE2-4A68-9DE0-05B82DFE78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E7AB321-E6ED-4A1C-B836-4BF6DFAC1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6135CAF-BD56-4DC1-9ED9-0A28D58B38DB}"/>
              </a:ext>
            </a:extLst>
          </p:cNvPr>
          <p:cNvSpPr>
            <a:spLocks noGrp="1"/>
          </p:cNvSpPr>
          <p:nvPr>
            <p:ph type="dt" sz="half" idx="10"/>
          </p:nvPr>
        </p:nvSpPr>
        <p:spPr/>
        <p:txBody>
          <a:bodyPr/>
          <a:lstStyle/>
          <a:p>
            <a:fld id="{64A3E607-9090-4879-87E6-C0EBDDFE8CF9}" type="datetime1">
              <a:rPr lang="fr-FR" smtClean="0"/>
              <a:t>16/09/2022</a:t>
            </a:fld>
            <a:endParaRPr lang="fr-FR"/>
          </a:p>
        </p:txBody>
      </p:sp>
      <p:sp>
        <p:nvSpPr>
          <p:cNvPr id="6" name="Espace réservé du pied de page 5">
            <a:extLst>
              <a:ext uri="{FF2B5EF4-FFF2-40B4-BE49-F238E27FC236}">
                <a16:creationId xmlns:a16="http://schemas.microsoft.com/office/drawing/2014/main" id="{5AAE8863-FBAB-436D-9C67-AD2E40157AE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72C3E2F-CF95-4037-838F-CD6AF3189F48}"/>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322640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3B8874-3EF5-47A3-ADF0-7721467889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7A586F8-E8F0-4622-B6C0-FFFE74E6C1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620680F-1A2D-45DC-998D-934CC682B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6C7948B-0A1B-4BFC-A3CE-8EDC3A2DD939}"/>
              </a:ext>
            </a:extLst>
          </p:cNvPr>
          <p:cNvSpPr>
            <a:spLocks noGrp="1"/>
          </p:cNvSpPr>
          <p:nvPr>
            <p:ph type="dt" sz="half" idx="10"/>
          </p:nvPr>
        </p:nvSpPr>
        <p:spPr/>
        <p:txBody>
          <a:bodyPr/>
          <a:lstStyle/>
          <a:p>
            <a:fld id="{D754424F-1054-427A-8BA7-AC21FD0BEDEE}" type="datetime1">
              <a:rPr lang="fr-FR" smtClean="0"/>
              <a:t>16/09/2022</a:t>
            </a:fld>
            <a:endParaRPr lang="fr-FR"/>
          </a:p>
        </p:txBody>
      </p:sp>
      <p:sp>
        <p:nvSpPr>
          <p:cNvPr id="6" name="Espace réservé du pied de page 5">
            <a:extLst>
              <a:ext uri="{FF2B5EF4-FFF2-40B4-BE49-F238E27FC236}">
                <a16:creationId xmlns:a16="http://schemas.microsoft.com/office/drawing/2014/main" id="{E007063C-EED0-427C-BBA1-16EA6A42AD1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A42C2E-99D5-4C6A-95C3-86CD16ACF9DF}"/>
              </a:ext>
            </a:extLst>
          </p:cNvPr>
          <p:cNvSpPr>
            <a:spLocks noGrp="1"/>
          </p:cNvSpPr>
          <p:nvPr>
            <p:ph type="sldNum" sz="quarter" idx="12"/>
          </p:nvPr>
        </p:nvSpPr>
        <p:spPr/>
        <p:txBody>
          <a:bodyPr/>
          <a:lstStyle/>
          <a:p>
            <a:fld id="{A1AE1F8B-816C-428A-A648-823A7A308903}" type="slidenum">
              <a:rPr lang="fr-FR" smtClean="0"/>
              <a:t>‹N°›</a:t>
            </a:fld>
            <a:endParaRPr lang="fr-FR"/>
          </a:p>
        </p:txBody>
      </p:sp>
    </p:spTree>
    <p:extLst>
      <p:ext uri="{BB962C8B-B14F-4D97-AF65-F5344CB8AC3E}">
        <p14:creationId xmlns:p14="http://schemas.microsoft.com/office/powerpoint/2010/main" val="383748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5C3A01C-9A9F-474E-A2F6-3F79CFDD6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C00A730-2346-4C49-A078-3011FC9D90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2C20DB-4EEB-41A3-9C92-F64AA8E79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144F1-0744-48E8-9685-685695195F74}" type="datetime1">
              <a:rPr lang="fr-FR" smtClean="0"/>
              <a:t>16/09/2022</a:t>
            </a:fld>
            <a:endParaRPr lang="fr-FR"/>
          </a:p>
        </p:txBody>
      </p:sp>
      <p:sp>
        <p:nvSpPr>
          <p:cNvPr id="5" name="Espace réservé du pied de page 4">
            <a:extLst>
              <a:ext uri="{FF2B5EF4-FFF2-40B4-BE49-F238E27FC236}">
                <a16:creationId xmlns:a16="http://schemas.microsoft.com/office/drawing/2014/main" id="{1E0FA3EB-E805-4D1D-B587-AC5A2B035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C13ACD9-EA6B-41A9-A96D-FA0B837D96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E1F8B-816C-428A-A648-823A7A308903}" type="slidenum">
              <a:rPr lang="fr-FR" smtClean="0"/>
              <a:t>‹N°›</a:t>
            </a:fld>
            <a:endParaRPr lang="fr-FR"/>
          </a:p>
        </p:txBody>
      </p:sp>
    </p:spTree>
    <p:extLst>
      <p:ext uri="{BB962C8B-B14F-4D97-AF65-F5344CB8AC3E}">
        <p14:creationId xmlns:p14="http://schemas.microsoft.com/office/powerpoint/2010/main" val="18368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jpeg"/></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51.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tiff"/><Relationship Id="rId7" Type="http://schemas.openxmlformats.org/officeDocument/2006/relationships/image" Target="../media/image15.png"/><Relationship Id="rId12" Type="http://schemas.openxmlformats.org/officeDocument/2006/relationships/image" Target="../media/image7.emf"/><Relationship Id="rId2" Type="http://schemas.openxmlformats.org/officeDocument/2006/relationships/image" Target="../media/image10.tiff"/><Relationship Id="rId1" Type="http://schemas.openxmlformats.org/officeDocument/2006/relationships/slideLayout" Target="../slideLayouts/slideLayout1.xml"/><Relationship Id="rId6" Type="http://schemas.openxmlformats.org/officeDocument/2006/relationships/image" Target="../media/image14.tiff"/><Relationship Id="rId11" Type="http://schemas.openxmlformats.org/officeDocument/2006/relationships/image" Target="../media/image19.png"/><Relationship Id="rId5" Type="http://schemas.openxmlformats.org/officeDocument/2006/relationships/image" Target="../media/image13.tiff"/><Relationship Id="rId10" Type="http://schemas.openxmlformats.org/officeDocument/2006/relationships/image" Target="../media/image18.png"/><Relationship Id="rId4" Type="http://schemas.openxmlformats.org/officeDocument/2006/relationships/image" Target="../media/image12.tiff"/><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AFB787A-A7D2-024E-A1A2-1EACF64599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3180" y="6432485"/>
            <a:ext cx="735371" cy="244177"/>
          </a:xfrm>
          <a:prstGeom prst="rect">
            <a:avLst/>
          </a:prstGeom>
        </p:spPr>
      </p:pic>
      <p:pic>
        <p:nvPicPr>
          <p:cNvPr id="8" name="Image 7">
            <a:extLst>
              <a:ext uri="{FF2B5EF4-FFF2-40B4-BE49-F238E27FC236}">
                <a16:creationId xmlns:a16="http://schemas.microsoft.com/office/drawing/2014/main" id="{845089B3-BC4A-6F4E-AC14-A6734D1628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2456" y="6354920"/>
            <a:ext cx="575748" cy="443147"/>
          </a:xfrm>
          <a:prstGeom prst="rect">
            <a:avLst/>
          </a:prstGeom>
        </p:spPr>
      </p:pic>
      <p:pic>
        <p:nvPicPr>
          <p:cNvPr id="10" name="Image 9">
            <a:extLst>
              <a:ext uri="{FF2B5EF4-FFF2-40B4-BE49-F238E27FC236}">
                <a16:creationId xmlns:a16="http://schemas.microsoft.com/office/drawing/2014/main" id="{0B148A45-DF38-584A-8930-4C42D2A12B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84463" y="6423335"/>
            <a:ext cx="719576" cy="262476"/>
          </a:xfrm>
          <a:prstGeom prst="rect">
            <a:avLst/>
          </a:prstGeom>
        </p:spPr>
      </p:pic>
      <p:pic>
        <p:nvPicPr>
          <p:cNvPr id="12" name="Image 11">
            <a:extLst>
              <a:ext uri="{FF2B5EF4-FFF2-40B4-BE49-F238E27FC236}">
                <a16:creationId xmlns:a16="http://schemas.microsoft.com/office/drawing/2014/main" id="{CD5AEFE3-9673-2E47-BE8D-CC1A67C991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1328" y="6401769"/>
            <a:ext cx="931516" cy="244177"/>
          </a:xfrm>
          <a:prstGeom prst="rect">
            <a:avLst/>
          </a:prstGeom>
        </p:spPr>
      </p:pic>
      <p:pic>
        <p:nvPicPr>
          <p:cNvPr id="11" name="Image 10">
            <a:extLst>
              <a:ext uri="{FF2B5EF4-FFF2-40B4-BE49-F238E27FC236}">
                <a16:creationId xmlns:a16="http://schemas.microsoft.com/office/drawing/2014/main" id="{13F3CD61-5674-A64E-845E-818D169086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81664" y="6401769"/>
            <a:ext cx="653658" cy="254200"/>
          </a:xfrm>
          <a:prstGeom prst="rect">
            <a:avLst/>
          </a:prstGeom>
        </p:spPr>
      </p:pic>
      <p:pic>
        <p:nvPicPr>
          <p:cNvPr id="4" name="Image 3" descr="Une image contenant extérieur, route, passage, autoroute&#10;&#10;Description générée automatiquement">
            <a:extLst>
              <a:ext uri="{FF2B5EF4-FFF2-40B4-BE49-F238E27FC236}">
                <a16:creationId xmlns:a16="http://schemas.microsoft.com/office/drawing/2014/main" id="{D36EA55B-E0C8-614E-BB32-CA4BEE0D65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1"/>
            <a:ext cx="12298939" cy="6892812"/>
          </a:xfrm>
          <a:prstGeom prst="rect">
            <a:avLst/>
          </a:prstGeom>
        </p:spPr>
      </p:pic>
      <p:pic>
        <p:nvPicPr>
          <p:cNvPr id="13" name="Image 12">
            <a:extLst>
              <a:ext uri="{FF2B5EF4-FFF2-40B4-BE49-F238E27FC236}">
                <a16:creationId xmlns:a16="http://schemas.microsoft.com/office/drawing/2014/main" id="{A4AACAE9-E89C-1F4E-B798-D073B9E9616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07573" y="4046314"/>
            <a:ext cx="2751753" cy="2751753"/>
          </a:xfrm>
          <a:prstGeom prst="rect">
            <a:avLst/>
          </a:prstGeom>
        </p:spPr>
      </p:pic>
      <p:sp>
        <p:nvSpPr>
          <p:cNvPr id="9" name="ZoneTexte 8">
            <a:extLst>
              <a:ext uri="{FF2B5EF4-FFF2-40B4-BE49-F238E27FC236}">
                <a16:creationId xmlns:a16="http://schemas.microsoft.com/office/drawing/2014/main" id="{8A469B74-6758-E644-93CA-C61A124B66E4}"/>
              </a:ext>
            </a:extLst>
          </p:cNvPr>
          <p:cNvSpPr txBox="1"/>
          <p:nvPr/>
        </p:nvSpPr>
        <p:spPr>
          <a:xfrm>
            <a:off x="3016136" y="3204300"/>
            <a:ext cx="5505461" cy="954107"/>
          </a:xfrm>
          <a:prstGeom prst="rect">
            <a:avLst/>
          </a:prstGeom>
          <a:solidFill>
            <a:schemeClr val="accent1">
              <a:alpha val="32000"/>
            </a:schemeClr>
          </a:solidFill>
        </p:spPr>
        <p:txBody>
          <a:bodyPr wrap="square" rtlCol="0">
            <a:spAutoFit/>
          </a:bodyPr>
          <a:lstStyle/>
          <a:p>
            <a:pPr algn="ctr"/>
            <a:r>
              <a:rPr lang="fr-FR" sz="2800" b="1" dirty="0">
                <a:solidFill>
                  <a:srgbClr val="F49600"/>
                </a:solidFill>
                <a:latin typeface="Futura Medium" panose="020B0602020204020303" pitchFamily="34" charset="-79"/>
                <a:ea typeface="Roboto" pitchFamily="2" charset="0"/>
                <a:cs typeface="Futura Medium" panose="020B0602020204020303" pitchFamily="34" charset="-79"/>
              </a:rPr>
              <a:t>LE CAMPUS VERSAILLES : </a:t>
            </a:r>
          </a:p>
          <a:p>
            <a:pPr algn="ctr"/>
            <a:r>
              <a:rPr lang="fr-FR" sz="2800" b="1" dirty="0">
                <a:solidFill>
                  <a:srgbClr val="F49600"/>
                </a:solidFill>
                <a:latin typeface="Futura Medium" panose="020B0602020204020303" pitchFamily="34" charset="-79"/>
                <a:ea typeface="Roboto" pitchFamily="2" charset="0"/>
                <a:cs typeface="Futura Medium" panose="020B0602020204020303" pitchFamily="34" charset="-79"/>
              </a:rPr>
              <a:t>PROGRAMMATION 2022-2023</a:t>
            </a:r>
          </a:p>
        </p:txBody>
      </p:sp>
    </p:spTree>
    <p:extLst>
      <p:ext uri="{BB962C8B-B14F-4D97-AF65-F5344CB8AC3E}">
        <p14:creationId xmlns:p14="http://schemas.microsoft.com/office/powerpoint/2010/main" val="363577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A1CA9C-A4DD-264E-825E-5A69430074F7}"/>
              </a:ext>
            </a:extLst>
          </p:cNvPr>
          <p:cNvSpPr/>
          <p:nvPr/>
        </p:nvSpPr>
        <p:spPr>
          <a:xfrm>
            <a:off x="0" y="0"/>
            <a:ext cx="12192000" cy="6858000"/>
          </a:xfrm>
          <a:prstGeom prst="rect">
            <a:avLst/>
          </a:prstGeom>
          <a:solidFill>
            <a:srgbClr val="F29400"/>
          </a:solid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769C2A3-CA95-FC4E-932C-0C8596DF80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98" y="5632174"/>
            <a:ext cx="1119762" cy="1119762"/>
          </a:xfrm>
          <a:prstGeom prst="rect">
            <a:avLst/>
          </a:prstGeom>
        </p:spPr>
      </p:pic>
      <p:pic>
        <p:nvPicPr>
          <p:cNvPr id="3074" name="Picture 2" descr="Démonstration &amp; initiation taille de pierre et de forge à la Basilique">
            <a:extLst>
              <a:ext uri="{FF2B5EF4-FFF2-40B4-BE49-F238E27FC236}">
                <a16:creationId xmlns:a16="http://schemas.microsoft.com/office/drawing/2014/main" id="{CEB06780-FE38-9C45-B4EF-80777CD570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0252" y="0"/>
            <a:ext cx="3544957" cy="35449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oupement des entreprises de restauration des monuments historiques">
            <a:extLst>
              <a:ext uri="{FF2B5EF4-FFF2-40B4-BE49-F238E27FC236}">
                <a16:creationId xmlns:a16="http://schemas.microsoft.com/office/drawing/2014/main" id="{914F9C83-BAC4-FF4D-8065-8EC72CBA14B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5209" y="-13252"/>
            <a:ext cx="4417805" cy="29552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nnuaire des adhérents - Excellence Artisanale">
            <a:extLst>
              <a:ext uri="{FF2B5EF4-FFF2-40B4-BE49-F238E27FC236}">
                <a16:creationId xmlns:a16="http://schemas.microsoft.com/office/drawing/2014/main" id="{C705E3F2-0E50-AC4E-AEF7-D96BE5551B0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1115" y="2941984"/>
            <a:ext cx="4501900" cy="39391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écouverte d'artisans joailliers d'exception à la boutique 10sign Artisanat  Paris 4 | Journées européennes des métiers d'art - JEMA">
            <a:extLst>
              <a:ext uri="{FF2B5EF4-FFF2-40B4-BE49-F238E27FC236}">
                <a16:creationId xmlns:a16="http://schemas.microsoft.com/office/drawing/2014/main" id="{2D499416-F8F5-4541-B383-502ECE42D4F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80252" y="3505108"/>
            <a:ext cx="3858329" cy="3376038"/>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F89423B9-2997-3F47-9832-85BFF37A4B18}"/>
              </a:ext>
            </a:extLst>
          </p:cNvPr>
          <p:cNvSpPr txBox="1"/>
          <p:nvPr/>
        </p:nvSpPr>
        <p:spPr>
          <a:xfrm>
            <a:off x="4747192" y="2644170"/>
            <a:ext cx="3843605" cy="1569660"/>
          </a:xfrm>
          <a:prstGeom prst="rect">
            <a:avLst/>
          </a:prstGeom>
          <a:solidFill>
            <a:srgbClr val="F29400"/>
          </a:solidFill>
          <a:ln>
            <a:solidFill>
              <a:srgbClr val="F29400"/>
            </a:solidFill>
          </a:ln>
        </p:spPr>
        <p:txBody>
          <a:bodyPr wrap="square" rtlCol="0">
            <a:spAutoFit/>
          </a:bodyPr>
          <a:lstStyle/>
          <a:p>
            <a:pPr lvl="0" algn="ctr" fontAlgn="base"/>
            <a:r>
              <a:rPr lang="fr-FR" sz="3200" b="1" dirty="0">
                <a:solidFill>
                  <a:schemeClr val="bg1"/>
                </a:solidFill>
                <a:latin typeface="Futura Medium" panose="020B0602020204020303" pitchFamily="34" charset="-79"/>
                <a:cs typeface="Futura Medium" panose="020B0602020204020303" pitchFamily="34" charset="-79"/>
              </a:rPr>
              <a:t>DONNER A VOIR : LES EVENEMENTS DU CAMPUS</a:t>
            </a:r>
            <a:endParaRPr lang="fr-FR" sz="3200" b="1" dirty="0">
              <a:solidFill>
                <a:schemeClr val="bg1"/>
              </a:solidFill>
              <a:highlight>
                <a:srgbClr val="F29400"/>
              </a:highlight>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8627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83F4908-A944-FF41-A180-C5C86CD7F21C}"/>
              </a:ext>
            </a:extLst>
          </p:cNvPr>
          <p:cNvSpPr txBox="1"/>
          <p:nvPr/>
        </p:nvSpPr>
        <p:spPr>
          <a:xfrm>
            <a:off x="245146" y="460601"/>
            <a:ext cx="5491584" cy="338554"/>
          </a:xfrm>
          <a:prstGeom prst="rect">
            <a:avLst/>
          </a:prstGeom>
          <a:solidFill>
            <a:srgbClr val="F29400"/>
          </a:solidFill>
          <a:ln>
            <a:solidFill>
              <a:schemeClr val="tx1"/>
            </a:solidFill>
          </a:ln>
        </p:spPr>
        <p:txBody>
          <a:bodyPr wrap="square">
            <a:spAutoFit/>
          </a:bodyPr>
          <a:lstStyle/>
          <a:p>
            <a:pPr algn="ctr" fontAlgn="base"/>
            <a:r>
              <a:rPr lang="fr-FR" sz="1600" b="1" dirty="0">
                <a:solidFill>
                  <a:schemeClr val="bg1"/>
                </a:solidFill>
                <a:latin typeface="FUTURA MEDIUM" panose="020B0602020204020303" pitchFamily="34" charset="-79"/>
                <a:cs typeface="FUTURA MEDIUM" panose="020B0602020204020303" pitchFamily="34" charset="-79"/>
              </a:rPr>
              <a:t>LES GRANDS RENDEZ-VOUS</a:t>
            </a:r>
          </a:p>
        </p:txBody>
      </p:sp>
      <p:sp>
        <p:nvSpPr>
          <p:cNvPr id="9" name="ZoneTexte 8">
            <a:extLst>
              <a:ext uri="{FF2B5EF4-FFF2-40B4-BE49-F238E27FC236}">
                <a16:creationId xmlns:a16="http://schemas.microsoft.com/office/drawing/2014/main" id="{D1751C7F-C766-A94C-9548-133C1EC5470B}"/>
              </a:ext>
            </a:extLst>
          </p:cNvPr>
          <p:cNvSpPr txBox="1"/>
          <p:nvPr/>
        </p:nvSpPr>
        <p:spPr>
          <a:xfrm>
            <a:off x="245158" y="829933"/>
            <a:ext cx="5491604"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LES JOURNEES EUROPEENNES DU PATRIMOINE</a:t>
            </a:r>
          </a:p>
          <a:p>
            <a:pPr fontAlgn="base"/>
            <a:r>
              <a:rPr lang="fr-FR" sz="1100" b="1" dirty="0">
                <a:solidFill>
                  <a:srgbClr val="F29400"/>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 (sur inscriptions)</a:t>
            </a:r>
          </a:p>
          <a:p>
            <a:pPr fontAlgn="base"/>
            <a:r>
              <a:rPr lang="fr-FR" sz="1100" b="1" dirty="0">
                <a:solidFill>
                  <a:srgbClr val="F29400"/>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éclairages sur les chantiers / les matières / les métiers du patrimoine</a:t>
            </a:r>
          </a:p>
          <a:p>
            <a:pPr fontAlgn="base"/>
            <a:r>
              <a:rPr lang="fr-FR" sz="1100" b="1" dirty="0">
                <a:solidFill>
                  <a:srgbClr val="F29400"/>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16 &amp;18 septembre 2022</a:t>
            </a:r>
          </a:p>
        </p:txBody>
      </p:sp>
      <p:sp>
        <p:nvSpPr>
          <p:cNvPr id="13" name="ZoneTexte 12">
            <a:extLst>
              <a:ext uri="{FF2B5EF4-FFF2-40B4-BE49-F238E27FC236}">
                <a16:creationId xmlns:a16="http://schemas.microsoft.com/office/drawing/2014/main" id="{2C45D73D-1FA4-DC47-9EBB-68DF1C49CE35}"/>
              </a:ext>
            </a:extLst>
          </p:cNvPr>
          <p:cNvSpPr txBox="1"/>
          <p:nvPr/>
        </p:nvSpPr>
        <p:spPr>
          <a:xfrm>
            <a:off x="245137" y="1615751"/>
            <a:ext cx="5491603"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FESTIVAL FAIRESPECTIVES</a:t>
            </a:r>
          </a:p>
          <a:p>
            <a:pPr fontAlgn="base"/>
            <a:r>
              <a:rPr lang="fr-FR" sz="1100" b="1" dirty="0">
                <a:solidFill>
                  <a:srgbClr val="F29400"/>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a:t>
            </a:r>
          </a:p>
          <a:p>
            <a:pPr fontAlgn="base"/>
            <a:r>
              <a:rPr lang="fr-FR" sz="1100" b="1" dirty="0">
                <a:solidFill>
                  <a:srgbClr val="F29400"/>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Les savoir faire d’hier comme innovation de la transition écologique </a:t>
            </a:r>
          </a:p>
          <a:p>
            <a:pPr fontAlgn="base"/>
            <a:r>
              <a:rPr lang="fr-FR" sz="1100" b="1" dirty="0">
                <a:solidFill>
                  <a:srgbClr val="F29400"/>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17 – 18 et 19 novembre 2022</a:t>
            </a:r>
          </a:p>
        </p:txBody>
      </p:sp>
      <p:sp>
        <p:nvSpPr>
          <p:cNvPr id="17" name="ZoneTexte 16">
            <a:extLst>
              <a:ext uri="{FF2B5EF4-FFF2-40B4-BE49-F238E27FC236}">
                <a16:creationId xmlns:a16="http://schemas.microsoft.com/office/drawing/2014/main" id="{32A6CF27-D3D2-E74B-AE4F-239243B07484}"/>
              </a:ext>
            </a:extLst>
          </p:cNvPr>
          <p:cNvSpPr txBox="1"/>
          <p:nvPr/>
        </p:nvSpPr>
        <p:spPr>
          <a:xfrm>
            <a:off x="245137" y="3497851"/>
            <a:ext cx="5491603"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JOURNEES EUROPEENNES DES METIERS D’ART</a:t>
            </a:r>
          </a:p>
          <a:p>
            <a:pPr fontAlgn="base"/>
            <a:r>
              <a:rPr lang="fr-FR" sz="1100" b="1" dirty="0">
                <a:solidFill>
                  <a:srgbClr val="F29400"/>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 (sur inscriptions)</a:t>
            </a:r>
          </a:p>
          <a:p>
            <a:pPr fontAlgn="base"/>
            <a:r>
              <a:rPr lang="fr-FR" sz="1100" b="1" dirty="0">
                <a:solidFill>
                  <a:srgbClr val="F29400"/>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vitrine des établissements et formations métiers d’art </a:t>
            </a:r>
          </a:p>
          <a:p>
            <a:pPr fontAlgn="base"/>
            <a:r>
              <a:rPr lang="fr-FR" sz="1100" b="1" dirty="0">
                <a:solidFill>
                  <a:srgbClr val="F29400"/>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27 mars au 2 avril 2023</a:t>
            </a:r>
          </a:p>
        </p:txBody>
      </p:sp>
      <p:sp>
        <p:nvSpPr>
          <p:cNvPr id="19" name="ZoneTexte 18">
            <a:extLst>
              <a:ext uri="{FF2B5EF4-FFF2-40B4-BE49-F238E27FC236}">
                <a16:creationId xmlns:a16="http://schemas.microsoft.com/office/drawing/2014/main" id="{05DFFB68-38EC-3345-9C53-39C101EF3536}"/>
              </a:ext>
            </a:extLst>
          </p:cNvPr>
          <p:cNvSpPr txBox="1"/>
          <p:nvPr/>
        </p:nvSpPr>
        <p:spPr>
          <a:xfrm>
            <a:off x="245137" y="2385192"/>
            <a:ext cx="5491603" cy="1107996"/>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SEMINAIRE : MANAGEMENT DANS LES METIERS DU PATRIMOINE ET DE L’ARTISANAT</a:t>
            </a:r>
          </a:p>
          <a:p>
            <a:pPr fontAlgn="base"/>
            <a:r>
              <a:rPr lang="fr-FR" sz="1100" b="1" dirty="0">
                <a:solidFill>
                  <a:srgbClr val="F29400"/>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a:t>
            </a:r>
          </a:p>
          <a:p>
            <a:pPr fontAlgn="base"/>
            <a:r>
              <a:rPr lang="fr-FR" sz="1100" b="1" dirty="0">
                <a:solidFill>
                  <a:srgbClr val="F29400"/>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les enjeux de management et de fidélisation des équipes dans les entreprises du patrimoine et de l’artisanat</a:t>
            </a:r>
          </a:p>
          <a:p>
            <a:pPr fontAlgn="base"/>
            <a:r>
              <a:rPr lang="fr-FR" sz="1100" b="1" dirty="0">
                <a:solidFill>
                  <a:srgbClr val="F29400"/>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21 mars 2023</a:t>
            </a:r>
          </a:p>
        </p:txBody>
      </p:sp>
      <p:sp>
        <p:nvSpPr>
          <p:cNvPr id="21" name="ZoneTexte 20">
            <a:extLst>
              <a:ext uri="{FF2B5EF4-FFF2-40B4-BE49-F238E27FC236}">
                <a16:creationId xmlns:a16="http://schemas.microsoft.com/office/drawing/2014/main" id="{AF5A190F-98E1-3244-AC4F-BFDBA63E2C50}"/>
              </a:ext>
            </a:extLst>
          </p:cNvPr>
          <p:cNvSpPr txBox="1"/>
          <p:nvPr/>
        </p:nvSpPr>
        <p:spPr>
          <a:xfrm>
            <a:off x="245147" y="4267292"/>
            <a:ext cx="5491593" cy="938719"/>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FESTIVAL DES ARTISANS DE BOUCHE</a:t>
            </a:r>
          </a:p>
          <a:p>
            <a:pPr fontAlgn="base"/>
            <a:r>
              <a:rPr lang="fr-FR" sz="1100" b="1" dirty="0">
                <a:solidFill>
                  <a:srgbClr val="F29400"/>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a:t>
            </a:r>
          </a:p>
          <a:p>
            <a:pPr fontAlgn="base"/>
            <a:r>
              <a:rPr lang="fr-FR" sz="1100" b="1" dirty="0">
                <a:solidFill>
                  <a:srgbClr val="F29400"/>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mettre en avant l’artisanat et les formations dans les métiers de la gastronomie et de l’agriculture</a:t>
            </a:r>
          </a:p>
          <a:p>
            <a:pPr fontAlgn="base"/>
            <a:r>
              <a:rPr lang="fr-FR" sz="1100" b="1" dirty="0">
                <a:solidFill>
                  <a:srgbClr val="F29400"/>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14 &amp; 15 avril 2023</a:t>
            </a:r>
          </a:p>
        </p:txBody>
      </p:sp>
      <p:sp>
        <p:nvSpPr>
          <p:cNvPr id="24" name="ZoneTexte 23">
            <a:extLst>
              <a:ext uri="{FF2B5EF4-FFF2-40B4-BE49-F238E27FC236}">
                <a16:creationId xmlns:a16="http://schemas.microsoft.com/office/drawing/2014/main" id="{B87F0576-34E3-5740-95E5-67EBB459C24E}"/>
              </a:ext>
            </a:extLst>
          </p:cNvPr>
          <p:cNvSpPr txBox="1"/>
          <p:nvPr/>
        </p:nvSpPr>
        <p:spPr>
          <a:xfrm>
            <a:off x="245137" y="5975452"/>
            <a:ext cx="5491593"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LE TRIATHLON CREATIF</a:t>
            </a:r>
          </a:p>
          <a:p>
            <a:pPr fontAlgn="base"/>
            <a:r>
              <a:rPr lang="fr-FR" sz="1100" b="1" dirty="0">
                <a:solidFill>
                  <a:srgbClr val="F29400"/>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 (sur inscription)</a:t>
            </a:r>
          </a:p>
          <a:p>
            <a:pPr fontAlgn="base"/>
            <a:r>
              <a:rPr lang="fr-FR" sz="1100" b="1" dirty="0">
                <a:solidFill>
                  <a:srgbClr val="F29400"/>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challenge sportif &amp; artisanal autour d’une pratique des métiers d’art</a:t>
            </a:r>
          </a:p>
          <a:p>
            <a:pPr fontAlgn="base"/>
            <a:r>
              <a:rPr lang="fr-FR" sz="1100" b="1" dirty="0">
                <a:solidFill>
                  <a:srgbClr val="F29400"/>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6 au 8 juillet 2023</a:t>
            </a:r>
          </a:p>
        </p:txBody>
      </p:sp>
      <p:sp>
        <p:nvSpPr>
          <p:cNvPr id="26" name="ZoneTexte 25">
            <a:extLst>
              <a:ext uri="{FF2B5EF4-FFF2-40B4-BE49-F238E27FC236}">
                <a16:creationId xmlns:a16="http://schemas.microsoft.com/office/drawing/2014/main" id="{C6BE4604-DCF9-EA4D-B6E6-FCA475F66542}"/>
              </a:ext>
            </a:extLst>
          </p:cNvPr>
          <p:cNvSpPr txBox="1"/>
          <p:nvPr/>
        </p:nvSpPr>
        <p:spPr>
          <a:xfrm>
            <a:off x="245147" y="5206011"/>
            <a:ext cx="5491593"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CAMPUS EN FETE</a:t>
            </a:r>
          </a:p>
          <a:p>
            <a:pPr fontAlgn="base"/>
            <a:r>
              <a:rPr lang="fr-FR" sz="1100" b="1" dirty="0">
                <a:solidFill>
                  <a:srgbClr val="F29400"/>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a:t>
            </a:r>
          </a:p>
          <a:p>
            <a:pPr fontAlgn="base"/>
            <a:r>
              <a:rPr lang="fr-FR" sz="1100" b="1" dirty="0">
                <a:solidFill>
                  <a:srgbClr val="F29400"/>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fête de la musique : les métiers de la facture instrumentale</a:t>
            </a:r>
          </a:p>
          <a:p>
            <a:pPr fontAlgn="base"/>
            <a:r>
              <a:rPr lang="fr-FR" sz="1100" b="1" dirty="0">
                <a:solidFill>
                  <a:srgbClr val="F29400"/>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21 juin 2023</a:t>
            </a:r>
          </a:p>
        </p:txBody>
      </p:sp>
      <p:sp>
        <p:nvSpPr>
          <p:cNvPr id="28" name="ZoneTexte 27">
            <a:extLst>
              <a:ext uri="{FF2B5EF4-FFF2-40B4-BE49-F238E27FC236}">
                <a16:creationId xmlns:a16="http://schemas.microsoft.com/office/drawing/2014/main" id="{09B202F1-8FA2-BB4A-99FA-B042A1DA1E4B}"/>
              </a:ext>
            </a:extLst>
          </p:cNvPr>
          <p:cNvSpPr txBox="1"/>
          <p:nvPr/>
        </p:nvSpPr>
        <p:spPr>
          <a:xfrm>
            <a:off x="0" y="99211"/>
            <a:ext cx="12191999" cy="369332"/>
          </a:xfrm>
          <a:prstGeom prst="rect">
            <a:avLst/>
          </a:prstGeom>
          <a:noFill/>
        </p:spPr>
        <p:txBody>
          <a:bodyPr wrap="square" rtlCol="0">
            <a:spAutoFit/>
          </a:bodyPr>
          <a:lstStyle/>
          <a:p>
            <a:pPr lvl="0" algn="ctr" fontAlgn="base"/>
            <a:r>
              <a:rPr lang="fr-FR" dirty="0">
                <a:solidFill>
                  <a:srgbClr val="F29400"/>
                </a:solidFill>
                <a:latin typeface="Futura Medium" panose="020B0602020204020303" pitchFamily="34" charset="-79"/>
                <a:cs typeface="Futura Medium" panose="020B0602020204020303" pitchFamily="34" charset="-79"/>
              </a:rPr>
              <a:t>LA PROGRAMMATION GRAND PUBLIC 2022-2023</a:t>
            </a:r>
          </a:p>
        </p:txBody>
      </p:sp>
      <p:sp>
        <p:nvSpPr>
          <p:cNvPr id="29" name="ZoneTexte 28">
            <a:extLst>
              <a:ext uri="{FF2B5EF4-FFF2-40B4-BE49-F238E27FC236}">
                <a16:creationId xmlns:a16="http://schemas.microsoft.com/office/drawing/2014/main" id="{A7383072-6713-6748-8A24-6D01CE95FDA7}"/>
              </a:ext>
            </a:extLst>
          </p:cNvPr>
          <p:cNvSpPr txBox="1"/>
          <p:nvPr/>
        </p:nvSpPr>
        <p:spPr>
          <a:xfrm>
            <a:off x="5981896" y="491346"/>
            <a:ext cx="6090382" cy="338554"/>
          </a:xfrm>
          <a:prstGeom prst="rect">
            <a:avLst/>
          </a:prstGeom>
          <a:solidFill>
            <a:srgbClr val="F29400"/>
          </a:solidFill>
          <a:ln>
            <a:solidFill>
              <a:schemeClr val="tx1"/>
            </a:solidFill>
          </a:ln>
        </p:spPr>
        <p:txBody>
          <a:bodyPr wrap="square">
            <a:spAutoFit/>
          </a:bodyPr>
          <a:lstStyle/>
          <a:p>
            <a:pPr algn="ctr" fontAlgn="base"/>
            <a:r>
              <a:rPr lang="fr-FR" sz="1600" b="1" dirty="0">
                <a:solidFill>
                  <a:schemeClr val="bg1"/>
                </a:solidFill>
                <a:latin typeface="FUTURA MEDIUM" panose="020B0602020204020303" pitchFamily="34" charset="-79"/>
                <a:cs typeface="FUTURA MEDIUM" panose="020B0602020204020303" pitchFamily="34" charset="-79"/>
              </a:rPr>
              <a:t>LES EXPOSITIONS</a:t>
            </a:r>
          </a:p>
        </p:txBody>
      </p:sp>
      <p:sp>
        <p:nvSpPr>
          <p:cNvPr id="31" name="ZoneTexte 30">
            <a:extLst>
              <a:ext uri="{FF2B5EF4-FFF2-40B4-BE49-F238E27FC236}">
                <a16:creationId xmlns:a16="http://schemas.microsoft.com/office/drawing/2014/main" id="{AFF32189-82FC-744D-B11D-A9631E45A554}"/>
              </a:ext>
            </a:extLst>
          </p:cNvPr>
          <p:cNvSpPr txBox="1"/>
          <p:nvPr/>
        </p:nvSpPr>
        <p:spPr>
          <a:xfrm>
            <a:off x="5981896" y="825816"/>
            <a:ext cx="6090382"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PATRIMOINE EN MOUVEMENT</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partenariat avec la Cité de l’architecture et du patrimoine</a:t>
            </a:r>
          </a:p>
          <a:p>
            <a:pPr fontAlgn="base"/>
            <a:r>
              <a:rPr lang="fr-FR" sz="1100" b="1" dirty="0">
                <a:solidFill>
                  <a:srgbClr val="ED7D31"/>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Du 16 janvier au 28 février 2023</a:t>
            </a:r>
          </a:p>
        </p:txBody>
      </p:sp>
      <p:sp>
        <p:nvSpPr>
          <p:cNvPr id="32" name="ZoneTexte 31">
            <a:extLst>
              <a:ext uri="{FF2B5EF4-FFF2-40B4-BE49-F238E27FC236}">
                <a16:creationId xmlns:a16="http://schemas.microsoft.com/office/drawing/2014/main" id="{03DA7F45-44D1-0F40-B3AB-6E537AD1808C}"/>
              </a:ext>
            </a:extLst>
          </p:cNvPr>
          <p:cNvSpPr txBox="1"/>
          <p:nvPr/>
        </p:nvSpPr>
        <p:spPr>
          <a:xfrm>
            <a:off x="5981876" y="1612131"/>
            <a:ext cx="6090382"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FEMMES DANS LES METIERS DU PATRIMOINE</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éclairer et questionner  la présence des femmes dans les métiers du patrimoine </a:t>
            </a:r>
          </a:p>
          <a:p>
            <a:pPr fontAlgn="base"/>
            <a:r>
              <a:rPr lang="fr-FR" sz="1100" b="1" dirty="0">
                <a:solidFill>
                  <a:srgbClr val="ED7D31"/>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Du 8 mars au 8 avril 2023</a:t>
            </a:r>
          </a:p>
        </p:txBody>
      </p:sp>
      <p:sp>
        <p:nvSpPr>
          <p:cNvPr id="33" name="ZoneTexte 32">
            <a:extLst>
              <a:ext uri="{FF2B5EF4-FFF2-40B4-BE49-F238E27FC236}">
                <a16:creationId xmlns:a16="http://schemas.microsoft.com/office/drawing/2014/main" id="{B256C9EA-BE90-E242-B130-C817E715D3C8}"/>
              </a:ext>
            </a:extLst>
          </p:cNvPr>
          <p:cNvSpPr txBox="1"/>
          <p:nvPr/>
        </p:nvSpPr>
        <p:spPr>
          <a:xfrm>
            <a:off x="5981896" y="2458889"/>
            <a:ext cx="6090382" cy="338554"/>
          </a:xfrm>
          <a:prstGeom prst="rect">
            <a:avLst/>
          </a:prstGeom>
          <a:solidFill>
            <a:srgbClr val="F29400"/>
          </a:solidFill>
          <a:ln>
            <a:solidFill>
              <a:schemeClr val="tx1"/>
            </a:solidFill>
          </a:ln>
        </p:spPr>
        <p:txBody>
          <a:bodyPr wrap="square">
            <a:spAutoFit/>
          </a:bodyPr>
          <a:lstStyle/>
          <a:p>
            <a:pPr algn="ctr" fontAlgn="base"/>
            <a:r>
              <a:rPr lang="fr-FR" sz="1600" b="1" dirty="0">
                <a:solidFill>
                  <a:schemeClr val="bg1"/>
                </a:solidFill>
                <a:latin typeface="FUTURA MEDIUM" panose="020B0602020204020303" pitchFamily="34" charset="-79"/>
                <a:cs typeface="FUTURA MEDIUM" panose="020B0602020204020303" pitchFamily="34" charset="-79"/>
              </a:rPr>
              <a:t>LES MARCHÉS</a:t>
            </a:r>
          </a:p>
        </p:txBody>
      </p:sp>
      <p:sp>
        <p:nvSpPr>
          <p:cNvPr id="34" name="ZoneTexte 33">
            <a:extLst>
              <a:ext uri="{FF2B5EF4-FFF2-40B4-BE49-F238E27FC236}">
                <a16:creationId xmlns:a16="http://schemas.microsoft.com/office/drawing/2014/main" id="{2F1334E4-D6E0-164B-AE78-674DBD1544F1}"/>
              </a:ext>
            </a:extLst>
          </p:cNvPr>
          <p:cNvSpPr txBox="1"/>
          <p:nvPr/>
        </p:nvSpPr>
        <p:spPr>
          <a:xfrm>
            <a:off x="5981876" y="2806449"/>
            <a:ext cx="6090382" cy="769441"/>
          </a:xfrm>
          <a:prstGeom prst="rect">
            <a:avLst/>
          </a:prstGeom>
          <a:noFill/>
          <a:ln>
            <a:solidFill>
              <a:schemeClr val="tx1"/>
            </a:solidFill>
          </a:ln>
        </p:spPr>
        <p:txBody>
          <a:bodyPr wrap="square">
            <a:spAutoFit/>
          </a:bodyPr>
          <a:lstStyle/>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a:t>
            </a:r>
          </a:p>
          <a:p>
            <a:pPr fontAlgn="base"/>
            <a:r>
              <a:rPr lang="fr-FR" sz="1100" b="1" dirty="0">
                <a:solidFill>
                  <a:srgbClr val="ED7D31"/>
                </a:solidFill>
                <a:latin typeface="Futura Medium" panose="020B0602020204020303" pitchFamily="34" charset="-79"/>
                <a:cs typeface="Futura Medium" panose="020B0602020204020303" pitchFamily="34" charset="-79"/>
              </a:rPr>
              <a:t>Contenu : </a:t>
            </a:r>
            <a:r>
              <a:rPr lang="fr-FR" sz="1100" dirty="0">
                <a:latin typeface="Futura Medium" panose="020B0602020204020303" pitchFamily="34" charset="-79"/>
                <a:cs typeface="Futura Medium" panose="020B0602020204020303" pitchFamily="34" charset="-79"/>
              </a:rPr>
              <a:t>productions, réalisations et chefs d’œuvre des apprenants du réseau du Campus</a:t>
            </a:r>
            <a:endParaRPr lang="fr-FR" sz="11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9-10 décembre 2022 :	Marché d’Hiver au Campus</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3 juin 2023 : 	 Marché de printemps solidaire</a:t>
            </a:r>
            <a:endParaRPr lang="fr-FR" sz="1100" dirty="0">
              <a:latin typeface="Futura Medium" panose="020B0602020204020303" pitchFamily="34" charset="-79"/>
              <a:ea typeface="Times New Roman" panose="02020603050405020304" pitchFamily="18" charset="0"/>
              <a:cs typeface="Futura Medium" panose="020B0602020204020303" pitchFamily="34" charset="-79"/>
            </a:endParaRPr>
          </a:p>
        </p:txBody>
      </p:sp>
      <p:sp>
        <p:nvSpPr>
          <p:cNvPr id="35" name="ZoneTexte 34">
            <a:extLst>
              <a:ext uri="{FF2B5EF4-FFF2-40B4-BE49-F238E27FC236}">
                <a16:creationId xmlns:a16="http://schemas.microsoft.com/office/drawing/2014/main" id="{4B946320-35A1-8E45-BF17-41C812ED0280}"/>
              </a:ext>
            </a:extLst>
          </p:cNvPr>
          <p:cNvSpPr txBox="1"/>
          <p:nvPr/>
        </p:nvSpPr>
        <p:spPr>
          <a:xfrm>
            <a:off x="5981876" y="3850267"/>
            <a:ext cx="6090382" cy="307777"/>
          </a:xfrm>
          <a:prstGeom prst="rect">
            <a:avLst/>
          </a:prstGeom>
          <a:solidFill>
            <a:srgbClr val="F29400"/>
          </a:solidFill>
          <a:ln>
            <a:solidFill>
              <a:schemeClr val="tx1"/>
            </a:solidFill>
          </a:ln>
        </p:spPr>
        <p:txBody>
          <a:bodyPr wrap="square">
            <a:spAutoFit/>
          </a:bodyPr>
          <a:lstStyle/>
          <a:p>
            <a:pPr algn="ctr" fontAlgn="base"/>
            <a:r>
              <a:rPr lang="fr-FR" sz="1400" b="1" dirty="0">
                <a:solidFill>
                  <a:schemeClr val="bg1"/>
                </a:solidFill>
                <a:latin typeface="FUTURA MEDIUM" panose="020B0602020204020303" pitchFamily="34" charset="-79"/>
                <a:cs typeface="FUTURA MEDIUM" panose="020B0602020204020303" pitchFamily="34" charset="-79"/>
              </a:rPr>
              <a:t>CONF CAMPUS : </a:t>
            </a:r>
          </a:p>
        </p:txBody>
      </p:sp>
      <p:sp>
        <p:nvSpPr>
          <p:cNvPr id="36" name="ZoneTexte 35">
            <a:extLst>
              <a:ext uri="{FF2B5EF4-FFF2-40B4-BE49-F238E27FC236}">
                <a16:creationId xmlns:a16="http://schemas.microsoft.com/office/drawing/2014/main" id="{13B865C3-C1AB-CD4E-9AE0-473922DC86CB}"/>
              </a:ext>
            </a:extLst>
          </p:cNvPr>
          <p:cNvSpPr txBox="1"/>
          <p:nvPr/>
        </p:nvSpPr>
        <p:spPr>
          <a:xfrm>
            <a:off x="5981876" y="4158044"/>
            <a:ext cx="6090382" cy="2292935"/>
          </a:xfrm>
          <a:prstGeom prst="rect">
            <a:avLst/>
          </a:prstGeom>
          <a:noFill/>
          <a:ln>
            <a:solidFill>
              <a:schemeClr val="tx1"/>
            </a:solidFill>
          </a:ln>
        </p:spPr>
        <p:txBody>
          <a:bodyPr wrap="square">
            <a:spAutoFit/>
          </a:bodyPr>
          <a:lstStyle/>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Grand Public. A partir de 18h30.</a:t>
            </a:r>
          </a:p>
          <a:p>
            <a:pPr fontAlgn="base"/>
            <a:r>
              <a:rPr lang="fr-FR" sz="1100" b="1" dirty="0">
                <a:solidFill>
                  <a:srgbClr val="ED7D31"/>
                </a:solidFill>
                <a:latin typeface="Futura Medium" panose="020B0602020204020303" pitchFamily="34" charset="-79"/>
                <a:cs typeface="Futura Medium" panose="020B0602020204020303" pitchFamily="34" charset="-79"/>
              </a:rPr>
              <a:t>Contenu : </a:t>
            </a:r>
            <a:r>
              <a:rPr lang="fr-FR" sz="1100" dirty="0">
                <a:latin typeface="Futura Medium" panose="020B0602020204020303" pitchFamily="34" charset="-79"/>
                <a:cs typeface="Futura Medium" panose="020B0602020204020303" pitchFamily="34" charset="-79"/>
              </a:rPr>
              <a:t>Sujets thématiques en lien avec le patrimoine, l’artisanat, les métiers</a:t>
            </a:r>
            <a:endParaRPr lang="fr-FR" sz="11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285750" indent="-285750">
              <a:buFont typeface="Wingdings" pitchFamily="2" charset="2"/>
              <a:buChar char="Ø"/>
            </a:pPr>
            <a:r>
              <a:rPr lang="fr-FR" sz="11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rPr>
              <a:t>13 octobre 2022 :	Histoire du goût et des saveurs</a:t>
            </a:r>
            <a:endPar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endParaRP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17 novembre 2022 :	Bâtisseurs de cathédrales hier et demain à l’aune de la 			transition écologique</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8 décembre 2022 :	Climat et patrimoine</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19 janvier 2023 : 	Conservation, restauration et création dans le patrimoine</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16 février 2023 : 	Choisir entre la tradition manuelle et l’innovation numérique 		dans l’artisanat ?</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23 mars 2023 : 	La Fondation Bettencourt et les métiers de la main</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13 avril 2023 : 	Histoire entreprise VM Zinc</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11 mai 2023 : 	Histoire Del Boca</a:t>
            </a:r>
          </a:p>
          <a:p>
            <a:pPr marL="285750" indent="-285750">
              <a:buFont typeface="Wingdings" pitchFamily="2" charset="2"/>
              <a:buChar char="Ø"/>
            </a:pPr>
            <a:r>
              <a:rPr lang="fr-FR" sz="1100" dirty="0">
                <a:latin typeface="Futura Medium" panose="020B0602020204020303" pitchFamily="34" charset="-79"/>
                <a:ea typeface="Times New Roman" panose="02020603050405020304" pitchFamily="18" charset="0"/>
                <a:cs typeface="Futura Medium" panose="020B0602020204020303" pitchFamily="34" charset="-79"/>
              </a:rPr>
              <a:t>17 juin 2023 : 	Histoire Ateliers Perrault</a:t>
            </a:r>
          </a:p>
        </p:txBody>
      </p:sp>
      <p:pic>
        <p:nvPicPr>
          <p:cNvPr id="37" name="Image 36">
            <a:extLst>
              <a:ext uri="{FF2B5EF4-FFF2-40B4-BE49-F238E27FC236}">
                <a16:creationId xmlns:a16="http://schemas.microsoft.com/office/drawing/2014/main" id="{DDC72C8A-1AA7-5A46-B017-C4EA7C92BB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9675" y="79214"/>
            <a:ext cx="1248727" cy="1248727"/>
          </a:xfrm>
          <a:prstGeom prst="rect">
            <a:avLst/>
          </a:prstGeom>
        </p:spPr>
      </p:pic>
    </p:spTree>
    <p:extLst>
      <p:ext uri="{BB962C8B-B14F-4D97-AF65-F5344CB8AC3E}">
        <p14:creationId xmlns:p14="http://schemas.microsoft.com/office/powerpoint/2010/main" val="294275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BF5F3F46-BE8B-7748-8D66-8A4A6DC72905}"/>
              </a:ext>
            </a:extLst>
          </p:cNvPr>
          <p:cNvSpPr txBox="1"/>
          <p:nvPr/>
        </p:nvSpPr>
        <p:spPr>
          <a:xfrm>
            <a:off x="-1" y="79214"/>
            <a:ext cx="11423375" cy="369332"/>
          </a:xfrm>
          <a:prstGeom prst="rect">
            <a:avLst/>
          </a:prstGeom>
          <a:noFill/>
        </p:spPr>
        <p:txBody>
          <a:bodyPr wrap="square" rtlCol="0">
            <a:spAutoFit/>
          </a:bodyPr>
          <a:lstStyle/>
          <a:p>
            <a:pPr lvl="0" fontAlgn="base"/>
            <a:r>
              <a:rPr lang="fr-FR" dirty="0">
                <a:solidFill>
                  <a:srgbClr val="F29400"/>
                </a:solidFill>
                <a:latin typeface="Futura Medium" panose="020B0602020204020303" pitchFamily="34" charset="-79"/>
                <a:cs typeface="Futura Medium" panose="020B0602020204020303" pitchFamily="34" charset="-79"/>
              </a:rPr>
              <a:t>LA PROGRAMMATION DES ADHERENTS ET MEMBRES CAMPUS POUR LEURS PUBLICS</a:t>
            </a:r>
            <a:endParaRPr lang="fr-FR" dirty="0">
              <a:solidFill>
                <a:srgbClr val="F29400"/>
              </a:solidFill>
              <a:highlight>
                <a:srgbClr val="F29400"/>
              </a:highlight>
              <a:latin typeface="Futura Medium" panose="020B0602020204020303" pitchFamily="34" charset="-79"/>
              <a:cs typeface="Futura Medium" panose="020B0602020204020303" pitchFamily="34" charset="-79"/>
            </a:endParaRPr>
          </a:p>
        </p:txBody>
      </p:sp>
      <p:cxnSp>
        <p:nvCxnSpPr>
          <p:cNvPr id="15" name="Connecteur droit 14">
            <a:extLst>
              <a:ext uri="{FF2B5EF4-FFF2-40B4-BE49-F238E27FC236}">
                <a16:creationId xmlns:a16="http://schemas.microsoft.com/office/drawing/2014/main" id="{1C4BF908-FAE3-E741-8EC7-4FE9257C0468}"/>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20" name="ZoneTexte 19">
            <a:extLst>
              <a:ext uri="{FF2B5EF4-FFF2-40B4-BE49-F238E27FC236}">
                <a16:creationId xmlns:a16="http://schemas.microsoft.com/office/drawing/2014/main" id="{E5633E8E-392B-354E-8FFE-F08350D7171E}"/>
              </a:ext>
            </a:extLst>
          </p:cNvPr>
          <p:cNvSpPr txBox="1"/>
          <p:nvPr/>
        </p:nvSpPr>
        <p:spPr>
          <a:xfrm>
            <a:off x="260191" y="561162"/>
            <a:ext cx="7417786" cy="338554"/>
          </a:xfrm>
          <a:prstGeom prst="rect">
            <a:avLst/>
          </a:prstGeom>
          <a:solidFill>
            <a:srgbClr val="F29400"/>
          </a:solidFill>
          <a:ln>
            <a:solidFill>
              <a:schemeClr val="tx1"/>
            </a:solidFill>
          </a:ln>
        </p:spPr>
        <p:txBody>
          <a:bodyPr wrap="square">
            <a:spAutoFit/>
          </a:bodyPr>
          <a:lstStyle/>
          <a:p>
            <a:pPr algn="ctr" fontAlgn="base"/>
            <a:r>
              <a:rPr lang="fr-FR" sz="1600" b="1" dirty="0">
                <a:solidFill>
                  <a:schemeClr val="bg1"/>
                </a:solidFill>
                <a:latin typeface="FUTURA MEDIUM" panose="020B0602020204020303" pitchFamily="34" charset="-79"/>
                <a:cs typeface="FUTURA MEDIUM" panose="020B0602020204020303" pitchFamily="34" charset="-79"/>
              </a:rPr>
              <a:t>LES EVENEMENTS DU RESEAU</a:t>
            </a:r>
          </a:p>
        </p:txBody>
      </p:sp>
      <p:sp>
        <p:nvSpPr>
          <p:cNvPr id="31" name="ZoneTexte 30">
            <a:extLst>
              <a:ext uri="{FF2B5EF4-FFF2-40B4-BE49-F238E27FC236}">
                <a16:creationId xmlns:a16="http://schemas.microsoft.com/office/drawing/2014/main" id="{058973BE-BE42-C14C-9E91-9C1F932EFD20}"/>
              </a:ext>
            </a:extLst>
          </p:cNvPr>
          <p:cNvSpPr txBox="1"/>
          <p:nvPr/>
        </p:nvSpPr>
        <p:spPr>
          <a:xfrm>
            <a:off x="260191" y="889362"/>
            <a:ext cx="7417785"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LES 20 ANS DE LA VAE</a:t>
            </a:r>
            <a:endParaRPr lang="fr-FR" sz="1100" b="1" dirty="0">
              <a:solidFill>
                <a:srgbClr val="ED7D31"/>
              </a:solidFill>
              <a:latin typeface="Futura Medium" panose="020B0602020204020303" pitchFamily="34" charset="-79"/>
              <a:cs typeface="Futura Medium" panose="020B0602020204020303" pitchFamily="34" charset="-79"/>
            </a:endParaRP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membres commission de la VAE</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célébrer les 20 ans de la VAE </a:t>
            </a:r>
          </a:p>
          <a:p>
            <a:pPr fontAlgn="base"/>
            <a:r>
              <a:rPr lang="fr-FR" sz="1100" b="1" dirty="0">
                <a:solidFill>
                  <a:srgbClr val="ED7D31"/>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21 octobre 2022</a:t>
            </a:r>
          </a:p>
        </p:txBody>
      </p:sp>
      <p:sp>
        <p:nvSpPr>
          <p:cNvPr id="32" name="ZoneTexte 31">
            <a:extLst>
              <a:ext uri="{FF2B5EF4-FFF2-40B4-BE49-F238E27FC236}">
                <a16:creationId xmlns:a16="http://schemas.microsoft.com/office/drawing/2014/main" id="{5724DCB6-EE52-174C-AAA8-D522B75A69B1}"/>
              </a:ext>
            </a:extLst>
          </p:cNvPr>
          <p:cNvSpPr txBox="1"/>
          <p:nvPr/>
        </p:nvSpPr>
        <p:spPr>
          <a:xfrm>
            <a:off x="267783" y="1670872"/>
            <a:ext cx="7410193"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AG &amp; GALA ANNUEL</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membres de l’association</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Réunion annuelle du Campus</a:t>
            </a:r>
          </a:p>
          <a:p>
            <a:pPr fontAlgn="base"/>
            <a:r>
              <a:rPr lang="fr-FR" sz="1100" b="1" dirty="0">
                <a:solidFill>
                  <a:srgbClr val="ED7D31"/>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23 janvier 2023</a:t>
            </a:r>
          </a:p>
        </p:txBody>
      </p:sp>
      <p:sp>
        <p:nvSpPr>
          <p:cNvPr id="33" name="ZoneTexte 32">
            <a:extLst>
              <a:ext uri="{FF2B5EF4-FFF2-40B4-BE49-F238E27FC236}">
                <a16:creationId xmlns:a16="http://schemas.microsoft.com/office/drawing/2014/main" id="{258832DE-81A7-D943-8B5A-A6BFBF90B5E7}"/>
              </a:ext>
            </a:extLst>
          </p:cNvPr>
          <p:cNvSpPr txBox="1"/>
          <p:nvPr/>
        </p:nvSpPr>
        <p:spPr>
          <a:xfrm>
            <a:off x="267785" y="3205570"/>
            <a:ext cx="7399572" cy="600164"/>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COLLOQUE : UN DINER AU CHATEAU</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chercheurs et enseignants du projet Erasmus + et leurs invités</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colloque conclusif du projet </a:t>
            </a:r>
            <a:r>
              <a:rPr lang="fr-FR" sz="1100" b="1" dirty="0">
                <a:solidFill>
                  <a:srgbClr val="ED7D31"/>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29-30 mars 2023</a:t>
            </a:r>
          </a:p>
        </p:txBody>
      </p:sp>
      <p:sp>
        <p:nvSpPr>
          <p:cNvPr id="34" name="ZoneTexte 33">
            <a:extLst>
              <a:ext uri="{FF2B5EF4-FFF2-40B4-BE49-F238E27FC236}">
                <a16:creationId xmlns:a16="http://schemas.microsoft.com/office/drawing/2014/main" id="{0B0F55AA-B295-B246-A0A0-E7BD7118889C}"/>
              </a:ext>
            </a:extLst>
          </p:cNvPr>
          <p:cNvSpPr txBox="1"/>
          <p:nvPr/>
        </p:nvSpPr>
        <p:spPr>
          <a:xfrm>
            <a:off x="278404" y="2440313"/>
            <a:ext cx="7399572"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JURY FINAL PHOTOGRAPHIE DES MOF</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Assemble des MOF</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épreuve finale des MOF photographie</a:t>
            </a:r>
          </a:p>
          <a:p>
            <a:pPr fontAlgn="base"/>
            <a:r>
              <a:rPr lang="fr-FR" sz="1100" b="1" dirty="0">
                <a:solidFill>
                  <a:srgbClr val="ED7D31"/>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3 – 22 avril 2023</a:t>
            </a:r>
          </a:p>
        </p:txBody>
      </p:sp>
      <p:sp>
        <p:nvSpPr>
          <p:cNvPr id="35" name="ZoneTexte 34">
            <a:extLst>
              <a:ext uri="{FF2B5EF4-FFF2-40B4-BE49-F238E27FC236}">
                <a16:creationId xmlns:a16="http://schemas.microsoft.com/office/drawing/2014/main" id="{CC95560B-56F9-A141-B288-B137B3F94FF7}"/>
              </a:ext>
            </a:extLst>
          </p:cNvPr>
          <p:cNvSpPr txBox="1"/>
          <p:nvPr/>
        </p:nvSpPr>
        <p:spPr>
          <a:xfrm>
            <a:off x="260186" y="3828056"/>
            <a:ext cx="7399571"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LES 40 ANS DE L’ASSOCIATION REMPART</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membres de l’association rempart</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anniversaire de l’association et des chantiers écoles et d’insertion</a:t>
            </a:r>
          </a:p>
          <a:p>
            <a:pPr fontAlgn="base"/>
            <a:r>
              <a:rPr lang="fr-FR" sz="1100" b="1" dirty="0">
                <a:solidFill>
                  <a:srgbClr val="ED7D31"/>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25 mai 2023</a:t>
            </a:r>
          </a:p>
        </p:txBody>
      </p:sp>
      <p:sp>
        <p:nvSpPr>
          <p:cNvPr id="36" name="ZoneTexte 35">
            <a:extLst>
              <a:ext uri="{FF2B5EF4-FFF2-40B4-BE49-F238E27FC236}">
                <a16:creationId xmlns:a16="http://schemas.microsoft.com/office/drawing/2014/main" id="{6E61E9F5-0969-FB4D-9B03-C59A9707C355}"/>
              </a:ext>
            </a:extLst>
          </p:cNvPr>
          <p:cNvSpPr txBox="1"/>
          <p:nvPr/>
        </p:nvSpPr>
        <p:spPr>
          <a:xfrm>
            <a:off x="260186" y="4606224"/>
            <a:ext cx="7399571"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EXPOSITION MANUFACTO</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professeurs, élèves, familles des groupes scolaires ayant suivi le programme MANUFACTO 2022-2023</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réalisations des élèves et  exposition du travail d’une année</a:t>
            </a:r>
          </a:p>
          <a:p>
            <a:pPr fontAlgn="base"/>
            <a:r>
              <a:rPr lang="fr-FR" sz="1100" b="1" dirty="0">
                <a:solidFill>
                  <a:srgbClr val="ED7D31"/>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19 – 23 juin 2023</a:t>
            </a:r>
          </a:p>
        </p:txBody>
      </p:sp>
      <p:pic>
        <p:nvPicPr>
          <p:cNvPr id="37" name="Image 36">
            <a:extLst>
              <a:ext uri="{FF2B5EF4-FFF2-40B4-BE49-F238E27FC236}">
                <a16:creationId xmlns:a16="http://schemas.microsoft.com/office/drawing/2014/main" id="{46A592DD-9478-944B-BA11-C3F4FDCDF2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9676" y="79215"/>
            <a:ext cx="1152134" cy="1152134"/>
          </a:xfrm>
          <a:prstGeom prst="rect">
            <a:avLst/>
          </a:prstGeom>
        </p:spPr>
      </p:pic>
      <p:sp>
        <p:nvSpPr>
          <p:cNvPr id="24" name="ZoneTexte 23">
            <a:extLst>
              <a:ext uri="{FF2B5EF4-FFF2-40B4-BE49-F238E27FC236}">
                <a16:creationId xmlns:a16="http://schemas.microsoft.com/office/drawing/2014/main" id="{61C49D85-65A6-8A42-BF70-EEDCF1A03F73}"/>
              </a:ext>
            </a:extLst>
          </p:cNvPr>
          <p:cNvSpPr txBox="1"/>
          <p:nvPr/>
        </p:nvSpPr>
        <p:spPr>
          <a:xfrm>
            <a:off x="260187" y="5384392"/>
            <a:ext cx="7417790" cy="815608"/>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Séminaires personnel Education Nationale</a:t>
            </a:r>
            <a:endParaRPr lang="fr-FR" sz="1050" b="1" dirty="0">
              <a:solidFill>
                <a:schemeClr val="bg1"/>
              </a:solidFill>
              <a:highlight>
                <a:srgbClr val="FFAF43"/>
              </a:highlight>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fr-FR" sz="12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rPr>
              <a:t>17 novembre 2022 : 	séminaire des DDF </a:t>
            </a:r>
            <a:endParaRPr lang="fr-FR" sz="1200" dirty="0">
              <a:effectLst/>
              <a:latin typeface="Futura Medium" panose="020B0602020204020303" pitchFamily="34" charset="-79"/>
              <a:ea typeface="Times New Roman" panose="02020603050405020304" pitchFamily="18" charset="0"/>
              <a:cs typeface="Futura Medium" panose="020B0602020204020303" pitchFamily="34" charset="-79"/>
            </a:endParaRPr>
          </a:p>
          <a:p>
            <a:pPr marL="285750" indent="-285750">
              <a:buFont typeface="Wingdings" pitchFamily="2" charset="2"/>
              <a:buChar char="Ø"/>
            </a:pPr>
            <a:r>
              <a:rPr lang="fr-FR" sz="12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rPr>
              <a:t>23 novembre 2022 :	la relation école -</a:t>
            </a:r>
            <a:r>
              <a:rPr lang="fr-FR" sz="12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 </a:t>
            </a:r>
            <a:r>
              <a:rPr lang="fr-FR" sz="12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rPr>
              <a:t>entreprise (EAFC)</a:t>
            </a:r>
            <a:endParaRPr lang="fr-FR" sz="1200" dirty="0">
              <a:effectLst/>
              <a:latin typeface="Futura Medium" panose="020B0602020204020303" pitchFamily="34" charset="-79"/>
              <a:ea typeface="Times New Roman" panose="02020603050405020304" pitchFamily="18" charset="0"/>
              <a:cs typeface="Futura Medium" panose="020B0602020204020303" pitchFamily="34" charset="-79"/>
            </a:endParaRPr>
          </a:p>
          <a:p>
            <a:pPr marL="285750" indent="-285750">
              <a:buFont typeface="Wingdings" pitchFamily="2" charset="2"/>
              <a:buChar char="Ø"/>
            </a:pPr>
            <a:r>
              <a:rPr lang="fr-FR" sz="12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rPr>
              <a:t>12 avril 2023 :	Réunion des chefs d’établissement d’Académie </a:t>
            </a:r>
            <a:endParaRPr lang="fr-FR" sz="1200" dirty="0">
              <a:effectLst/>
              <a:latin typeface="Futura Medium" panose="020B0602020204020303" pitchFamily="34" charset="-79"/>
              <a:ea typeface="Times New Roman" panose="02020603050405020304" pitchFamily="18" charset="0"/>
              <a:cs typeface="Futura Medium" panose="020B0602020204020303" pitchFamily="34" charset="-79"/>
            </a:endParaRPr>
          </a:p>
        </p:txBody>
      </p:sp>
    </p:spTree>
    <p:extLst>
      <p:ext uri="{BB962C8B-B14F-4D97-AF65-F5344CB8AC3E}">
        <p14:creationId xmlns:p14="http://schemas.microsoft.com/office/powerpoint/2010/main" val="426588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A1CA9C-A4DD-264E-825E-5A69430074F7}"/>
              </a:ext>
            </a:extLst>
          </p:cNvPr>
          <p:cNvSpPr/>
          <p:nvPr/>
        </p:nvSpPr>
        <p:spPr>
          <a:xfrm>
            <a:off x="0" y="0"/>
            <a:ext cx="12192000" cy="6858000"/>
          </a:xfrm>
          <a:prstGeom prst="rect">
            <a:avLst/>
          </a:prstGeom>
          <a:solidFill>
            <a:srgbClr val="F29400"/>
          </a:solid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Parcours d'orientation patrimoine : hameaux d'Auris &quot;Les Cours - Les  Châtains&quot; - Équipements - Auris en Oisans">
            <a:extLst>
              <a:ext uri="{FF2B5EF4-FFF2-40B4-BE49-F238E27FC236}">
                <a16:creationId xmlns:a16="http://schemas.microsoft.com/office/drawing/2014/main" id="{1127EB08-11B7-7441-9F74-C8771F7282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1429" y="0"/>
            <a:ext cx="2653199" cy="39950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urse d'orientation : conseils pour apprendre à lire une carte ou la créer">
            <a:extLst>
              <a:ext uri="{FF2B5EF4-FFF2-40B4-BE49-F238E27FC236}">
                <a16:creationId xmlns:a16="http://schemas.microsoft.com/office/drawing/2014/main" id="{5F1B26CA-1BA7-254D-999D-D46EF0FF68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1428" y="3373750"/>
            <a:ext cx="6621231" cy="34761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ojet d'Entreprise ▷ 9 Risques qui le Feront Echouer à Coup Sûr">
            <a:extLst>
              <a:ext uri="{FF2B5EF4-FFF2-40B4-BE49-F238E27FC236}">
                <a16:creationId xmlns:a16="http://schemas.microsoft.com/office/drawing/2014/main" id="{493FE2F8-96C1-5942-B19D-FD02BCF6406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4304" r="25087"/>
          <a:stretch/>
        </p:blipFill>
        <p:spPr bwMode="auto">
          <a:xfrm>
            <a:off x="5374629" y="0"/>
            <a:ext cx="3968030" cy="372429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F89423B9-2997-3F47-9832-85BFF37A4B18}"/>
              </a:ext>
            </a:extLst>
          </p:cNvPr>
          <p:cNvSpPr txBox="1"/>
          <p:nvPr/>
        </p:nvSpPr>
        <p:spPr>
          <a:xfrm>
            <a:off x="5061856" y="2644170"/>
            <a:ext cx="2576513" cy="1569660"/>
          </a:xfrm>
          <a:prstGeom prst="rect">
            <a:avLst/>
          </a:prstGeom>
          <a:solidFill>
            <a:srgbClr val="F29400"/>
          </a:solidFill>
          <a:ln>
            <a:solidFill>
              <a:srgbClr val="F29400"/>
            </a:solidFill>
          </a:ln>
        </p:spPr>
        <p:txBody>
          <a:bodyPr wrap="square" rtlCol="0">
            <a:spAutoFit/>
          </a:bodyPr>
          <a:lstStyle/>
          <a:p>
            <a:pPr lvl="0" algn="ctr" fontAlgn="base"/>
            <a:r>
              <a:rPr lang="fr-FR" sz="3200" b="1" dirty="0">
                <a:solidFill>
                  <a:schemeClr val="bg1"/>
                </a:solidFill>
                <a:latin typeface="Futura Medium" panose="020B0602020204020303" pitchFamily="34" charset="-79"/>
                <a:cs typeface="Futura Medium" panose="020B0602020204020303" pitchFamily="34" charset="-79"/>
              </a:rPr>
              <a:t>S’ORIENTER</a:t>
            </a:r>
          </a:p>
          <a:p>
            <a:pPr lvl="0" algn="ctr" fontAlgn="base"/>
            <a:r>
              <a:rPr lang="fr-FR" sz="3200" b="1" dirty="0">
                <a:solidFill>
                  <a:schemeClr val="bg1"/>
                </a:solidFill>
                <a:latin typeface="Futura Medium" panose="020B0602020204020303" pitchFamily="34" charset="-79"/>
                <a:cs typeface="Futura Medium" panose="020B0602020204020303" pitchFamily="34" charset="-79"/>
              </a:rPr>
              <a:t>AU CAMPUS </a:t>
            </a:r>
            <a:endParaRPr lang="fr-FR" sz="3200" b="1" dirty="0">
              <a:solidFill>
                <a:schemeClr val="bg1"/>
              </a:solidFill>
              <a:highlight>
                <a:srgbClr val="F29400"/>
              </a:highlight>
              <a:latin typeface="Futura Medium" panose="020B0602020204020303" pitchFamily="34" charset="-79"/>
              <a:cs typeface="Futura Medium" panose="020B0602020204020303" pitchFamily="34" charset="-79"/>
            </a:endParaRPr>
          </a:p>
        </p:txBody>
      </p:sp>
      <p:pic>
        <p:nvPicPr>
          <p:cNvPr id="8" name="Image 7">
            <a:extLst>
              <a:ext uri="{FF2B5EF4-FFF2-40B4-BE49-F238E27FC236}">
                <a16:creationId xmlns:a16="http://schemas.microsoft.com/office/drawing/2014/main" id="{B769C2A3-CA95-FC4E-932C-0C8596DF80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598" y="5632174"/>
            <a:ext cx="1119762" cy="1119762"/>
          </a:xfrm>
          <a:prstGeom prst="rect">
            <a:avLst/>
          </a:prstGeom>
        </p:spPr>
      </p:pic>
    </p:spTree>
    <p:extLst>
      <p:ext uri="{BB962C8B-B14F-4D97-AF65-F5344CB8AC3E}">
        <p14:creationId xmlns:p14="http://schemas.microsoft.com/office/powerpoint/2010/main" val="258809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3CD26D6-57FB-DD41-AEBC-00BD391F3D73}"/>
              </a:ext>
            </a:extLst>
          </p:cNvPr>
          <p:cNvSpPr txBox="1"/>
          <p:nvPr/>
        </p:nvSpPr>
        <p:spPr>
          <a:xfrm>
            <a:off x="70040" y="2095753"/>
            <a:ext cx="11803908" cy="1200329"/>
          </a:xfrm>
          <a:prstGeom prst="rect">
            <a:avLst/>
          </a:prstGeom>
          <a:noFill/>
          <a:ln>
            <a:solidFill>
              <a:srgbClr val="ED7D31"/>
            </a:solidFill>
          </a:ln>
        </p:spPr>
        <p:txBody>
          <a:bodyPr wrap="square">
            <a:spAutoFit/>
          </a:bodyPr>
          <a:lstStyle/>
          <a:p>
            <a:pPr marL="285750" indent="-285750" fontAlgn="base">
              <a:buFont typeface="Arial" panose="020B0604020202020204" pitchFamily="34" charset="0"/>
              <a:buChar char="•"/>
            </a:pPr>
            <a:r>
              <a:rPr lang="fr-FR" sz="1200" b="1" dirty="0">
                <a:solidFill>
                  <a:srgbClr val="ED7D31"/>
                </a:solidFill>
                <a:latin typeface="FUTURA MEDIUM" panose="020B0602020204020303" pitchFamily="34" charset="-79"/>
                <a:cs typeface="FUTURA MEDIUM" panose="020B0602020204020303" pitchFamily="34" charset="-79"/>
              </a:rPr>
              <a:t>LES MERCREDIS DE L’ORIENTATION AU CAMPUS :</a:t>
            </a:r>
            <a:r>
              <a:rPr lang="fr-FR" sz="1200" b="1" dirty="0">
                <a:solidFill>
                  <a:schemeClr val="bg1"/>
                </a:solidFill>
                <a:latin typeface="FUTURA MEDIUM" panose="020B0602020204020303" pitchFamily="34" charset="-79"/>
                <a:cs typeface="FUTURA MEDIUM" panose="020B0602020204020303" pitchFamily="34" charset="-79"/>
              </a:rPr>
              <a:t> </a:t>
            </a:r>
            <a:r>
              <a:rPr lang="fr-FR" sz="1200" dirty="0">
                <a:latin typeface="Futura Medium" panose="020B0602020204020303" pitchFamily="34" charset="-79"/>
                <a:cs typeface="Futura Medium" panose="020B0602020204020303" pitchFamily="34" charset="-79"/>
              </a:rPr>
              <a:t>apporter de l’aide et du décryptage sur les formations et les métiers du patrimoine et de l’artisanat avec des rencontres, des conseils, des témoignages, des outils et des ressources. 2 mercredis par mois à partir de janvier 2023</a:t>
            </a:r>
            <a:endParaRPr lang="fr-FR" sz="1200" b="1" dirty="0">
              <a:solidFill>
                <a:srgbClr val="ED7D31"/>
              </a:solidFill>
              <a:latin typeface="FUTURA MEDIUM" panose="020B0602020204020303" pitchFamily="34" charset="-79"/>
              <a:cs typeface="FUTURA MEDIUM" panose="020B0602020204020303" pitchFamily="34" charset="-79"/>
            </a:endParaRPr>
          </a:p>
          <a:p>
            <a:pPr marL="285750" indent="-285750" fontAlgn="base">
              <a:buFont typeface="Arial" panose="020B0604020202020204" pitchFamily="34" charset="0"/>
              <a:buChar char="•"/>
            </a:pPr>
            <a:r>
              <a:rPr lang="fr-FR" sz="1200" b="1" dirty="0">
                <a:solidFill>
                  <a:srgbClr val="ED7D31"/>
                </a:solidFill>
                <a:latin typeface="FUTURA MEDIUM" panose="020B0602020204020303" pitchFamily="34" charset="-79"/>
                <a:cs typeface="FUTURA MEDIUM" panose="020B0602020204020303" pitchFamily="34" charset="-79"/>
              </a:rPr>
              <a:t>L’ACCUEIL DES CLASSES, DES JEUNES, DES FAMILLES : </a:t>
            </a:r>
            <a:r>
              <a:rPr lang="fr-FR" sz="1200" dirty="0">
                <a:latin typeface="Futura Medium" panose="020B0602020204020303" pitchFamily="34" charset="-79"/>
                <a:cs typeface="Futura Medium" panose="020B0602020204020303" pitchFamily="34" charset="-79"/>
              </a:rPr>
              <a:t>accueil et informations sur les formations et les métiers du patrimoine et de l’artisanat auprès des parents inquiets, des jeunes en quête d’idée, des motivés en recherche d’une formation adaptée à leur situation… Tout au long de l’année.</a:t>
            </a:r>
            <a:endParaRPr lang="fr-FR" sz="1200" b="1" dirty="0">
              <a:solidFill>
                <a:srgbClr val="ED7D31"/>
              </a:solidFill>
              <a:latin typeface="FUTURA MEDIUM" panose="020B0602020204020303" pitchFamily="34" charset="-79"/>
              <a:cs typeface="FUTURA MEDIUM" panose="020B0602020204020303" pitchFamily="34" charset="-79"/>
            </a:endParaRPr>
          </a:p>
          <a:p>
            <a:pPr marL="285750" indent="-285750" fontAlgn="base">
              <a:buFont typeface="Arial" panose="020B0604020202020204" pitchFamily="34" charset="0"/>
              <a:buChar char="•"/>
            </a:pPr>
            <a:r>
              <a:rPr lang="fr-FR" sz="1200" b="1" dirty="0">
                <a:solidFill>
                  <a:srgbClr val="ED7D31"/>
                </a:solidFill>
                <a:latin typeface="FUTURA MEDIUM" panose="020B0602020204020303" pitchFamily="34" charset="-79"/>
                <a:cs typeface="FUTURA MEDIUM" panose="020B0602020204020303" pitchFamily="34" charset="-79"/>
              </a:rPr>
              <a:t>APPLI ORIENTATION DU CAMPUS :</a:t>
            </a:r>
            <a:r>
              <a:rPr lang="fr-FR" sz="1200" b="1" dirty="0">
                <a:solidFill>
                  <a:schemeClr val="bg1"/>
                </a:solidFill>
                <a:latin typeface="FUTURA MEDIUM" panose="020B0602020204020303" pitchFamily="34" charset="-79"/>
                <a:cs typeface="FUTURA MEDIUM" panose="020B0602020204020303" pitchFamily="34" charset="-79"/>
              </a:rPr>
              <a:t> </a:t>
            </a:r>
            <a:r>
              <a:rPr lang="fr-FR" sz="1200" dirty="0">
                <a:latin typeface="Futura Medium" panose="020B0602020204020303" pitchFamily="34" charset="-79"/>
                <a:cs typeface="Futura Medium" panose="020B0602020204020303" pitchFamily="34" charset="-79"/>
              </a:rPr>
              <a:t>outil dédié de guidage et décryptage sur les formations et les métiers du patrimoine et de l’artisanat à travers 4 entrées : métiers / formations/ proximité géographique / appétences. A partir de janvier 2023</a:t>
            </a:r>
            <a:endParaRPr lang="fr-FR" sz="1400" dirty="0">
              <a:latin typeface="Futura Medium" panose="020B0602020204020303" pitchFamily="34" charset="-79"/>
              <a:cs typeface="Futura Medium" panose="020B0602020204020303" pitchFamily="34" charset="-79"/>
            </a:endParaRPr>
          </a:p>
        </p:txBody>
      </p:sp>
      <p:cxnSp>
        <p:nvCxnSpPr>
          <p:cNvPr id="12" name="Connecteur droit 11">
            <a:extLst>
              <a:ext uri="{FF2B5EF4-FFF2-40B4-BE49-F238E27FC236}">
                <a16:creationId xmlns:a16="http://schemas.microsoft.com/office/drawing/2014/main" id="{9190EEE8-4DC9-F84E-BF20-53AB433A589D}"/>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13" name="ZoneTexte 12">
            <a:extLst>
              <a:ext uri="{FF2B5EF4-FFF2-40B4-BE49-F238E27FC236}">
                <a16:creationId xmlns:a16="http://schemas.microsoft.com/office/drawing/2014/main" id="{F3764205-F8A0-4D41-BC97-35314DD85FEE}"/>
              </a:ext>
            </a:extLst>
          </p:cNvPr>
          <p:cNvSpPr txBox="1"/>
          <p:nvPr/>
        </p:nvSpPr>
        <p:spPr>
          <a:xfrm>
            <a:off x="0" y="79214"/>
            <a:ext cx="8508024" cy="369332"/>
          </a:xfrm>
          <a:prstGeom prst="rect">
            <a:avLst/>
          </a:prstGeom>
          <a:noFill/>
        </p:spPr>
        <p:txBody>
          <a:bodyPr wrap="square" rtlCol="0">
            <a:spAutoFit/>
          </a:bodyPr>
          <a:lstStyle/>
          <a:p>
            <a:r>
              <a:rPr lang="fr-FR" dirty="0">
                <a:solidFill>
                  <a:srgbClr val="F49600"/>
                </a:solidFill>
                <a:latin typeface="Futura Medium" panose="020B0602020204020303" pitchFamily="34" charset="-79"/>
                <a:ea typeface="Roboto" pitchFamily="2" charset="0"/>
                <a:cs typeface="Futura Medium" panose="020B0602020204020303" pitchFamily="34" charset="-79"/>
              </a:rPr>
              <a:t>UNE OFFRE ORIENTATION UNIQUE : Synthèse</a:t>
            </a:r>
          </a:p>
        </p:txBody>
      </p:sp>
      <p:pic>
        <p:nvPicPr>
          <p:cNvPr id="14" name="Image 13">
            <a:extLst>
              <a:ext uri="{FF2B5EF4-FFF2-40B4-BE49-F238E27FC236}">
                <a16:creationId xmlns:a16="http://schemas.microsoft.com/office/drawing/2014/main" id="{AFA5DB61-5AC6-DB40-A735-C9C645936C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9675" y="79214"/>
            <a:ext cx="1248727" cy="1248727"/>
          </a:xfrm>
          <a:prstGeom prst="rect">
            <a:avLst/>
          </a:prstGeom>
        </p:spPr>
      </p:pic>
      <p:sp>
        <p:nvSpPr>
          <p:cNvPr id="20" name="ZoneTexte 19">
            <a:extLst>
              <a:ext uri="{FF2B5EF4-FFF2-40B4-BE49-F238E27FC236}">
                <a16:creationId xmlns:a16="http://schemas.microsoft.com/office/drawing/2014/main" id="{A46D9DFF-72AE-E242-BDA7-ADBF848E5CDA}"/>
              </a:ext>
            </a:extLst>
          </p:cNvPr>
          <p:cNvSpPr txBox="1"/>
          <p:nvPr/>
        </p:nvSpPr>
        <p:spPr>
          <a:xfrm>
            <a:off x="1979054" y="3496071"/>
            <a:ext cx="7985879" cy="369332"/>
          </a:xfrm>
          <a:prstGeom prst="rect">
            <a:avLst/>
          </a:prstGeom>
          <a:noFill/>
          <a:ln>
            <a:noFill/>
          </a:ln>
        </p:spPr>
        <p:txBody>
          <a:bodyPr wrap="square">
            <a:spAutoFit/>
          </a:bodyPr>
          <a:lstStyle/>
          <a:p>
            <a:pPr algn="ctr" fontAlgn="base"/>
            <a:r>
              <a:rPr lang="fr-FR" sz="1600" b="1" dirty="0">
                <a:solidFill>
                  <a:schemeClr val="bg1"/>
                </a:solidFill>
                <a:highlight>
                  <a:srgbClr val="ED7D31"/>
                </a:highlight>
                <a:latin typeface="FUTURA MEDIUM" panose="020B0602020204020303" pitchFamily="34" charset="-79"/>
                <a:cs typeface="FUTURA MEDIUM" panose="020B0602020204020303" pitchFamily="34" charset="-79"/>
              </a:rPr>
              <a:t>LES SALONS ET FORUMS D’ORIENTATION AU CAMPUS</a:t>
            </a:r>
            <a:r>
              <a:rPr lang="fr-FR" b="1" dirty="0">
                <a:solidFill>
                  <a:schemeClr val="bg1"/>
                </a:solidFill>
                <a:latin typeface="FUTURA MEDIUM" panose="020B0602020204020303" pitchFamily="34" charset="-79"/>
                <a:cs typeface="FUTURA MEDIUM" panose="020B0602020204020303" pitchFamily="34" charset="-79"/>
              </a:rPr>
              <a:t>:</a:t>
            </a:r>
          </a:p>
        </p:txBody>
      </p:sp>
      <p:sp>
        <p:nvSpPr>
          <p:cNvPr id="21" name="ZoneTexte 20">
            <a:extLst>
              <a:ext uri="{FF2B5EF4-FFF2-40B4-BE49-F238E27FC236}">
                <a16:creationId xmlns:a16="http://schemas.microsoft.com/office/drawing/2014/main" id="{FE34C151-D600-B44F-9CF1-61372DDDE356}"/>
              </a:ext>
            </a:extLst>
          </p:cNvPr>
          <p:cNvSpPr txBox="1"/>
          <p:nvPr/>
        </p:nvSpPr>
        <p:spPr>
          <a:xfrm>
            <a:off x="163597" y="3945490"/>
            <a:ext cx="3320443" cy="2677656"/>
          </a:xfrm>
          <a:prstGeom prst="rect">
            <a:avLst/>
          </a:prstGeom>
          <a:noFill/>
          <a:ln>
            <a:solidFill>
              <a:srgbClr val="ED7D31"/>
            </a:solidFill>
          </a:ln>
        </p:spPr>
        <p:txBody>
          <a:bodyPr wrap="square">
            <a:spAutoFit/>
          </a:bodyPr>
          <a:lstStyle/>
          <a:p>
            <a:pPr algn="ctr"/>
            <a:r>
              <a:rPr lang="fr-FR" sz="1400" b="1" dirty="0">
                <a:solidFill>
                  <a:srgbClr val="ED7D31"/>
                </a:solidFill>
                <a:latin typeface="Futura Medium" panose="020B0602020204020303" pitchFamily="34" charset="-79"/>
                <a:cs typeface="Futura Medium" panose="020B0602020204020303" pitchFamily="34" charset="-79"/>
              </a:rPr>
              <a:t>LES LUNDIS DE LA VOIE PROFESSIONNELLE </a:t>
            </a:r>
          </a:p>
          <a:p>
            <a:pPr algn="ctr"/>
            <a:r>
              <a:rPr lang="fr-FR" sz="1400" b="1" dirty="0">
                <a:solidFill>
                  <a:srgbClr val="ED7D31"/>
                </a:solidFill>
                <a:latin typeface="Futura Medium" panose="020B0602020204020303" pitchFamily="34" charset="-79"/>
                <a:cs typeface="Futura Medium" panose="020B0602020204020303" pitchFamily="34" charset="-79"/>
              </a:rPr>
              <a:t>AU CHÂTEAU DE VERSAILLES : </a:t>
            </a:r>
          </a:p>
          <a:p>
            <a:r>
              <a:rPr lang="fr-FR" sz="1400" dirty="0">
                <a:latin typeface="Futura Medium" panose="020B0602020204020303" pitchFamily="34" charset="-79"/>
                <a:cs typeface="Futura Medium" panose="020B0602020204020303" pitchFamily="34" charset="-79"/>
              </a:rPr>
              <a:t>5 journées pour découvrir les ateliers des artisans du château de Versailles sur chacune des 5 filières du Campus. 1 journée pour 2 classes de collège.</a:t>
            </a:r>
          </a:p>
          <a:p>
            <a:pPr marL="285750" indent="-285750" fontAlgn="base">
              <a:buFont typeface="Wingdings" pitchFamily="2" charset="2"/>
              <a:buChar char="Ø"/>
            </a:pPr>
            <a:r>
              <a:rPr lang="fr-FR" sz="1400" dirty="0">
                <a:latin typeface="Futura Medium" panose="020B0602020204020303" pitchFamily="34" charset="-79"/>
                <a:cs typeface="Futura Medium" panose="020B0602020204020303" pitchFamily="34" charset="-79"/>
              </a:rPr>
              <a:t>9 janvier 2023 : 	patrimoine bâti</a:t>
            </a:r>
          </a:p>
          <a:p>
            <a:pPr marL="285750" indent="-285750" fontAlgn="base">
              <a:buFont typeface="Wingdings" pitchFamily="2" charset="2"/>
              <a:buChar char="Ø"/>
            </a:pPr>
            <a:r>
              <a:rPr lang="fr-FR" sz="1400" dirty="0">
                <a:latin typeface="Futura Medium" panose="020B0602020204020303" pitchFamily="34" charset="-79"/>
                <a:cs typeface="Futura Medium" panose="020B0602020204020303" pitchFamily="34" charset="-79"/>
              </a:rPr>
              <a:t>13 février 2023 : 	métiers d’art</a:t>
            </a:r>
          </a:p>
          <a:p>
            <a:pPr marL="285750" indent="-285750" fontAlgn="base">
              <a:buFont typeface="Wingdings" pitchFamily="2" charset="2"/>
              <a:buChar char="Ø"/>
            </a:pPr>
            <a:r>
              <a:rPr lang="fr-FR" sz="1400" dirty="0">
                <a:latin typeface="Futura Medium" panose="020B0602020204020303" pitchFamily="34" charset="-79"/>
                <a:cs typeface="Futura Medium" panose="020B0602020204020303" pitchFamily="34" charset="-79"/>
              </a:rPr>
              <a:t>13 mars 2023 :   	accueil</a:t>
            </a:r>
          </a:p>
          <a:p>
            <a:pPr marL="285750" indent="-285750" fontAlgn="base">
              <a:buFont typeface="Wingdings" pitchFamily="2" charset="2"/>
              <a:buChar char="Ø"/>
            </a:pPr>
            <a:r>
              <a:rPr lang="fr-FR" sz="1400" dirty="0">
                <a:latin typeface="Futura Medium" panose="020B0602020204020303" pitchFamily="34" charset="-79"/>
                <a:cs typeface="Futura Medium" panose="020B0602020204020303" pitchFamily="34" charset="-79"/>
              </a:rPr>
              <a:t>4 avril 2023 :     	gastronomie</a:t>
            </a:r>
          </a:p>
          <a:p>
            <a:pPr marL="285750" indent="-285750" fontAlgn="base">
              <a:buFont typeface="Wingdings" pitchFamily="2" charset="2"/>
              <a:buChar char="Ø"/>
            </a:pPr>
            <a:r>
              <a:rPr lang="fr-FR" sz="1400" dirty="0">
                <a:latin typeface="Futura Medium" panose="020B0602020204020303" pitchFamily="34" charset="-79"/>
                <a:cs typeface="Futura Medium" panose="020B0602020204020303" pitchFamily="34" charset="-79"/>
              </a:rPr>
              <a:t>22 mai 2023 :    	horticulture</a:t>
            </a:r>
          </a:p>
        </p:txBody>
      </p:sp>
      <p:sp>
        <p:nvSpPr>
          <p:cNvPr id="23" name="ZoneTexte 22">
            <a:extLst>
              <a:ext uri="{FF2B5EF4-FFF2-40B4-BE49-F238E27FC236}">
                <a16:creationId xmlns:a16="http://schemas.microsoft.com/office/drawing/2014/main" id="{D2C59A3C-C5B2-E644-96EF-FE1B9879E7C6}"/>
              </a:ext>
            </a:extLst>
          </p:cNvPr>
          <p:cNvSpPr txBox="1"/>
          <p:nvPr/>
        </p:nvSpPr>
        <p:spPr>
          <a:xfrm>
            <a:off x="3617908" y="3945490"/>
            <a:ext cx="4028596" cy="2677656"/>
          </a:xfrm>
          <a:prstGeom prst="rect">
            <a:avLst/>
          </a:prstGeom>
          <a:noFill/>
          <a:ln>
            <a:solidFill>
              <a:srgbClr val="ED7D31"/>
            </a:solidFill>
          </a:ln>
        </p:spPr>
        <p:txBody>
          <a:bodyPr wrap="square">
            <a:spAutoFit/>
          </a:bodyPr>
          <a:lstStyle/>
          <a:p>
            <a:pPr algn="ctr"/>
            <a:r>
              <a:rPr lang="fr-FR" sz="1400" b="1" dirty="0">
                <a:solidFill>
                  <a:srgbClr val="ED7D31"/>
                </a:solidFill>
                <a:latin typeface="Futura Medium" panose="020B0602020204020303" pitchFamily="34" charset="-79"/>
                <a:cs typeface="Futura Medium" panose="020B0602020204020303" pitchFamily="34" charset="-79"/>
              </a:rPr>
              <a:t>FORUMS DES METIERS DU PATRIMOINE ET DE L’ARTISANAT D’EXCELLENCE</a:t>
            </a:r>
          </a:p>
          <a:p>
            <a:pPr algn="ctr"/>
            <a:endParaRPr lang="fr-FR" sz="1400" b="1" dirty="0">
              <a:solidFill>
                <a:srgbClr val="ED7D31"/>
              </a:solidFill>
              <a:latin typeface="Futura Medium" panose="020B0602020204020303" pitchFamily="34" charset="-79"/>
              <a:cs typeface="Futura Medium" panose="020B0602020204020303" pitchFamily="34" charset="-79"/>
            </a:endParaRPr>
          </a:p>
          <a:p>
            <a:r>
              <a:rPr lang="fr-FR" sz="1400" dirty="0">
                <a:latin typeface="Futura Medium" panose="020B0602020204020303" pitchFamily="34" charset="-79"/>
                <a:cs typeface="Futura Medium" panose="020B0602020204020303" pitchFamily="34" charset="-79"/>
              </a:rPr>
              <a:t>Forums d’exposition, présentations, démonstrations, ateliers, conférences pour découvrir les métiers, les parcours, les formations, les professionnels sur les filières du Campus.</a:t>
            </a:r>
          </a:p>
          <a:p>
            <a:endParaRPr lang="fr-FR" sz="1400" dirty="0">
              <a:latin typeface="Futura Medium" panose="020B0602020204020303" pitchFamily="34" charset="-79"/>
              <a:cs typeface="Futura Medium" panose="020B0602020204020303" pitchFamily="34" charset="-79"/>
            </a:endParaRPr>
          </a:p>
          <a:p>
            <a:pPr marL="285750" indent="-285750" fontAlgn="base">
              <a:buFont typeface="Wingdings" pitchFamily="2" charset="2"/>
              <a:buChar char="Ø"/>
            </a:pPr>
            <a:r>
              <a:rPr lang="fr-FR" sz="1400" dirty="0">
                <a:latin typeface="Futura Medium" panose="020B0602020204020303" pitchFamily="34" charset="-79"/>
                <a:cs typeface="Futura Medium" panose="020B0602020204020303" pitchFamily="34" charset="-79"/>
              </a:rPr>
              <a:t>8 - 10 décembre 2022</a:t>
            </a:r>
          </a:p>
          <a:p>
            <a:pPr marL="285750" indent="-285750" fontAlgn="base">
              <a:buFont typeface="Wingdings" pitchFamily="2" charset="2"/>
              <a:buChar char="Ø"/>
            </a:pPr>
            <a:r>
              <a:rPr lang="fr-FR" sz="1400" dirty="0">
                <a:latin typeface="Futura Medium" panose="020B0602020204020303" pitchFamily="34" charset="-79"/>
                <a:cs typeface="Futura Medium" panose="020B0602020204020303" pitchFamily="34" charset="-79"/>
              </a:rPr>
              <a:t>9 - 11 février 2023</a:t>
            </a:r>
          </a:p>
          <a:p>
            <a:pPr marL="285750" indent="-285750" fontAlgn="base">
              <a:buFont typeface="Wingdings" pitchFamily="2" charset="2"/>
              <a:buChar char="Ø"/>
            </a:pPr>
            <a:r>
              <a:rPr lang="fr-FR" sz="1400" dirty="0">
                <a:latin typeface="Futura Medium" panose="020B0602020204020303" pitchFamily="34" charset="-79"/>
                <a:cs typeface="Futura Medium" panose="020B0602020204020303" pitchFamily="34" charset="-79"/>
              </a:rPr>
              <a:t>17 – 18 mars 2023</a:t>
            </a:r>
          </a:p>
        </p:txBody>
      </p:sp>
      <p:sp>
        <p:nvSpPr>
          <p:cNvPr id="25" name="ZoneTexte 24">
            <a:extLst>
              <a:ext uri="{FF2B5EF4-FFF2-40B4-BE49-F238E27FC236}">
                <a16:creationId xmlns:a16="http://schemas.microsoft.com/office/drawing/2014/main" id="{1972428F-84B0-0C4D-A37A-8E2BD05C8F3C}"/>
              </a:ext>
            </a:extLst>
          </p:cNvPr>
          <p:cNvSpPr txBox="1"/>
          <p:nvPr/>
        </p:nvSpPr>
        <p:spPr>
          <a:xfrm>
            <a:off x="7765774" y="3981615"/>
            <a:ext cx="4262628" cy="2462213"/>
          </a:xfrm>
          <a:prstGeom prst="rect">
            <a:avLst/>
          </a:prstGeom>
          <a:noFill/>
          <a:ln>
            <a:solidFill>
              <a:srgbClr val="ED7D31"/>
            </a:solidFill>
          </a:ln>
        </p:spPr>
        <p:txBody>
          <a:bodyPr wrap="square">
            <a:spAutoFit/>
          </a:bodyPr>
          <a:lstStyle/>
          <a:p>
            <a:pPr algn="ctr"/>
            <a:r>
              <a:rPr lang="fr-FR" sz="1400" b="1" dirty="0">
                <a:solidFill>
                  <a:srgbClr val="ED7D31"/>
                </a:solidFill>
                <a:latin typeface="Futura Medium" panose="020B0602020204020303" pitchFamily="34" charset="-79"/>
                <a:cs typeface="Futura Medium" panose="020B0602020204020303" pitchFamily="34" charset="-79"/>
              </a:rPr>
              <a:t>FORUMS SPECIALISES METIERS, </a:t>
            </a:r>
          </a:p>
          <a:p>
            <a:pPr algn="ctr"/>
            <a:r>
              <a:rPr lang="fr-FR" sz="1400" b="1" dirty="0">
                <a:solidFill>
                  <a:srgbClr val="ED7D31"/>
                </a:solidFill>
                <a:latin typeface="Futura Medium" panose="020B0602020204020303" pitchFamily="34" charset="-79"/>
                <a:cs typeface="Futura Medium" panose="020B0602020204020303" pitchFamily="34" charset="-79"/>
              </a:rPr>
              <a:t>LYCEES PRO &amp; CFA</a:t>
            </a:r>
          </a:p>
          <a:p>
            <a:pPr algn="ctr"/>
            <a:endParaRPr lang="fr-FR" sz="1400" b="1" dirty="0">
              <a:solidFill>
                <a:srgbClr val="ED7D31"/>
              </a:solidFill>
              <a:latin typeface="Futura Medium" panose="020B0602020204020303" pitchFamily="34" charset="-79"/>
              <a:cs typeface="Futura Medium" panose="020B0602020204020303" pitchFamily="34" charset="-79"/>
            </a:endParaRPr>
          </a:p>
          <a:p>
            <a:pPr algn="ctr"/>
            <a:r>
              <a:rPr lang="fr-FR" sz="1400" dirty="0">
                <a:latin typeface="Futura Medium" panose="020B0602020204020303" pitchFamily="34" charset="-79"/>
                <a:cs typeface="Futura Medium" panose="020B0602020204020303" pitchFamily="34" charset="-79"/>
              </a:rPr>
              <a:t>Forums spécialisés sur une ou deux filières et modalités de formation spécifiques</a:t>
            </a:r>
          </a:p>
          <a:p>
            <a:pPr algn="ctr"/>
            <a:endParaRPr lang="fr-FR" sz="14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400" dirty="0">
                <a:latin typeface="Futura Medium" panose="020B0602020204020303" pitchFamily="34" charset="-79"/>
                <a:cs typeface="Futura Medium" panose="020B0602020204020303" pitchFamily="34" charset="-79"/>
              </a:rPr>
              <a:t>28 septembre 2022 : Journées inter- cordées CY </a:t>
            </a:r>
          </a:p>
          <a:p>
            <a:pPr marL="171450" indent="-171450">
              <a:buFont typeface="Wingdings" pitchFamily="2" charset="2"/>
              <a:buChar char="Ø"/>
            </a:pPr>
            <a:r>
              <a:rPr lang="fr-FR" sz="1400" dirty="0">
                <a:latin typeface="Futura Medium" panose="020B0602020204020303" pitchFamily="34" charset="-79"/>
                <a:cs typeface="Futura Medium" panose="020B0602020204020303" pitchFamily="34" charset="-79"/>
              </a:rPr>
              <a:t>16 janvier 2023 : 	 Forum Ecoles Hôtelières </a:t>
            </a:r>
          </a:p>
          <a:p>
            <a:pPr marL="171450" indent="-171450">
              <a:buFont typeface="Wingdings" pitchFamily="2" charset="2"/>
              <a:buChar char="Ø"/>
            </a:pPr>
            <a:r>
              <a:rPr lang="fr-FR" sz="1400" dirty="0">
                <a:latin typeface="Futura Medium" panose="020B0602020204020303" pitchFamily="34" charset="-79"/>
                <a:cs typeface="Futura Medium" panose="020B0602020204020303" pitchFamily="34" charset="-79"/>
              </a:rPr>
              <a:t>23-27 janvier 2023 : Forum apprentissage</a:t>
            </a:r>
          </a:p>
          <a:p>
            <a:pPr marL="171450" indent="-171450">
              <a:buFont typeface="Wingdings" pitchFamily="2" charset="2"/>
              <a:buChar char="Ø"/>
            </a:pPr>
            <a:r>
              <a:rPr lang="fr-FR" sz="1400" dirty="0">
                <a:latin typeface="Futura Medium" panose="020B0602020204020303" pitchFamily="34" charset="-79"/>
                <a:cs typeface="Futura Medium" panose="020B0602020204020303" pitchFamily="34" charset="-79"/>
              </a:rPr>
              <a:t>21 mars 2023 : 	  Forum métiers du bois et 		de l’horticulture</a:t>
            </a:r>
          </a:p>
        </p:txBody>
      </p:sp>
      <p:sp>
        <p:nvSpPr>
          <p:cNvPr id="6" name="ZoneTexte 5">
            <a:extLst>
              <a:ext uri="{FF2B5EF4-FFF2-40B4-BE49-F238E27FC236}">
                <a16:creationId xmlns:a16="http://schemas.microsoft.com/office/drawing/2014/main" id="{120D5C22-006D-3147-9A6F-A3E584DBF679}"/>
              </a:ext>
            </a:extLst>
          </p:cNvPr>
          <p:cNvSpPr txBox="1"/>
          <p:nvPr/>
        </p:nvSpPr>
        <p:spPr>
          <a:xfrm>
            <a:off x="163597" y="549472"/>
            <a:ext cx="10526173" cy="1169551"/>
          </a:xfrm>
          <a:prstGeom prst="rect">
            <a:avLst/>
          </a:prstGeom>
          <a:noFill/>
          <a:ln>
            <a:noFill/>
          </a:ln>
        </p:spPr>
        <p:txBody>
          <a:bodyPr wrap="square" lIns="0" rIns="0" rtlCol="0">
            <a:spAutoFit/>
          </a:bodyPr>
          <a:lstStyle/>
          <a:p>
            <a:pPr fontAlgn="base"/>
            <a:r>
              <a:rPr lang="fr-FR" sz="1400" dirty="0">
                <a:latin typeface="Futura Medium" panose="020B0602020204020303" pitchFamily="34" charset="-79"/>
                <a:cs typeface="Futura Medium" panose="020B0602020204020303" pitchFamily="34" charset="-79"/>
              </a:rPr>
              <a:t>L’orientation est l’un des principaux vecteurs de réussite scolaire. </a:t>
            </a:r>
          </a:p>
          <a:p>
            <a:pPr fontAlgn="base"/>
            <a:r>
              <a:rPr lang="fr-FR" sz="1400" dirty="0">
                <a:latin typeface="Futura Medium" panose="020B0602020204020303" pitchFamily="34" charset="-79"/>
                <a:cs typeface="Futura Medium" panose="020B0602020204020303" pitchFamily="34" charset="-79"/>
              </a:rPr>
              <a:t>Il y a une variété de métiers et de modalités de formation sur les filières du campus (scolaire, apprentissage, école de production, formation continue, professionnelle, tout au long de la vie…).  De plus, les disparités sociales ne permettent pas le même accès à l’orientation. Le Campus Versailles propose un accompagnement à l’orientation pour tous, adapté aux caractéristiques des métiers qu’il porte et adapté à chacun.</a:t>
            </a:r>
          </a:p>
        </p:txBody>
      </p:sp>
      <p:sp>
        <p:nvSpPr>
          <p:cNvPr id="30" name="ZoneTexte 29">
            <a:extLst>
              <a:ext uri="{FF2B5EF4-FFF2-40B4-BE49-F238E27FC236}">
                <a16:creationId xmlns:a16="http://schemas.microsoft.com/office/drawing/2014/main" id="{38D1AD68-3699-6649-B6E7-43E8183BA8D7}"/>
              </a:ext>
            </a:extLst>
          </p:cNvPr>
          <p:cNvSpPr txBox="1"/>
          <p:nvPr/>
        </p:nvSpPr>
        <p:spPr>
          <a:xfrm>
            <a:off x="1849237" y="1735449"/>
            <a:ext cx="7985879" cy="338554"/>
          </a:xfrm>
          <a:prstGeom prst="rect">
            <a:avLst/>
          </a:prstGeom>
          <a:noFill/>
          <a:ln>
            <a:noFill/>
          </a:ln>
        </p:spPr>
        <p:txBody>
          <a:bodyPr wrap="square">
            <a:spAutoFit/>
          </a:bodyPr>
          <a:lstStyle/>
          <a:p>
            <a:pPr algn="ctr" fontAlgn="base"/>
            <a:r>
              <a:rPr lang="fr-FR" sz="1600" b="1" dirty="0">
                <a:solidFill>
                  <a:schemeClr val="bg1"/>
                </a:solidFill>
                <a:highlight>
                  <a:srgbClr val="ED7D31"/>
                </a:highlight>
                <a:latin typeface="FUTURA MEDIUM" panose="020B0602020204020303" pitchFamily="34" charset="-79"/>
                <a:cs typeface="FUTURA MEDIUM" panose="020B0602020204020303" pitchFamily="34" charset="-79"/>
              </a:rPr>
              <a:t>L’ORIENTATION AU CAMPUS TOUT AU LONG DE L’ANNEE</a:t>
            </a:r>
            <a:r>
              <a:rPr lang="fr-FR" sz="1400" b="1" dirty="0">
                <a:solidFill>
                  <a:srgbClr val="ED7D31"/>
                </a:solidFill>
                <a:highlight>
                  <a:srgbClr val="ED7D31"/>
                </a:highlight>
                <a:latin typeface="FUTURA MEDIUM" panose="020B0602020204020303" pitchFamily="34" charset="-79"/>
                <a:cs typeface="FUTURA MEDIUM" panose="020B0602020204020303" pitchFamily="34" charset="-79"/>
              </a:rPr>
              <a:t>:</a:t>
            </a:r>
            <a:endParaRPr lang="fr-FR" sz="1200" b="1" dirty="0">
              <a:solidFill>
                <a:srgbClr val="ED7D31"/>
              </a:solidFill>
              <a:highlight>
                <a:srgbClr val="ED7D31"/>
              </a:highlight>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74251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9190EEE8-4DC9-F84E-BF20-53AB433A589D}"/>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13" name="ZoneTexte 12">
            <a:extLst>
              <a:ext uri="{FF2B5EF4-FFF2-40B4-BE49-F238E27FC236}">
                <a16:creationId xmlns:a16="http://schemas.microsoft.com/office/drawing/2014/main" id="{F3764205-F8A0-4D41-BC97-35314DD85FEE}"/>
              </a:ext>
            </a:extLst>
          </p:cNvPr>
          <p:cNvSpPr txBox="1"/>
          <p:nvPr/>
        </p:nvSpPr>
        <p:spPr>
          <a:xfrm>
            <a:off x="0" y="79214"/>
            <a:ext cx="8508024" cy="369332"/>
          </a:xfrm>
          <a:prstGeom prst="rect">
            <a:avLst/>
          </a:prstGeom>
          <a:noFill/>
        </p:spPr>
        <p:txBody>
          <a:bodyPr wrap="square" rtlCol="0">
            <a:spAutoFit/>
          </a:bodyPr>
          <a:lstStyle/>
          <a:p>
            <a:r>
              <a:rPr lang="fr-FR" dirty="0">
                <a:solidFill>
                  <a:srgbClr val="F49600"/>
                </a:solidFill>
                <a:latin typeface="Futura Medium" panose="020B0602020204020303" pitchFamily="34" charset="-79"/>
                <a:ea typeface="Roboto" pitchFamily="2" charset="0"/>
                <a:cs typeface="Futura Medium" panose="020B0602020204020303" pitchFamily="34" charset="-79"/>
              </a:rPr>
              <a:t>UNE OFFRE ORIENTATION UNIQUE : Le Campus sur les salons</a:t>
            </a:r>
          </a:p>
        </p:txBody>
      </p:sp>
      <p:pic>
        <p:nvPicPr>
          <p:cNvPr id="14" name="Image 13">
            <a:extLst>
              <a:ext uri="{FF2B5EF4-FFF2-40B4-BE49-F238E27FC236}">
                <a16:creationId xmlns:a16="http://schemas.microsoft.com/office/drawing/2014/main" id="{AFA5DB61-5AC6-DB40-A735-C9C645936C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9675" y="79214"/>
            <a:ext cx="1248727" cy="1248727"/>
          </a:xfrm>
          <a:prstGeom prst="rect">
            <a:avLst/>
          </a:prstGeom>
        </p:spPr>
      </p:pic>
      <p:sp>
        <p:nvSpPr>
          <p:cNvPr id="29" name="ZoneTexte 28">
            <a:extLst>
              <a:ext uri="{FF2B5EF4-FFF2-40B4-BE49-F238E27FC236}">
                <a16:creationId xmlns:a16="http://schemas.microsoft.com/office/drawing/2014/main" id="{12B0035E-234E-BA46-A0D7-D585BEF50C54}"/>
              </a:ext>
            </a:extLst>
          </p:cNvPr>
          <p:cNvSpPr txBox="1"/>
          <p:nvPr/>
        </p:nvSpPr>
        <p:spPr>
          <a:xfrm>
            <a:off x="80436" y="1035553"/>
            <a:ext cx="8427588" cy="338554"/>
          </a:xfrm>
          <a:prstGeom prst="rect">
            <a:avLst/>
          </a:prstGeom>
          <a:noFill/>
          <a:ln>
            <a:noFill/>
          </a:ln>
        </p:spPr>
        <p:txBody>
          <a:bodyPr wrap="square">
            <a:spAutoFit/>
          </a:bodyPr>
          <a:lstStyle/>
          <a:p>
            <a:pPr algn="ctr" fontAlgn="base"/>
            <a:r>
              <a:rPr lang="fr-FR" sz="1600" b="1" dirty="0">
                <a:solidFill>
                  <a:schemeClr val="bg1"/>
                </a:solidFill>
                <a:highlight>
                  <a:srgbClr val="ED7D31"/>
                </a:highlight>
                <a:latin typeface="FUTURA MEDIUM" panose="020B0602020204020303" pitchFamily="34" charset="-79"/>
                <a:cs typeface="FUTURA MEDIUM" panose="020B0602020204020303" pitchFamily="34" charset="-79"/>
              </a:rPr>
              <a:t>LE CAMPUS SUR LES SALONS D’ORIENTATION D’ILE DE FRANCE</a:t>
            </a:r>
            <a:endParaRPr lang="fr-FR" b="1" dirty="0">
              <a:solidFill>
                <a:schemeClr val="bg1"/>
              </a:solidFill>
              <a:latin typeface="FUTURA MEDIUM" panose="020B0602020204020303" pitchFamily="34" charset="-79"/>
              <a:cs typeface="FUTURA MEDIUM" panose="020B0602020204020303" pitchFamily="34" charset="-79"/>
            </a:endParaRPr>
          </a:p>
        </p:txBody>
      </p:sp>
      <p:sp>
        <p:nvSpPr>
          <p:cNvPr id="17" name="object 12">
            <a:extLst>
              <a:ext uri="{FF2B5EF4-FFF2-40B4-BE49-F238E27FC236}">
                <a16:creationId xmlns:a16="http://schemas.microsoft.com/office/drawing/2014/main" id="{98E3479F-7E2C-FF4D-881E-FF1033C72E8D}"/>
              </a:ext>
            </a:extLst>
          </p:cNvPr>
          <p:cNvSpPr txBox="1"/>
          <p:nvPr/>
        </p:nvSpPr>
        <p:spPr>
          <a:xfrm>
            <a:off x="351182" y="1910313"/>
            <a:ext cx="11489635" cy="4038541"/>
          </a:xfrm>
          <a:prstGeom prst="rect">
            <a:avLst/>
          </a:prstGeom>
        </p:spPr>
        <p:txBody>
          <a:bodyPr vert="horz" wrap="square" lIns="0" tIns="18415" rIns="0" bIns="0" rtlCol="0">
            <a:spAutoFit/>
          </a:bodyPr>
          <a:lstStyle/>
          <a:p>
            <a:pPr>
              <a:lnSpc>
                <a:spcPct val="150000"/>
              </a:lnSpc>
              <a:buFont typeface="Wingdings" pitchFamily="2" charset="2"/>
              <a:buChar char="Ø"/>
            </a:pPr>
            <a:r>
              <a:rPr lang="fr-FR" sz="1600" spc="35" dirty="0">
                <a:latin typeface="Futura Medium" panose="020B0602020204020303" pitchFamily="34" charset="-79"/>
                <a:cs typeface="Futura Medium" panose="020B0602020204020303" pitchFamily="34" charset="-79"/>
              </a:rPr>
              <a:t>15-16</a:t>
            </a:r>
            <a:r>
              <a:rPr lang="fr-FR" sz="1600" spc="60" dirty="0">
                <a:latin typeface="Futura Medium" panose="020B0602020204020303" pitchFamily="34" charset="-79"/>
                <a:cs typeface="Futura Medium" panose="020B0602020204020303" pitchFamily="34" charset="-79"/>
              </a:rPr>
              <a:t> </a:t>
            </a:r>
            <a:r>
              <a:rPr lang="fr-FR" sz="1600" spc="30" dirty="0">
                <a:latin typeface="Futura Medium" panose="020B0602020204020303" pitchFamily="34" charset="-79"/>
                <a:cs typeface="Futura Medium" panose="020B0602020204020303" pitchFamily="34" charset="-79"/>
              </a:rPr>
              <a:t>octobre</a:t>
            </a:r>
            <a:r>
              <a:rPr lang="fr-FR" sz="1600" spc="60" dirty="0">
                <a:latin typeface="Futura Medium" panose="020B0602020204020303" pitchFamily="34" charset="-79"/>
                <a:cs typeface="Futura Medium" panose="020B0602020204020303" pitchFamily="34" charset="-79"/>
              </a:rPr>
              <a:t> </a:t>
            </a:r>
            <a:r>
              <a:rPr lang="fr-FR" sz="1600" spc="65" dirty="0">
                <a:latin typeface="Futura Medium" panose="020B0602020204020303" pitchFamily="34" charset="-79"/>
                <a:cs typeface="Futura Medium" panose="020B0602020204020303" pitchFamily="34" charset="-79"/>
              </a:rPr>
              <a:t>2022 : </a:t>
            </a:r>
            <a:r>
              <a:rPr lang="fr-FR" sz="1600" spc="20" dirty="0">
                <a:latin typeface="Futura Medium" panose="020B0602020204020303" pitchFamily="34" charset="-79"/>
                <a:cs typeface="Futura Medium" panose="020B0602020204020303" pitchFamily="34" charset="-79"/>
              </a:rPr>
              <a:t>Salon</a:t>
            </a:r>
            <a:r>
              <a:rPr lang="fr-FR" sz="1600" spc="65" dirty="0">
                <a:latin typeface="Futura Medium" panose="020B0602020204020303" pitchFamily="34" charset="-79"/>
                <a:cs typeface="Futura Medium" panose="020B0602020204020303" pitchFamily="34" charset="-79"/>
              </a:rPr>
              <a:t> </a:t>
            </a:r>
            <a:r>
              <a:rPr lang="fr-FR" sz="1600" spc="20" dirty="0">
                <a:latin typeface="Futura Medium" panose="020B0602020204020303" pitchFamily="34" charset="-79"/>
                <a:cs typeface="Futura Medium" panose="020B0602020204020303" pitchFamily="34" charset="-79"/>
              </a:rPr>
              <a:t>formations</a:t>
            </a:r>
            <a:r>
              <a:rPr lang="fr-FR" sz="1600" spc="55" dirty="0">
                <a:latin typeface="Futura Medium" panose="020B0602020204020303" pitchFamily="34" charset="-79"/>
                <a:cs typeface="Futura Medium" panose="020B0602020204020303" pitchFamily="34" charset="-79"/>
              </a:rPr>
              <a:t> </a:t>
            </a:r>
            <a:r>
              <a:rPr lang="fr-FR" sz="1600" spc="10" dirty="0">
                <a:latin typeface="Futura Medium" panose="020B0602020204020303" pitchFamily="34" charset="-79"/>
                <a:cs typeface="Futura Medium" panose="020B0602020204020303" pitchFamily="34" charset="-79"/>
              </a:rPr>
              <a:t>artistiques</a:t>
            </a:r>
            <a:r>
              <a:rPr lang="fr-FR" sz="1600" spc="55" dirty="0">
                <a:latin typeface="Futura Medium" panose="020B0602020204020303" pitchFamily="34" charset="-79"/>
                <a:cs typeface="Futura Medium" panose="020B0602020204020303" pitchFamily="34" charset="-79"/>
              </a:rPr>
              <a:t> </a:t>
            </a:r>
            <a:r>
              <a:rPr lang="fr-FR" sz="1600" spc="204" dirty="0">
                <a:latin typeface="Futura Medium" panose="020B0602020204020303" pitchFamily="34" charset="-79"/>
                <a:cs typeface="Futura Medium" panose="020B0602020204020303" pitchFamily="34" charset="-79"/>
              </a:rPr>
              <a:t>//</a:t>
            </a:r>
            <a:r>
              <a:rPr lang="fr-FR" sz="1600" dirty="0">
                <a:latin typeface="Futura Medium" panose="020B0602020204020303" pitchFamily="34" charset="-79"/>
                <a:cs typeface="Futura Medium" panose="020B0602020204020303" pitchFamily="34" charset="-79"/>
              </a:rPr>
              <a:t> </a:t>
            </a:r>
            <a:r>
              <a:rPr lang="fr-FR" sz="1600" i="1" spc="5" dirty="0">
                <a:solidFill>
                  <a:srgbClr val="ED7D31"/>
                </a:solidFill>
                <a:latin typeface="Futura Medium" panose="020B0602020204020303" pitchFamily="34" charset="-79"/>
                <a:cs typeface="Futura Medium" panose="020B0602020204020303" pitchFamily="34" charset="-79"/>
              </a:rPr>
              <a:t>Porte</a:t>
            </a:r>
            <a:r>
              <a:rPr lang="fr-FR" sz="1600" i="1" spc="10" dirty="0">
                <a:solidFill>
                  <a:srgbClr val="ED7D31"/>
                </a:solidFill>
                <a:latin typeface="Futura Medium" panose="020B0602020204020303" pitchFamily="34" charset="-79"/>
                <a:cs typeface="Futura Medium" panose="020B0602020204020303" pitchFamily="34" charset="-79"/>
              </a:rPr>
              <a:t> </a:t>
            </a:r>
            <a:r>
              <a:rPr lang="fr-FR" sz="1600" i="1" spc="50" dirty="0">
                <a:solidFill>
                  <a:srgbClr val="ED7D31"/>
                </a:solidFill>
                <a:latin typeface="Futura Medium" panose="020B0602020204020303" pitchFamily="34" charset="-79"/>
                <a:cs typeface="Futura Medium" panose="020B0602020204020303" pitchFamily="34" charset="-79"/>
              </a:rPr>
              <a:t>de</a:t>
            </a:r>
            <a:r>
              <a:rPr lang="fr-FR" sz="1600" i="1" spc="10" dirty="0">
                <a:solidFill>
                  <a:srgbClr val="ED7D31"/>
                </a:solidFill>
                <a:latin typeface="Futura Medium" panose="020B0602020204020303" pitchFamily="34" charset="-79"/>
                <a:cs typeface="Futura Medium" panose="020B0602020204020303" pitchFamily="34" charset="-79"/>
              </a:rPr>
              <a:t> </a:t>
            </a:r>
            <a:r>
              <a:rPr lang="fr-FR" sz="1600" i="1" spc="25" dirty="0">
                <a:solidFill>
                  <a:srgbClr val="ED7D31"/>
                </a:solidFill>
                <a:latin typeface="Futura Medium" panose="020B0602020204020303" pitchFamily="34" charset="-79"/>
                <a:cs typeface="Futura Medium" panose="020B0602020204020303" pitchFamily="34" charset="-79"/>
              </a:rPr>
              <a:t>Versailles</a:t>
            </a:r>
            <a:endParaRPr lang="fr-FR" sz="1600" dirty="0">
              <a:latin typeface="Futura Medium" panose="020B0602020204020303" pitchFamily="34" charset="-79"/>
              <a:cs typeface="Futura Medium" panose="020B0602020204020303" pitchFamily="34" charset="-79"/>
            </a:endParaRPr>
          </a:p>
          <a:p>
            <a:pPr marR="80010">
              <a:lnSpc>
                <a:spcPct val="150000"/>
              </a:lnSpc>
              <a:buFont typeface="Wingdings" pitchFamily="2" charset="2"/>
              <a:buChar char="Ø"/>
            </a:pPr>
            <a:r>
              <a:rPr lang="fr-FR" sz="1600" spc="55" dirty="0">
                <a:latin typeface="Futura Medium" panose="020B0602020204020303" pitchFamily="34" charset="-79"/>
                <a:cs typeface="Futura Medium" panose="020B0602020204020303" pitchFamily="34" charset="-79"/>
              </a:rPr>
              <a:t>27</a:t>
            </a:r>
            <a:r>
              <a:rPr lang="fr-FR" sz="1600" spc="65" dirty="0">
                <a:latin typeface="Futura Medium" panose="020B0602020204020303" pitchFamily="34" charset="-79"/>
                <a:cs typeface="Futura Medium" panose="020B0602020204020303" pitchFamily="34" charset="-79"/>
              </a:rPr>
              <a:t> </a:t>
            </a:r>
            <a:r>
              <a:rPr lang="fr-FR" sz="1600" spc="275" dirty="0">
                <a:latin typeface="Futura Medium" panose="020B0602020204020303" pitchFamily="34" charset="-79"/>
                <a:cs typeface="Futura Medium" panose="020B0602020204020303" pitchFamily="34" charset="-79"/>
              </a:rPr>
              <a:t>–</a:t>
            </a:r>
            <a:r>
              <a:rPr lang="fr-FR" sz="1600" spc="70" dirty="0">
                <a:latin typeface="Futura Medium" panose="020B0602020204020303" pitchFamily="34" charset="-79"/>
                <a:cs typeface="Futura Medium" panose="020B0602020204020303" pitchFamily="34" charset="-79"/>
              </a:rPr>
              <a:t> </a:t>
            </a:r>
            <a:r>
              <a:rPr lang="fr-FR" sz="1600" spc="55" dirty="0">
                <a:latin typeface="Futura Medium" panose="020B0602020204020303" pitchFamily="34" charset="-79"/>
                <a:cs typeface="Futura Medium" panose="020B0602020204020303" pitchFamily="34" charset="-79"/>
              </a:rPr>
              <a:t>30</a:t>
            </a:r>
            <a:r>
              <a:rPr lang="fr-FR" sz="1600" spc="70" dirty="0">
                <a:latin typeface="Futura Medium" panose="020B0602020204020303" pitchFamily="34" charset="-79"/>
                <a:cs typeface="Futura Medium" panose="020B0602020204020303" pitchFamily="34" charset="-79"/>
              </a:rPr>
              <a:t> </a:t>
            </a:r>
            <a:r>
              <a:rPr lang="fr-FR" sz="1600" spc="30" dirty="0">
                <a:latin typeface="Futura Medium" panose="020B0602020204020303" pitchFamily="34" charset="-79"/>
                <a:cs typeface="Futura Medium" panose="020B0602020204020303" pitchFamily="34" charset="-79"/>
              </a:rPr>
              <a:t>octobre</a:t>
            </a:r>
            <a:r>
              <a:rPr lang="fr-FR" sz="1600" spc="70" dirty="0">
                <a:latin typeface="Futura Medium" panose="020B0602020204020303" pitchFamily="34" charset="-79"/>
                <a:cs typeface="Futura Medium" panose="020B0602020204020303" pitchFamily="34" charset="-79"/>
              </a:rPr>
              <a:t> </a:t>
            </a:r>
            <a:r>
              <a:rPr lang="fr-FR" sz="1600" spc="60" dirty="0">
                <a:latin typeface="Futura Medium" panose="020B0602020204020303" pitchFamily="34" charset="-79"/>
                <a:cs typeface="Futura Medium" panose="020B0602020204020303" pitchFamily="34" charset="-79"/>
              </a:rPr>
              <a:t>2022</a:t>
            </a:r>
            <a:r>
              <a:rPr lang="fr-FR" sz="1600" spc="65" dirty="0">
                <a:latin typeface="Futura Medium" panose="020B0602020204020303" pitchFamily="34" charset="-79"/>
                <a:cs typeface="Futura Medium" panose="020B0602020204020303" pitchFamily="34" charset="-79"/>
              </a:rPr>
              <a:t> : </a:t>
            </a:r>
            <a:r>
              <a:rPr lang="fr-FR" sz="1600" spc="20" dirty="0">
                <a:latin typeface="Futura Medium" panose="020B0602020204020303" pitchFamily="34" charset="-79"/>
                <a:cs typeface="Futura Medium" panose="020B0602020204020303" pitchFamily="34" charset="-79"/>
              </a:rPr>
              <a:t>Salon</a:t>
            </a:r>
            <a:r>
              <a:rPr lang="fr-FR" sz="1600" spc="65" dirty="0">
                <a:latin typeface="Futura Medium" panose="020B0602020204020303" pitchFamily="34" charset="-79"/>
                <a:cs typeface="Futura Medium" panose="020B0602020204020303" pitchFamily="34" charset="-79"/>
              </a:rPr>
              <a:t> </a:t>
            </a:r>
            <a:r>
              <a:rPr lang="fr-FR" sz="1600" spc="30" dirty="0">
                <a:latin typeface="Futura Medium" panose="020B0602020204020303" pitchFamily="34" charset="-79"/>
                <a:cs typeface="Futura Medium" panose="020B0602020204020303" pitchFamily="34" charset="-79"/>
              </a:rPr>
              <a:t>International</a:t>
            </a:r>
            <a:r>
              <a:rPr lang="fr-FR" sz="1600" spc="50"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du </a:t>
            </a:r>
            <a:r>
              <a:rPr lang="fr-FR" sz="1600" spc="30" dirty="0">
                <a:latin typeface="Futura Medium" panose="020B0602020204020303" pitchFamily="34" charset="-79"/>
                <a:cs typeface="Futura Medium" panose="020B0602020204020303" pitchFamily="34" charset="-79"/>
              </a:rPr>
              <a:t> patrimoine</a:t>
            </a:r>
            <a:r>
              <a:rPr lang="fr-FR" sz="1600" spc="65" dirty="0">
                <a:latin typeface="Futura Medium" panose="020B0602020204020303" pitchFamily="34" charset="-79"/>
                <a:cs typeface="Futura Medium" panose="020B0602020204020303" pitchFamily="34" charset="-79"/>
              </a:rPr>
              <a:t> </a:t>
            </a:r>
            <a:r>
              <a:rPr lang="fr-FR" sz="1600" spc="20" dirty="0">
                <a:latin typeface="Futura Medium" panose="020B0602020204020303" pitchFamily="34" charset="-79"/>
                <a:cs typeface="Futura Medium" panose="020B0602020204020303" pitchFamily="34" charset="-79"/>
              </a:rPr>
              <a:t>Culturel</a:t>
            </a:r>
            <a:r>
              <a:rPr lang="fr-FR" sz="1600" spc="50" dirty="0">
                <a:latin typeface="Futura Medium" panose="020B0602020204020303" pitchFamily="34" charset="-79"/>
                <a:cs typeface="Futura Medium" panose="020B0602020204020303" pitchFamily="34" charset="-79"/>
              </a:rPr>
              <a:t> </a:t>
            </a:r>
            <a:r>
              <a:rPr lang="fr-FR" sz="1600" spc="200" dirty="0">
                <a:latin typeface="Futura Medium" panose="020B0602020204020303" pitchFamily="34" charset="-79"/>
                <a:cs typeface="Futura Medium" panose="020B0602020204020303" pitchFamily="34" charset="-79"/>
              </a:rPr>
              <a:t>// </a:t>
            </a:r>
            <a:r>
              <a:rPr lang="fr-FR" sz="1600" spc="204" dirty="0">
                <a:latin typeface="Futura Medium" panose="020B0602020204020303" pitchFamily="34" charset="-79"/>
                <a:cs typeface="Futura Medium" panose="020B0602020204020303" pitchFamily="34" charset="-79"/>
              </a:rPr>
              <a:t> </a:t>
            </a:r>
            <a:r>
              <a:rPr lang="fr-FR" sz="1600" i="1" spc="25" dirty="0">
                <a:solidFill>
                  <a:srgbClr val="ED7D31"/>
                </a:solidFill>
                <a:latin typeface="Futura Medium" panose="020B0602020204020303" pitchFamily="34" charset="-79"/>
                <a:cs typeface="Futura Medium" panose="020B0602020204020303" pitchFamily="34" charset="-79"/>
              </a:rPr>
              <a:t>Carrousel</a:t>
            </a:r>
            <a:r>
              <a:rPr lang="fr-FR" sz="1600" i="1" spc="30" dirty="0">
                <a:solidFill>
                  <a:srgbClr val="ED7D31"/>
                </a:solidFill>
                <a:latin typeface="Futura Medium" panose="020B0602020204020303" pitchFamily="34" charset="-79"/>
                <a:cs typeface="Futura Medium" panose="020B0602020204020303" pitchFamily="34" charset="-79"/>
              </a:rPr>
              <a:t> </a:t>
            </a:r>
            <a:r>
              <a:rPr lang="fr-FR" sz="1600" i="1" spc="35" dirty="0">
                <a:solidFill>
                  <a:srgbClr val="ED7D31"/>
                </a:solidFill>
                <a:latin typeface="Futura Medium" panose="020B0602020204020303" pitchFamily="34" charset="-79"/>
                <a:cs typeface="Futura Medium" panose="020B0602020204020303" pitchFamily="34" charset="-79"/>
              </a:rPr>
              <a:t>du</a:t>
            </a:r>
            <a:r>
              <a:rPr lang="fr-FR" sz="1600" i="1" spc="50" dirty="0">
                <a:solidFill>
                  <a:srgbClr val="ED7D31"/>
                </a:solidFill>
                <a:latin typeface="Futura Medium" panose="020B0602020204020303" pitchFamily="34" charset="-79"/>
                <a:cs typeface="Futura Medium" panose="020B0602020204020303" pitchFamily="34" charset="-79"/>
              </a:rPr>
              <a:t> </a:t>
            </a:r>
            <a:r>
              <a:rPr lang="fr-FR" sz="1600" i="1" spc="10" dirty="0">
                <a:solidFill>
                  <a:srgbClr val="ED7D31"/>
                </a:solidFill>
                <a:latin typeface="Futura Medium" panose="020B0602020204020303" pitchFamily="34" charset="-79"/>
                <a:cs typeface="Futura Medium" panose="020B0602020204020303" pitchFamily="34" charset="-79"/>
              </a:rPr>
              <a:t>Louvre</a:t>
            </a:r>
            <a:endParaRPr lang="fr-FR" sz="1600" dirty="0">
              <a:latin typeface="Futura Medium" panose="020B0602020204020303" pitchFamily="34" charset="-79"/>
              <a:cs typeface="Futura Medium" panose="020B0602020204020303" pitchFamily="34" charset="-79"/>
            </a:endParaRPr>
          </a:p>
          <a:p>
            <a:pPr marR="80010">
              <a:lnSpc>
                <a:spcPct val="150000"/>
              </a:lnSpc>
              <a:buFont typeface="Wingdings" pitchFamily="2" charset="2"/>
              <a:buChar char="Ø"/>
            </a:pPr>
            <a:r>
              <a:rPr lang="fr-FR" sz="1600" spc="55" dirty="0">
                <a:latin typeface="Futura Medium" panose="020B0602020204020303" pitchFamily="34" charset="-79"/>
                <a:cs typeface="Futura Medium" panose="020B0602020204020303" pitchFamily="34" charset="-79"/>
              </a:rPr>
              <a:t>10 Novembre </a:t>
            </a:r>
            <a:r>
              <a:rPr lang="fr-FR" sz="1600" spc="60" dirty="0">
                <a:latin typeface="Futura Medium" panose="020B0602020204020303" pitchFamily="34" charset="-79"/>
                <a:cs typeface="Futura Medium" panose="020B0602020204020303" pitchFamily="34" charset="-79"/>
              </a:rPr>
              <a:t>2022</a:t>
            </a:r>
            <a:r>
              <a:rPr lang="fr-FR" sz="1600" spc="65" dirty="0">
                <a:latin typeface="Futura Medium" panose="020B0602020204020303" pitchFamily="34" charset="-79"/>
                <a:cs typeface="Futura Medium" panose="020B0602020204020303" pitchFamily="34" charset="-79"/>
              </a:rPr>
              <a:t> : </a:t>
            </a:r>
            <a:r>
              <a:rPr lang="fr-FR" sz="1600" spc="20" dirty="0">
                <a:latin typeface="Futura Medium" panose="020B0602020204020303" pitchFamily="34" charset="-79"/>
                <a:cs typeface="Futura Medium" panose="020B0602020204020303" pitchFamily="34" charset="-79"/>
              </a:rPr>
              <a:t>Forum réorientation CY </a:t>
            </a:r>
            <a:r>
              <a:rPr lang="fr-FR" sz="1600" spc="200" dirty="0">
                <a:latin typeface="Futura Medium" panose="020B0602020204020303" pitchFamily="34" charset="-79"/>
                <a:cs typeface="Futura Medium" panose="020B0602020204020303" pitchFamily="34" charset="-79"/>
              </a:rPr>
              <a:t>// </a:t>
            </a:r>
            <a:r>
              <a:rPr lang="fr-FR" sz="1600" spc="204" dirty="0">
                <a:latin typeface="Futura Medium" panose="020B0602020204020303" pitchFamily="34" charset="-79"/>
                <a:cs typeface="Futura Medium" panose="020B0602020204020303" pitchFamily="34" charset="-79"/>
              </a:rPr>
              <a:t> </a:t>
            </a:r>
            <a:r>
              <a:rPr lang="fr-FR" sz="1600" i="1" spc="25" dirty="0">
                <a:solidFill>
                  <a:srgbClr val="ED7D31"/>
                </a:solidFill>
                <a:latin typeface="Futura Medium" panose="020B0602020204020303" pitchFamily="34" charset="-79"/>
                <a:cs typeface="Futura Medium" panose="020B0602020204020303" pitchFamily="34" charset="-79"/>
              </a:rPr>
              <a:t>CY </a:t>
            </a:r>
          </a:p>
          <a:p>
            <a:pPr marR="80010">
              <a:lnSpc>
                <a:spcPct val="150000"/>
              </a:lnSpc>
              <a:buFont typeface="Wingdings" pitchFamily="2" charset="2"/>
              <a:buChar char="Ø"/>
            </a:pPr>
            <a:r>
              <a:rPr lang="fr-FR" sz="1600" spc="20" dirty="0">
                <a:latin typeface="Futura Medium" panose="020B0602020204020303" pitchFamily="34" charset="-79"/>
                <a:cs typeface="Futura Medium" panose="020B0602020204020303" pitchFamily="34" charset="-79"/>
              </a:rPr>
              <a:t>12 Novembre 2022 : </a:t>
            </a:r>
            <a:r>
              <a:rPr lang="fr-FR" sz="1600" spc="25" dirty="0">
                <a:latin typeface="Futura Medium" panose="020B0602020204020303" pitchFamily="34" charset="-79"/>
                <a:cs typeface="Futura Medium" panose="020B0602020204020303" pitchFamily="34" charset="-79"/>
              </a:rPr>
              <a:t>Rencontres de L’Etudiant : Tourisme, Hôtellerie, Restauration // </a:t>
            </a:r>
            <a:r>
              <a:rPr lang="fr-FR" sz="1600" spc="25" dirty="0">
                <a:solidFill>
                  <a:schemeClr val="accent6">
                    <a:lumMod val="75000"/>
                  </a:schemeClr>
                </a:solidFill>
                <a:latin typeface="Futura Medium" panose="020B0602020204020303" pitchFamily="34" charset="-79"/>
                <a:cs typeface="Futura Medium" panose="020B0602020204020303" pitchFamily="34" charset="-79"/>
              </a:rPr>
              <a:t>Espace de Charenton Paris 12</a:t>
            </a:r>
            <a:endParaRPr lang="fr-FR" sz="1600" dirty="0">
              <a:solidFill>
                <a:schemeClr val="accent6">
                  <a:lumMod val="75000"/>
                </a:schemeClr>
              </a:solidFill>
              <a:latin typeface="Futura Medium" panose="020B0602020204020303" pitchFamily="34" charset="-79"/>
              <a:cs typeface="Futura Medium" panose="020B0602020204020303" pitchFamily="34" charset="-79"/>
            </a:endParaRPr>
          </a:p>
          <a:p>
            <a:pPr marR="142240">
              <a:lnSpc>
                <a:spcPct val="150000"/>
              </a:lnSpc>
              <a:buFont typeface="Wingdings" pitchFamily="2" charset="2"/>
              <a:buChar char="Ø"/>
            </a:pPr>
            <a:r>
              <a:rPr lang="fr-FR" sz="1600" spc="55" dirty="0">
                <a:latin typeface="Futura Medium" panose="020B0602020204020303" pitchFamily="34" charset="-79"/>
                <a:cs typeface="Futura Medium" panose="020B0602020204020303" pitchFamily="34" charset="-79"/>
              </a:rPr>
              <a:t>25</a:t>
            </a:r>
            <a:r>
              <a:rPr lang="fr-FR" sz="1600" spc="65" dirty="0">
                <a:latin typeface="Futura Medium" panose="020B0602020204020303" pitchFamily="34" charset="-79"/>
                <a:cs typeface="Futura Medium" panose="020B0602020204020303" pitchFamily="34" charset="-79"/>
              </a:rPr>
              <a:t> </a:t>
            </a:r>
            <a:r>
              <a:rPr lang="fr-FR" sz="1600" spc="-95" dirty="0">
                <a:latin typeface="Futura Medium" panose="020B0602020204020303" pitchFamily="34" charset="-79"/>
                <a:cs typeface="Futura Medium" panose="020B0602020204020303" pitchFamily="34" charset="-79"/>
              </a:rPr>
              <a:t>-</a:t>
            </a:r>
            <a:r>
              <a:rPr lang="fr-FR" sz="1600" spc="50" dirty="0">
                <a:latin typeface="Futura Medium" panose="020B0602020204020303" pitchFamily="34" charset="-79"/>
                <a:cs typeface="Futura Medium" panose="020B0602020204020303" pitchFamily="34" charset="-79"/>
              </a:rPr>
              <a:t> </a:t>
            </a:r>
            <a:r>
              <a:rPr lang="fr-FR" sz="1600" spc="55" dirty="0">
                <a:latin typeface="Futura Medium" panose="020B0602020204020303" pitchFamily="34" charset="-79"/>
                <a:cs typeface="Futura Medium" panose="020B0602020204020303" pitchFamily="34" charset="-79"/>
              </a:rPr>
              <a:t>27</a:t>
            </a:r>
            <a:r>
              <a:rPr lang="fr-FR" sz="1600" spc="65"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novembre</a:t>
            </a:r>
            <a:r>
              <a:rPr lang="fr-FR" sz="1600" spc="70" dirty="0">
                <a:latin typeface="Futura Medium" panose="020B0602020204020303" pitchFamily="34" charset="-79"/>
                <a:cs typeface="Futura Medium" panose="020B0602020204020303" pitchFamily="34" charset="-79"/>
              </a:rPr>
              <a:t> </a:t>
            </a:r>
            <a:r>
              <a:rPr lang="fr-FR" sz="1600" spc="65" dirty="0">
                <a:latin typeface="Futura Medium" panose="020B0602020204020303" pitchFamily="34" charset="-79"/>
                <a:cs typeface="Futura Medium" panose="020B0602020204020303" pitchFamily="34" charset="-79"/>
              </a:rPr>
              <a:t>2022 : </a:t>
            </a:r>
            <a:r>
              <a:rPr lang="fr-FR" sz="1600" spc="20" dirty="0">
                <a:latin typeface="Futura Medium" panose="020B0602020204020303" pitchFamily="34" charset="-79"/>
                <a:cs typeface="Futura Medium" panose="020B0602020204020303" pitchFamily="34" charset="-79"/>
              </a:rPr>
              <a:t>Salon</a:t>
            </a:r>
            <a:r>
              <a:rPr lang="fr-FR" sz="1600" spc="60" dirty="0">
                <a:latin typeface="Futura Medium" panose="020B0602020204020303" pitchFamily="34" charset="-79"/>
                <a:cs typeface="Futura Medium" panose="020B0602020204020303" pitchFamily="34" charset="-79"/>
              </a:rPr>
              <a:t> </a:t>
            </a:r>
            <a:r>
              <a:rPr lang="fr-FR" sz="1600" spc="15" dirty="0">
                <a:latin typeface="Futura Medium" panose="020B0602020204020303" pitchFamily="34" charset="-79"/>
                <a:cs typeface="Futura Medium" panose="020B0602020204020303" pitchFamily="34" charset="-79"/>
              </a:rPr>
              <a:t>Etudiant</a:t>
            </a:r>
            <a:r>
              <a:rPr lang="fr-FR" sz="1600" spc="55" dirty="0">
                <a:latin typeface="Futura Medium" panose="020B0602020204020303" pitchFamily="34" charset="-79"/>
                <a:cs typeface="Futura Medium" panose="020B0602020204020303" pitchFamily="34" charset="-79"/>
              </a:rPr>
              <a:t> </a:t>
            </a:r>
            <a:r>
              <a:rPr lang="fr-FR" sz="1600" spc="15" dirty="0">
                <a:latin typeface="Futura Medium" panose="020B0602020204020303" pitchFamily="34" charset="-79"/>
                <a:cs typeface="Futura Medium" panose="020B0602020204020303" pitchFamily="34" charset="-79"/>
              </a:rPr>
              <a:t>Européen</a:t>
            </a:r>
            <a:r>
              <a:rPr lang="fr-FR" sz="1600" spc="60"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de </a:t>
            </a:r>
            <a:r>
              <a:rPr lang="fr-FR" sz="1600" spc="-195" dirty="0">
                <a:latin typeface="Futura Medium" panose="020B0602020204020303" pitchFamily="34" charset="-79"/>
                <a:cs typeface="Futura Medium" panose="020B0602020204020303" pitchFamily="34" charset="-79"/>
              </a:rPr>
              <a:t> </a:t>
            </a:r>
            <a:r>
              <a:rPr lang="fr-FR" sz="1600" spc="30" dirty="0">
                <a:latin typeface="Futura Medium" panose="020B0602020204020303" pitchFamily="34" charset="-79"/>
                <a:cs typeface="Futura Medium" panose="020B0602020204020303" pitchFamily="34" charset="-79"/>
              </a:rPr>
              <a:t>l’éducation</a:t>
            </a:r>
            <a:r>
              <a:rPr lang="fr-FR" sz="1600" spc="65" dirty="0">
                <a:latin typeface="Futura Medium" panose="020B0602020204020303" pitchFamily="34" charset="-79"/>
                <a:cs typeface="Futura Medium" panose="020B0602020204020303" pitchFamily="34" charset="-79"/>
              </a:rPr>
              <a:t> </a:t>
            </a:r>
            <a:r>
              <a:rPr lang="fr-FR" sz="1600" spc="200" dirty="0">
                <a:latin typeface="Futura Medium" panose="020B0602020204020303" pitchFamily="34" charset="-79"/>
                <a:cs typeface="Futura Medium" panose="020B0602020204020303" pitchFamily="34" charset="-79"/>
              </a:rPr>
              <a:t>//</a:t>
            </a:r>
            <a:r>
              <a:rPr lang="fr-FR" sz="1600" spc="65" dirty="0">
                <a:latin typeface="Futura Medium" panose="020B0602020204020303" pitchFamily="34" charset="-79"/>
                <a:cs typeface="Futura Medium" panose="020B0602020204020303" pitchFamily="34" charset="-79"/>
              </a:rPr>
              <a:t> </a:t>
            </a:r>
            <a:r>
              <a:rPr lang="fr-FR" sz="1600" i="1" spc="-15" dirty="0" err="1">
                <a:solidFill>
                  <a:srgbClr val="ED7D31"/>
                </a:solidFill>
                <a:latin typeface="Futura Medium" panose="020B0602020204020303" pitchFamily="34" charset="-79"/>
                <a:cs typeface="Futura Medium" panose="020B0602020204020303" pitchFamily="34" charset="-79"/>
              </a:rPr>
              <a:t>Pte</a:t>
            </a:r>
            <a:r>
              <a:rPr lang="fr-FR" sz="1600" i="1" spc="45" dirty="0">
                <a:solidFill>
                  <a:srgbClr val="ED7D31"/>
                </a:solidFill>
                <a:latin typeface="Futura Medium" panose="020B0602020204020303" pitchFamily="34" charset="-79"/>
                <a:cs typeface="Futura Medium" panose="020B0602020204020303" pitchFamily="34" charset="-79"/>
              </a:rPr>
              <a:t> </a:t>
            </a:r>
            <a:r>
              <a:rPr lang="fr-FR" sz="1600" i="1" spc="15" dirty="0">
                <a:solidFill>
                  <a:srgbClr val="ED7D31"/>
                </a:solidFill>
                <a:latin typeface="Futura Medium" panose="020B0602020204020303" pitchFamily="34" charset="-79"/>
                <a:cs typeface="Futura Medium" panose="020B0602020204020303" pitchFamily="34" charset="-79"/>
              </a:rPr>
              <a:t>Versailles</a:t>
            </a:r>
            <a:endParaRPr lang="fr-FR" sz="1600" dirty="0">
              <a:latin typeface="Futura Medium" panose="020B0602020204020303" pitchFamily="34" charset="-79"/>
              <a:cs typeface="Futura Medium" panose="020B0602020204020303" pitchFamily="34" charset="-79"/>
            </a:endParaRPr>
          </a:p>
          <a:p>
            <a:pPr>
              <a:lnSpc>
                <a:spcPct val="150000"/>
              </a:lnSpc>
              <a:buFont typeface="Wingdings" pitchFamily="2" charset="2"/>
              <a:buChar char="Ø"/>
            </a:pPr>
            <a:r>
              <a:rPr lang="fr-FR" sz="1600" spc="55" dirty="0">
                <a:latin typeface="Futura Medium" panose="020B0602020204020303" pitchFamily="34" charset="-79"/>
                <a:cs typeface="Futura Medium" panose="020B0602020204020303" pitchFamily="34" charset="-79"/>
              </a:rPr>
              <a:t>22</a:t>
            </a:r>
            <a:r>
              <a:rPr lang="fr-FR" sz="1600" spc="65"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janvier</a:t>
            </a:r>
            <a:r>
              <a:rPr lang="fr-FR" sz="1600" spc="60" dirty="0">
                <a:latin typeface="Futura Medium" panose="020B0602020204020303" pitchFamily="34" charset="-79"/>
                <a:cs typeface="Futura Medium" panose="020B0602020204020303" pitchFamily="34" charset="-79"/>
              </a:rPr>
              <a:t> 2023</a:t>
            </a:r>
            <a:r>
              <a:rPr lang="fr-FR" sz="1600" spc="65" dirty="0">
                <a:latin typeface="Futura Medium" panose="020B0602020204020303" pitchFamily="34" charset="-79"/>
                <a:cs typeface="Futura Medium" panose="020B0602020204020303" pitchFamily="34" charset="-79"/>
              </a:rPr>
              <a:t> : </a:t>
            </a:r>
            <a:r>
              <a:rPr lang="fr-FR" sz="1600" spc="20" dirty="0">
                <a:latin typeface="Futura Medium" panose="020B0602020204020303" pitchFamily="34" charset="-79"/>
                <a:cs typeface="Futura Medium" panose="020B0602020204020303" pitchFamily="34" charset="-79"/>
              </a:rPr>
              <a:t>Salon</a:t>
            </a:r>
            <a:r>
              <a:rPr lang="fr-FR" sz="1600" spc="55" dirty="0">
                <a:latin typeface="Futura Medium" panose="020B0602020204020303" pitchFamily="34" charset="-79"/>
                <a:cs typeface="Futura Medium" panose="020B0602020204020303" pitchFamily="34" charset="-79"/>
              </a:rPr>
              <a:t> </a:t>
            </a:r>
            <a:r>
              <a:rPr lang="fr-FR" sz="1600" spc="15" dirty="0">
                <a:latin typeface="Futura Medium" panose="020B0602020204020303" pitchFamily="34" charset="-79"/>
                <a:cs typeface="Futura Medium" panose="020B0602020204020303" pitchFamily="34" charset="-79"/>
              </a:rPr>
              <a:t>Etudiant</a:t>
            </a:r>
            <a:r>
              <a:rPr lang="fr-FR" sz="1600" spc="50" dirty="0">
                <a:latin typeface="Futura Medium" panose="020B0602020204020303" pitchFamily="34" charset="-79"/>
                <a:cs typeface="Futura Medium" panose="020B0602020204020303" pitchFamily="34" charset="-79"/>
              </a:rPr>
              <a:t> </a:t>
            </a:r>
            <a:r>
              <a:rPr lang="fr-FR" sz="1600" dirty="0">
                <a:latin typeface="Futura Medium" panose="020B0602020204020303" pitchFamily="34" charset="-79"/>
                <a:cs typeface="Futura Medium" panose="020B0602020204020303" pitchFamily="34" charset="-79"/>
              </a:rPr>
              <a:t>des</a:t>
            </a:r>
            <a:r>
              <a:rPr lang="fr-FR" sz="1600" spc="55" dirty="0">
                <a:latin typeface="Futura Medium" panose="020B0602020204020303" pitchFamily="34" charset="-79"/>
                <a:cs typeface="Futura Medium" panose="020B0602020204020303" pitchFamily="34" charset="-79"/>
              </a:rPr>
              <a:t> </a:t>
            </a:r>
            <a:r>
              <a:rPr lang="fr-FR" sz="1600" dirty="0">
                <a:latin typeface="Futura Medium" panose="020B0602020204020303" pitchFamily="34" charset="-79"/>
                <a:cs typeface="Futura Medium" panose="020B0602020204020303" pitchFamily="34" charset="-79"/>
              </a:rPr>
              <a:t>Yvelines </a:t>
            </a:r>
            <a:r>
              <a:rPr lang="fr-FR" sz="1600" spc="200" dirty="0">
                <a:latin typeface="Futura Medium" panose="020B0602020204020303" pitchFamily="34" charset="-79"/>
                <a:cs typeface="Futura Medium" panose="020B0602020204020303" pitchFamily="34" charset="-79"/>
              </a:rPr>
              <a:t>//</a:t>
            </a:r>
            <a:r>
              <a:rPr lang="fr-FR" sz="1600" spc="220" dirty="0">
                <a:latin typeface="Futura Medium" panose="020B0602020204020303" pitchFamily="34" charset="-79"/>
                <a:cs typeface="Futura Medium" panose="020B0602020204020303" pitchFamily="34" charset="-79"/>
              </a:rPr>
              <a:t> </a:t>
            </a:r>
            <a:r>
              <a:rPr lang="fr-FR" sz="1600" i="1" spc="40" dirty="0">
                <a:solidFill>
                  <a:srgbClr val="ED7D31"/>
                </a:solidFill>
                <a:latin typeface="Futura Medium" panose="020B0602020204020303" pitchFamily="34" charset="-79"/>
                <a:cs typeface="Futura Medium" panose="020B0602020204020303" pitchFamily="34" charset="-79"/>
              </a:rPr>
              <a:t>Vélodrome</a:t>
            </a:r>
            <a:r>
              <a:rPr lang="fr-FR" sz="1600" i="1" spc="25" dirty="0">
                <a:solidFill>
                  <a:srgbClr val="ED7D31"/>
                </a:solidFill>
                <a:latin typeface="Futura Medium" panose="020B0602020204020303" pitchFamily="34" charset="-79"/>
                <a:cs typeface="Futura Medium" panose="020B0602020204020303" pitchFamily="34" charset="-79"/>
              </a:rPr>
              <a:t> </a:t>
            </a:r>
            <a:r>
              <a:rPr lang="fr-FR" sz="1600" i="1" spc="-10" dirty="0">
                <a:solidFill>
                  <a:srgbClr val="ED7D31"/>
                </a:solidFill>
                <a:latin typeface="Futura Medium" panose="020B0602020204020303" pitchFamily="34" charset="-79"/>
                <a:cs typeface="Futura Medium" panose="020B0602020204020303" pitchFamily="34" charset="-79"/>
              </a:rPr>
              <a:t>Saint-</a:t>
            </a:r>
            <a:r>
              <a:rPr lang="fr-FR" sz="1600" i="1" spc="5" dirty="0">
                <a:solidFill>
                  <a:srgbClr val="ED7D31"/>
                </a:solidFill>
                <a:latin typeface="Futura Medium" panose="020B0602020204020303" pitchFamily="34" charset="-79"/>
                <a:cs typeface="Futura Medium" panose="020B0602020204020303" pitchFamily="34" charset="-79"/>
              </a:rPr>
              <a:t>Quentin-en-Yvelines</a:t>
            </a:r>
            <a:r>
              <a:rPr lang="fr-FR" sz="1600" i="1" spc="30" dirty="0">
                <a:solidFill>
                  <a:srgbClr val="ED7D31"/>
                </a:solidFill>
                <a:latin typeface="Futura Medium" panose="020B0602020204020303" pitchFamily="34" charset="-79"/>
                <a:cs typeface="Futura Medium" panose="020B0602020204020303" pitchFamily="34" charset="-79"/>
              </a:rPr>
              <a:t> </a:t>
            </a:r>
            <a:r>
              <a:rPr lang="fr-FR" sz="1600" i="1" spc="35" dirty="0">
                <a:solidFill>
                  <a:srgbClr val="ED7D31"/>
                </a:solidFill>
                <a:latin typeface="Futura Medium" panose="020B0602020204020303" pitchFamily="34" charset="-79"/>
                <a:cs typeface="Futura Medium" panose="020B0602020204020303" pitchFamily="34" charset="-79"/>
              </a:rPr>
              <a:t>(78)</a:t>
            </a:r>
            <a:endParaRPr lang="fr-FR" sz="1600" dirty="0">
              <a:latin typeface="Futura Medium" panose="020B0602020204020303" pitchFamily="34" charset="-79"/>
              <a:cs typeface="Futura Medium" panose="020B0602020204020303" pitchFamily="34" charset="-79"/>
            </a:endParaRPr>
          </a:p>
          <a:p>
            <a:pPr marR="5080">
              <a:lnSpc>
                <a:spcPct val="150000"/>
              </a:lnSpc>
              <a:buFont typeface="Wingdings" pitchFamily="2" charset="2"/>
              <a:buChar char="Ø"/>
            </a:pPr>
            <a:r>
              <a:rPr lang="fr-FR" sz="1600" spc="55" dirty="0">
                <a:latin typeface="Futura Medium" panose="020B0602020204020303" pitchFamily="34" charset="-79"/>
                <a:cs typeface="Futura Medium" panose="020B0602020204020303" pitchFamily="34" charset="-79"/>
              </a:rPr>
              <a:t>28</a:t>
            </a:r>
            <a:r>
              <a:rPr lang="fr-FR" sz="1600" spc="60"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janvier</a:t>
            </a:r>
            <a:r>
              <a:rPr lang="fr-FR" sz="1600" spc="55" dirty="0">
                <a:latin typeface="Futura Medium" panose="020B0602020204020303" pitchFamily="34" charset="-79"/>
                <a:cs typeface="Futura Medium" panose="020B0602020204020303" pitchFamily="34" charset="-79"/>
              </a:rPr>
              <a:t> </a:t>
            </a:r>
            <a:r>
              <a:rPr lang="fr-FR" sz="1600" spc="65" dirty="0">
                <a:latin typeface="Futura Medium" panose="020B0602020204020303" pitchFamily="34" charset="-79"/>
                <a:cs typeface="Futura Medium" panose="020B0602020204020303" pitchFamily="34" charset="-79"/>
              </a:rPr>
              <a:t>2023: </a:t>
            </a:r>
            <a:r>
              <a:rPr lang="fr-FR" sz="1600" spc="20" dirty="0">
                <a:latin typeface="Futura Medium" panose="020B0602020204020303" pitchFamily="34" charset="-79"/>
                <a:cs typeface="Futura Medium" panose="020B0602020204020303" pitchFamily="34" charset="-79"/>
              </a:rPr>
              <a:t>Salon</a:t>
            </a:r>
            <a:r>
              <a:rPr lang="fr-FR" sz="1600" spc="55" dirty="0">
                <a:latin typeface="Futura Medium" panose="020B0602020204020303" pitchFamily="34" charset="-79"/>
                <a:cs typeface="Futura Medium" panose="020B0602020204020303" pitchFamily="34" charset="-79"/>
              </a:rPr>
              <a:t> </a:t>
            </a:r>
            <a:r>
              <a:rPr lang="fr-FR" sz="1600" spc="15" dirty="0">
                <a:latin typeface="Futura Medium" panose="020B0602020204020303" pitchFamily="34" charset="-79"/>
                <a:cs typeface="Futura Medium" panose="020B0602020204020303" pitchFamily="34" charset="-79"/>
              </a:rPr>
              <a:t>Etudiant</a:t>
            </a:r>
            <a:r>
              <a:rPr lang="fr-FR" sz="1600" spc="50" dirty="0">
                <a:latin typeface="Futura Medium" panose="020B0602020204020303" pitchFamily="34" charset="-79"/>
                <a:cs typeface="Futura Medium" panose="020B0602020204020303" pitchFamily="34" charset="-79"/>
              </a:rPr>
              <a:t> </a:t>
            </a:r>
            <a:r>
              <a:rPr lang="fr-FR" sz="1600" spc="35" dirty="0">
                <a:latin typeface="Futura Medium" panose="020B0602020204020303" pitchFamily="34" charset="-79"/>
                <a:cs typeface="Futura Medium" panose="020B0602020204020303" pitchFamily="34" charset="-79"/>
              </a:rPr>
              <a:t>Val</a:t>
            </a:r>
            <a:r>
              <a:rPr lang="fr-FR" sz="1600" spc="45" dirty="0">
                <a:latin typeface="Futura Medium" panose="020B0602020204020303" pitchFamily="34" charset="-79"/>
                <a:cs typeface="Futura Medium" panose="020B0602020204020303" pitchFamily="34" charset="-79"/>
              </a:rPr>
              <a:t> </a:t>
            </a:r>
            <a:r>
              <a:rPr lang="fr-FR" sz="1600" spc="80" dirty="0">
                <a:latin typeface="Futura Medium" panose="020B0602020204020303" pitchFamily="34" charset="-79"/>
                <a:cs typeface="Futura Medium" panose="020B0602020204020303" pitchFamily="34" charset="-79"/>
              </a:rPr>
              <a:t>d’Oise // </a:t>
            </a:r>
            <a:r>
              <a:rPr lang="fr-FR" sz="1600" i="1" spc="80" dirty="0">
                <a:solidFill>
                  <a:srgbClr val="ED7D31"/>
                </a:solidFill>
                <a:latin typeface="Futura Medium" panose="020B0602020204020303" pitchFamily="34" charset="-79"/>
                <a:cs typeface="Futura Medium" panose="020B0602020204020303" pitchFamily="34" charset="-79"/>
              </a:rPr>
              <a:t>CY </a:t>
            </a:r>
            <a:r>
              <a:rPr lang="fr-FR" sz="1600" i="1" spc="-229" dirty="0">
                <a:solidFill>
                  <a:srgbClr val="ED7D31"/>
                </a:solidFill>
                <a:latin typeface="Futura Medium" panose="020B0602020204020303" pitchFamily="34" charset="-79"/>
                <a:cs typeface="Futura Medium" panose="020B0602020204020303" pitchFamily="34" charset="-79"/>
              </a:rPr>
              <a:t> </a:t>
            </a:r>
          </a:p>
          <a:p>
            <a:pPr marR="5080">
              <a:lnSpc>
                <a:spcPct val="150000"/>
              </a:lnSpc>
              <a:buFont typeface="Wingdings" pitchFamily="2" charset="2"/>
              <a:buChar char="Ø"/>
            </a:pPr>
            <a:r>
              <a:rPr lang="fr-FR" sz="1600" spc="45" dirty="0">
                <a:latin typeface="Futura Medium" panose="020B0602020204020303" pitchFamily="34" charset="-79"/>
                <a:cs typeface="Futura Medium" panose="020B0602020204020303" pitchFamily="34" charset="-79"/>
              </a:rPr>
              <a:t>3</a:t>
            </a:r>
            <a:r>
              <a:rPr lang="fr-FR" sz="1600" spc="65" dirty="0">
                <a:latin typeface="Futura Medium" panose="020B0602020204020303" pitchFamily="34" charset="-79"/>
                <a:cs typeface="Futura Medium" panose="020B0602020204020303" pitchFamily="34" charset="-79"/>
              </a:rPr>
              <a:t> </a:t>
            </a:r>
            <a:r>
              <a:rPr lang="fr-FR" sz="1600" spc="-95" dirty="0">
                <a:latin typeface="Futura Medium" panose="020B0602020204020303" pitchFamily="34" charset="-79"/>
                <a:cs typeface="Futura Medium" panose="020B0602020204020303" pitchFamily="34" charset="-79"/>
              </a:rPr>
              <a:t>-</a:t>
            </a:r>
            <a:r>
              <a:rPr lang="fr-FR" sz="1600" spc="-65" dirty="0">
                <a:latin typeface="Futura Medium" panose="020B0602020204020303" pitchFamily="34" charset="-79"/>
                <a:cs typeface="Futura Medium" panose="020B0602020204020303" pitchFamily="34" charset="-79"/>
              </a:rPr>
              <a:t> </a:t>
            </a:r>
            <a:r>
              <a:rPr lang="fr-FR" sz="1600" spc="45" dirty="0">
                <a:latin typeface="Futura Medium" panose="020B0602020204020303" pitchFamily="34" charset="-79"/>
                <a:cs typeface="Futura Medium" panose="020B0602020204020303" pitchFamily="34" charset="-79"/>
              </a:rPr>
              <a:t>5</a:t>
            </a:r>
            <a:r>
              <a:rPr lang="fr-FR" sz="1600" spc="65"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février</a:t>
            </a:r>
            <a:r>
              <a:rPr lang="fr-FR" sz="1600" spc="65" dirty="0">
                <a:latin typeface="Futura Medium" panose="020B0602020204020303" pitchFamily="34" charset="-79"/>
                <a:cs typeface="Futura Medium" panose="020B0602020204020303" pitchFamily="34" charset="-79"/>
              </a:rPr>
              <a:t> </a:t>
            </a:r>
            <a:r>
              <a:rPr lang="fr-FR" sz="1600" spc="60" dirty="0">
                <a:latin typeface="Futura Medium" panose="020B0602020204020303" pitchFamily="34" charset="-79"/>
                <a:cs typeface="Futura Medium" panose="020B0602020204020303" pitchFamily="34" charset="-79"/>
              </a:rPr>
              <a:t>2023 : </a:t>
            </a:r>
            <a:r>
              <a:rPr lang="fr-FR" sz="1600" spc="20" dirty="0">
                <a:latin typeface="Futura Medium" panose="020B0602020204020303" pitchFamily="34" charset="-79"/>
                <a:cs typeface="Futura Medium" panose="020B0602020204020303" pitchFamily="34" charset="-79"/>
              </a:rPr>
              <a:t>Salon</a:t>
            </a:r>
            <a:r>
              <a:rPr lang="fr-FR" sz="1600" spc="60" dirty="0">
                <a:latin typeface="Futura Medium" panose="020B0602020204020303" pitchFamily="34" charset="-79"/>
                <a:cs typeface="Futura Medium" panose="020B0602020204020303" pitchFamily="34" charset="-79"/>
              </a:rPr>
              <a:t> </a:t>
            </a:r>
            <a:r>
              <a:rPr lang="fr-FR" sz="1600" spc="15" dirty="0">
                <a:latin typeface="Futura Medium" panose="020B0602020204020303" pitchFamily="34" charset="-79"/>
                <a:cs typeface="Futura Medium" panose="020B0602020204020303" pitchFamily="34" charset="-79"/>
              </a:rPr>
              <a:t>Etudiant</a:t>
            </a:r>
            <a:r>
              <a:rPr lang="fr-FR" sz="1600" spc="55" dirty="0">
                <a:latin typeface="Futura Medium" panose="020B0602020204020303" pitchFamily="34" charset="-79"/>
                <a:cs typeface="Futura Medium" panose="020B0602020204020303" pitchFamily="34" charset="-79"/>
              </a:rPr>
              <a:t> </a:t>
            </a:r>
            <a:r>
              <a:rPr lang="fr-FR" sz="1600" spc="40" dirty="0">
                <a:latin typeface="Futura Medium" panose="020B0602020204020303" pitchFamily="34" charset="-79"/>
                <a:cs typeface="Futura Medium" panose="020B0602020204020303" pitchFamily="34" charset="-79"/>
              </a:rPr>
              <a:t>d’Ile</a:t>
            </a:r>
            <a:r>
              <a:rPr lang="fr-FR" sz="1600" spc="60"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de</a:t>
            </a:r>
            <a:r>
              <a:rPr lang="fr-FR" sz="1600" spc="65" dirty="0">
                <a:latin typeface="Futura Medium" panose="020B0602020204020303" pitchFamily="34" charset="-79"/>
                <a:cs typeface="Futura Medium" panose="020B0602020204020303" pitchFamily="34" charset="-79"/>
              </a:rPr>
              <a:t> </a:t>
            </a:r>
            <a:r>
              <a:rPr lang="fr-FR" sz="1600" spc="10" dirty="0">
                <a:latin typeface="Futura Medium" panose="020B0602020204020303" pitchFamily="34" charset="-79"/>
                <a:cs typeface="Futura Medium" panose="020B0602020204020303" pitchFamily="34" charset="-79"/>
              </a:rPr>
              <a:t>France </a:t>
            </a:r>
            <a:r>
              <a:rPr lang="fr-FR" sz="1600" spc="15" dirty="0">
                <a:latin typeface="Futura Medium" panose="020B0602020204020303" pitchFamily="34" charset="-79"/>
                <a:cs typeface="Futura Medium" panose="020B0602020204020303" pitchFamily="34" charset="-79"/>
              </a:rPr>
              <a:t> </a:t>
            </a:r>
            <a:r>
              <a:rPr lang="fr-FR" sz="1600" i="1" spc="5" dirty="0">
                <a:solidFill>
                  <a:srgbClr val="ED7D31"/>
                </a:solidFill>
                <a:latin typeface="Futura Medium" panose="020B0602020204020303" pitchFamily="34" charset="-79"/>
                <a:cs typeface="Futura Medium" panose="020B0602020204020303" pitchFamily="34" charset="-79"/>
              </a:rPr>
              <a:t>Porte</a:t>
            </a:r>
            <a:r>
              <a:rPr lang="fr-FR" sz="1600" i="1" spc="45" dirty="0">
                <a:solidFill>
                  <a:srgbClr val="ED7D31"/>
                </a:solidFill>
                <a:latin typeface="Futura Medium" panose="020B0602020204020303" pitchFamily="34" charset="-79"/>
                <a:cs typeface="Futura Medium" panose="020B0602020204020303" pitchFamily="34" charset="-79"/>
              </a:rPr>
              <a:t> </a:t>
            </a:r>
            <a:r>
              <a:rPr lang="fr-FR" sz="1600" i="1" spc="50" dirty="0">
                <a:solidFill>
                  <a:srgbClr val="ED7D31"/>
                </a:solidFill>
                <a:latin typeface="Futura Medium" panose="020B0602020204020303" pitchFamily="34" charset="-79"/>
                <a:cs typeface="Futura Medium" panose="020B0602020204020303" pitchFamily="34" charset="-79"/>
              </a:rPr>
              <a:t>de</a:t>
            </a:r>
            <a:r>
              <a:rPr lang="fr-FR" sz="1600" i="1" spc="45" dirty="0">
                <a:solidFill>
                  <a:srgbClr val="ED7D31"/>
                </a:solidFill>
                <a:latin typeface="Futura Medium" panose="020B0602020204020303" pitchFamily="34" charset="-79"/>
                <a:cs typeface="Futura Medium" panose="020B0602020204020303" pitchFamily="34" charset="-79"/>
              </a:rPr>
              <a:t> </a:t>
            </a:r>
            <a:r>
              <a:rPr lang="fr-FR" sz="1600" i="1" spc="15" dirty="0">
                <a:solidFill>
                  <a:srgbClr val="ED7D31"/>
                </a:solidFill>
                <a:latin typeface="Futura Medium" panose="020B0602020204020303" pitchFamily="34" charset="-79"/>
                <a:cs typeface="Futura Medium" panose="020B0602020204020303" pitchFamily="34" charset="-79"/>
              </a:rPr>
              <a:t>Versailles</a:t>
            </a:r>
            <a:endParaRPr lang="fr-FR" sz="1600" dirty="0">
              <a:latin typeface="Futura Medium" panose="020B0602020204020303" pitchFamily="34" charset="-79"/>
              <a:cs typeface="Futura Medium" panose="020B0602020204020303" pitchFamily="34" charset="-79"/>
            </a:endParaRPr>
          </a:p>
          <a:p>
            <a:pPr>
              <a:lnSpc>
                <a:spcPct val="150000"/>
              </a:lnSpc>
              <a:buFont typeface="Wingdings" pitchFamily="2" charset="2"/>
              <a:buChar char="Ø"/>
            </a:pPr>
            <a:r>
              <a:rPr lang="fr-FR" sz="1600" spc="55" dirty="0">
                <a:latin typeface="Futura Medium" panose="020B0602020204020303" pitchFamily="34" charset="-79"/>
                <a:cs typeface="Futura Medium" panose="020B0602020204020303" pitchFamily="34" charset="-79"/>
              </a:rPr>
              <a:t>17</a:t>
            </a:r>
            <a:r>
              <a:rPr lang="fr-FR" sz="1600" spc="65" dirty="0">
                <a:latin typeface="Futura Medium" panose="020B0602020204020303" pitchFamily="34" charset="-79"/>
                <a:cs typeface="Futura Medium" panose="020B0602020204020303" pitchFamily="34" charset="-79"/>
              </a:rPr>
              <a:t> </a:t>
            </a:r>
            <a:r>
              <a:rPr lang="fr-FR" sz="1600" spc="-95" dirty="0">
                <a:latin typeface="Futura Medium" panose="020B0602020204020303" pitchFamily="34" charset="-79"/>
                <a:cs typeface="Futura Medium" panose="020B0602020204020303" pitchFamily="34" charset="-79"/>
              </a:rPr>
              <a:t>-</a:t>
            </a:r>
            <a:r>
              <a:rPr lang="fr-FR" sz="1600" spc="-65" dirty="0">
                <a:latin typeface="Futura Medium" panose="020B0602020204020303" pitchFamily="34" charset="-79"/>
                <a:cs typeface="Futura Medium" panose="020B0602020204020303" pitchFamily="34" charset="-79"/>
              </a:rPr>
              <a:t> </a:t>
            </a:r>
            <a:r>
              <a:rPr lang="fr-FR" sz="1600" spc="55" dirty="0">
                <a:latin typeface="Futura Medium" panose="020B0602020204020303" pitchFamily="34" charset="-79"/>
                <a:cs typeface="Futura Medium" panose="020B0602020204020303" pitchFamily="34" charset="-79"/>
              </a:rPr>
              <a:t>19</a:t>
            </a:r>
            <a:r>
              <a:rPr lang="fr-FR" sz="1600" spc="65" dirty="0">
                <a:latin typeface="Futura Medium" panose="020B0602020204020303" pitchFamily="34" charset="-79"/>
                <a:cs typeface="Futura Medium" panose="020B0602020204020303" pitchFamily="34" charset="-79"/>
              </a:rPr>
              <a:t> </a:t>
            </a:r>
            <a:r>
              <a:rPr lang="fr-FR" sz="1600" spc="5" dirty="0">
                <a:latin typeface="Futura Medium" panose="020B0602020204020303" pitchFamily="34" charset="-79"/>
                <a:cs typeface="Futura Medium" panose="020B0602020204020303" pitchFamily="34" charset="-79"/>
              </a:rPr>
              <a:t>mars</a:t>
            </a:r>
            <a:r>
              <a:rPr lang="fr-FR" sz="1600" spc="55" dirty="0">
                <a:latin typeface="Futura Medium" panose="020B0602020204020303" pitchFamily="34" charset="-79"/>
                <a:cs typeface="Futura Medium" panose="020B0602020204020303" pitchFamily="34" charset="-79"/>
              </a:rPr>
              <a:t> </a:t>
            </a:r>
            <a:r>
              <a:rPr lang="fr-FR" sz="1600" spc="65" dirty="0">
                <a:latin typeface="Futura Medium" panose="020B0602020204020303" pitchFamily="34" charset="-79"/>
                <a:cs typeface="Futura Medium" panose="020B0602020204020303" pitchFamily="34" charset="-79"/>
              </a:rPr>
              <a:t>2023 : </a:t>
            </a:r>
            <a:r>
              <a:rPr lang="fr-FR" sz="1600" spc="20" dirty="0">
                <a:latin typeface="Futura Medium" panose="020B0602020204020303" pitchFamily="34" charset="-79"/>
                <a:cs typeface="Futura Medium" panose="020B0602020204020303" pitchFamily="34" charset="-79"/>
              </a:rPr>
              <a:t>Salon</a:t>
            </a:r>
            <a:r>
              <a:rPr lang="fr-FR" sz="1600" spc="65" dirty="0">
                <a:latin typeface="Futura Medium" panose="020B0602020204020303" pitchFamily="34" charset="-79"/>
                <a:cs typeface="Futura Medium" panose="020B0602020204020303" pitchFamily="34" charset="-79"/>
              </a:rPr>
              <a:t> </a:t>
            </a:r>
            <a:r>
              <a:rPr lang="fr-FR" sz="1600" spc="15" dirty="0">
                <a:latin typeface="Futura Medium" panose="020B0602020204020303" pitchFamily="34" charset="-79"/>
                <a:cs typeface="Futura Medium" panose="020B0602020204020303" pitchFamily="34" charset="-79"/>
              </a:rPr>
              <a:t>Etudiant</a:t>
            </a:r>
            <a:r>
              <a:rPr lang="fr-FR" sz="1600" spc="60"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de </a:t>
            </a:r>
            <a:r>
              <a:rPr lang="fr-FR" sz="1600" spc="30"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l’apprentissage</a:t>
            </a:r>
            <a:r>
              <a:rPr lang="fr-FR" sz="1600" spc="65" dirty="0">
                <a:latin typeface="Futura Medium" panose="020B0602020204020303" pitchFamily="34" charset="-79"/>
                <a:cs typeface="Futura Medium" panose="020B0602020204020303" pitchFamily="34" charset="-79"/>
              </a:rPr>
              <a:t> </a:t>
            </a:r>
            <a:r>
              <a:rPr lang="fr-FR" sz="1600" spc="5" dirty="0">
                <a:latin typeface="Futura Medium" panose="020B0602020204020303" pitchFamily="34" charset="-79"/>
                <a:cs typeface="Futura Medium" panose="020B0602020204020303" pitchFamily="34" charset="-79"/>
              </a:rPr>
              <a:t>et</a:t>
            </a:r>
            <a:r>
              <a:rPr lang="fr-FR" sz="1600" spc="55" dirty="0">
                <a:latin typeface="Futura Medium" panose="020B0602020204020303" pitchFamily="34" charset="-79"/>
                <a:cs typeface="Futura Medium" panose="020B0602020204020303" pitchFamily="34" charset="-79"/>
              </a:rPr>
              <a:t> </a:t>
            </a:r>
            <a:r>
              <a:rPr lang="fr-FR" sz="1600" dirty="0">
                <a:latin typeface="Futura Medium" panose="020B0602020204020303" pitchFamily="34" charset="-79"/>
                <a:cs typeface="Futura Medium" panose="020B0602020204020303" pitchFamily="34" charset="-79"/>
              </a:rPr>
              <a:t>des </a:t>
            </a:r>
            <a:r>
              <a:rPr lang="fr-FR" sz="1600" spc="5" dirty="0">
                <a:latin typeface="Futura Medium" panose="020B0602020204020303" pitchFamily="34" charset="-79"/>
                <a:cs typeface="Futura Medium" panose="020B0602020204020303" pitchFamily="34" charset="-79"/>
              </a:rPr>
              <a:t> </a:t>
            </a:r>
            <a:r>
              <a:rPr lang="fr-FR" sz="1600" spc="15" dirty="0">
                <a:latin typeface="Futura Medium" panose="020B0602020204020303" pitchFamily="34" charset="-79"/>
                <a:cs typeface="Futura Medium" panose="020B0602020204020303" pitchFamily="34" charset="-79"/>
              </a:rPr>
              <a:t>alternances</a:t>
            </a:r>
            <a:r>
              <a:rPr lang="fr-FR" sz="1600" spc="45" dirty="0">
                <a:latin typeface="Futura Medium" panose="020B0602020204020303" pitchFamily="34" charset="-79"/>
                <a:cs typeface="Futura Medium" panose="020B0602020204020303" pitchFamily="34" charset="-79"/>
              </a:rPr>
              <a:t> </a:t>
            </a:r>
            <a:r>
              <a:rPr lang="fr-FR" sz="1600" spc="5" dirty="0">
                <a:latin typeface="Futura Medium" panose="020B0602020204020303" pitchFamily="34" charset="-79"/>
                <a:cs typeface="Futura Medium" panose="020B0602020204020303" pitchFamily="34" charset="-79"/>
              </a:rPr>
              <a:t>et</a:t>
            </a:r>
            <a:r>
              <a:rPr lang="fr-FR" sz="1600" spc="50" dirty="0">
                <a:latin typeface="Futura Medium" panose="020B0602020204020303" pitchFamily="34" charset="-79"/>
                <a:cs typeface="Futura Medium" panose="020B0602020204020303" pitchFamily="34" charset="-79"/>
              </a:rPr>
              <a:t> </a:t>
            </a:r>
            <a:r>
              <a:rPr lang="fr-FR" sz="1600" dirty="0">
                <a:latin typeface="Futura Medium" panose="020B0602020204020303" pitchFamily="34" charset="-79"/>
                <a:cs typeface="Futura Medium" panose="020B0602020204020303" pitchFamily="34" charset="-79"/>
              </a:rPr>
              <a:t>des</a:t>
            </a:r>
            <a:r>
              <a:rPr lang="fr-FR" sz="1600" spc="50" dirty="0">
                <a:latin typeface="Futura Medium" panose="020B0602020204020303" pitchFamily="34" charset="-79"/>
                <a:cs typeface="Futura Medium" panose="020B0602020204020303" pitchFamily="34" charset="-79"/>
              </a:rPr>
              <a:t> </a:t>
            </a:r>
            <a:r>
              <a:rPr lang="fr-FR" sz="1600" spc="5" dirty="0">
                <a:latin typeface="Futura Medium" panose="020B0602020204020303" pitchFamily="34" charset="-79"/>
                <a:cs typeface="Futura Medium" panose="020B0602020204020303" pitchFamily="34" charset="-79"/>
              </a:rPr>
              <a:t>métiers</a:t>
            </a:r>
            <a:r>
              <a:rPr lang="fr-FR" sz="1600" dirty="0">
                <a:latin typeface="Futura Medium" panose="020B0602020204020303" pitchFamily="34" charset="-79"/>
                <a:cs typeface="Futura Medium" panose="020B0602020204020303" pitchFamily="34" charset="-79"/>
              </a:rPr>
              <a:t> </a:t>
            </a:r>
            <a:r>
              <a:rPr lang="fr-FR" sz="1600" i="1" spc="5" dirty="0">
                <a:solidFill>
                  <a:srgbClr val="ED7D31"/>
                </a:solidFill>
                <a:latin typeface="Futura Medium" panose="020B0602020204020303" pitchFamily="34" charset="-79"/>
                <a:cs typeface="Futura Medium" panose="020B0602020204020303" pitchFamily="34" charset="-79"/>
              </a:rPr>
              <a:t>Porte</a:t>
            </a:r>
            <a:r>
              <a:rPr lang="fr-FR" sz="1600" i="1" spc="35" dirty="0">
                <a:solidFill>
                  <a:srgbClr val="ED7D31"/>
                </a:solidFill>
                <a:latin typeface="Futura Medium" panose="020B0602020204020303" pitchFamily="34" charset="-79"/>
                <a:cs typeface="Futura Medium" panose="020B0602020204020303" pitchFamily="34" charset="-79"/>
              </a:rPr>
              <a:t> </a:t>
            </a:r>
            <a:r>
              <a:rPr lang="fr-FR" sz="1600" i="1" spc="50" dirty="0">
                <a:solidFill>
                  <a:srgbClr val="ED7D31"/>
                </a:solidFill>
                <a:latin typeface="Futura Medium" panose="020B0602020204020303" pitchFamily="34" charset="-79"/>
                <a:cs typeface="Futura Medium" panose="020B0602020204020303" pitchFamily="34" charset="-79"/>
              </a:rPr>
              <a:t>de</a:t>
            </a:r>
            <a:r>
              <a:rPr lang="fr-FR" sz="1600" i="1" spc="35" dirty="0">
                <a:solidFill>
                  <a:srgbClr val="ED7D31"/>
                </a:solidFill>
                <a:latin typeface="Futura Medium" panose="020B0602020204020303" pitchFamily="34" charset="-79"/>
                <a:cs typeface="Futura Medium" panose="020B0602020204020303" pitchFamily="34" charset="-79"/>
              </a:rPr>
              <a:t> </a:t>
            </a:r>
            <a:r>
              <a:rPr lang="fr-FR" sz="1600" i="1" spc="15" dirty="0">
                <a:solidFill>
                  <a:srgbClr val="ED7D31"/>
                </a:solidFill>
                <a:latin typeface="Futura Medium" panose="020B0602020204020303" pitchFamily="34" charset="-79"/>
                <a:cs typeface="Futura Medium" panose="020B0602020204020303" pitchFamily="34" charset="-79"/>
              </a:rPr>
              <a:t>Versailles</a:t>
            </a:r>
            <a:endParaRPr lang="fr-FR" sz="1600" spc="65" dirty="0">
              <a:latin typeface="Futura Medium" panose="020B0602020204020303" pitchFamily="34" charset="-79"/>
              <a:cs typeface="Futura Medium" panose="020B0602020204020303" pitchFamily="34" charset="-79"/>
            </a:endParaRPr>
          </a:p>
          <a:p>
            <a:pPr>
              <a:lnSpc>
                <a:spcPct val="150000"/>
              </a:lnSpc>
              <a:buFont typeface="Wingdings" pitchFamily="2" charset="2"/>
              <a:buChar char="Ø"/>
            </a:pPr>
            <a:r>
              <a:rPr lang="fr-FR" sz="1600" spc="55" dirty="0">
                <a:latin typeface="Futura Medium" panose="020B0602020204020303" pitchFamily="34" charset="-79"/>
                <a:cs typeface="Futura Medium" panose="020B0602020204020303" pitchFamily="34" charset="-79"/>
              </a:rPr>
              <a:t>13</a:t>
            </a:r>
            <a:r>
              <a:rPr lang="fr-FR" sz="1600" spc="60" dirty="0">
                <a:latin typeface="Futura Medium" panose="020B0602020204020303" pitchFamily="34" charset="-79"/>
                <a:cs typeface="Futura Medium" panose="020B0602020204020303" pitchFamily="34" charset="-79"/>
              </a:rPr>
              <a:t> </a:t>
            </a:r>
            <a:r>
              <a:rPr lang="fr-FR" sz="1600" spc="30" dirty="0">
                <a:latin typeface="Futura Medium" panose="020B0602020204020303" pitchFamily="34" charset="-79"/>
                <a:cs typeface="Futura Medium" panose="020B0602020204020303" pitchFamily="34" charset="-79"/>
              </a:rPr>
              <a:t>avril</a:t>
            </a:r>
            <a:r>
              <a:rPr lang="fr-FR" sz="1600" spc="45" dirty="0">
                <a:latin typeface="Futura Medium" panose="020B0602020204020303" pitchFamily="34" charset="-79"/>
                <a:cs typeface="Futura Medium" panose="020B0602020204020303" pitchFamily="34" charset="-79"/>
              </a:rPr>
              <a:t> </a:t>
            </a:r>
            <a:r>
              <a:rPr lang="fr-FR" sz="1600" spc="65" dirty="0">
                <a:latin typeface="Futura Medium" panose="020B0602020204020303" pitchFamily="34" charset="-79"/>
                <a:cs typeface="Futura Medium" panose="020B0602020204020303" pitchFamily="34" charset="-79"/>
              </a:rPr>
              <a:t>2023</a:t>
            </a:r>
            <a:r>
              <a:rPr lang="fr-FR" sz="1600" spc="55" dirty="0">
                <a:latin typeface="Futura Medium" panose="020B0602020204020303" pitchFamily="34" charset="-79"/>
                <a:cs typeface="Futura Medium" panose="020B0602020204020303" pitchFamily="34" charset="-79"/>
              </a:rPr>
              <a:t> : </a:t>
            </a:r>
            <a:r>
              <a:rPr lang="fr-FR" sz="1600" spc="20" dirty="0">
                <a:latin typeface="Futura Medium" panose="020B0602020204020303" pitchFamily="34" charset="-79"/>
                <a:cs typeface="Futura Medium" panose="020B0602020204020303" pitchFamily="34" charset="-79"/>
              </a:rPr>
              <a:t>Salon</a:t>
            </a:r>
            <a:r>
              <a:rPr lang="fr-FR" sz="1600" spc="55" dirty="0">
                <a:latin typeface="Futura Medium" panose="020B0602020204020303" pitchFamily="34" charset="-79"/>
                <a:cs typeface="Futura Medium" panose="020B0602020204020303" pitchFamily="34" charset="-79"/>
              </a:rPr>
              <a:t> </a:t>
            </a:r>
            <a:r>
              <a:rPr lang="fr-FR" sz="1600" spc="-10" dirty="0">
                <a:latin typeface="Futura Medium" panose="020B0602020204020303" pitchFamily="34" charset="-79"/>
                <a:cs typeface="Futura Medium" panose="020B0602020204020303" pitchFamily="34" charset="-79"/>
              </a:rPr>
              <a:t>Jeunes</a:t>
            </a:r>
            <a:r>
              <a:rPr lang="fr-FR" sz="1600" spc="45" dirty="0">
                <a:latin typeface="Futura Medium" panose="020B0602020204020303" pitchFamily="34" charset="-79"/>
                <a:cs typeface="Futura Medium" panose="020B0602020204020303" pitchFamily="34" charset="-79"/>
              </a:rPr>
              <a:t> d’Avenir  </a:t>
            </a:r>
            <a:r>
              <a:rPr lang="fr-FR" sz="1600" spc="200" dirty="0">
                <a:latin typeface="Futura Medium" panose="020B0602020204020303" pitchFamily="34" charset="-79"/>
                <a:cs typeface="Futura Medium" panose="020B0602020204020303" pitchFamily="34" charset="-79"/>
              </a:rPr>
              <a:t>//</a:t>
            </a:r>
            <a:r>
              <a:rPr lang="fr-FR" sz="1600" i="1" spc="5" dirty="0">
                <a:solidFill>
                  <a:srgbClr val="ED7D31"/>
                </a:solidFill>
                <a:latin typeface="Futura Medium" panose="020B0602020204020303" pitchFamily="34" charset="-79"/>
                <a:cs typeface="Futura Medium" panose="020B0602020204020303" pitchFamily="34" charset="-79"/>
              </a:rPr>
              <a:t>La</a:t>
            </a:r>
            <a:r>
              <a:rPr lang="fr-FR" sz="1600" i="1" spc="15" dirty="0">
                <a:solidFill>
                  <a:srgbClr val="ED7D31"/>
                </a:solidFill>
                <a:latin typeface="Futura Medium" panose="020B0602020204020303" pitchFamily="34" charset="-79"/>
                <a:cs typeface="Futura Medium" panose="020B0602020204020303" pitchFamily="34" charset="-79"/>
              </a:rPr>
              <a:t> </a:t>
            </a:r>
            <a:r>
              <a:rPr lang="fr-FR" sz="1600" i="1" spc="-20" dirty="0">
                <a:solidFill>
                  <a:srgbClr val="ED7D31"/>
                </a:solidFill>
                <a:latin typeface="Futura Medium" panose="020B0602020204020303" pitchFamily="34" charset="-79"/>
                <a:cs typeface="Futura Medium" panose="020B0602020204020303" pitchFamily="34" charset="-79"/>
              </a:rPr>
              <a:t>Villette</a:t>
            </a:r>
            <a:endParaRPr lang="fr-FR" sz="1600" spc="55" dirty="0">
              <a:latin typeface="Futura Medium" panose="020B0602020204020303" pitchFamily="34" charset="-79"/>
              <a:cs typeface="Futura Medium" panose="020B0602020204020303" pitchFamily="34" charset="-79"/>
            </a:endParaRPr>
          </a:p>
          <a:p>
            <a:pPr marR="38735">
              <a:lnSpc>
                <a:spcPct val="150000"/>
              </a:lnSpc>
              <a:buFont typeface="Wingdings" pitchFamily="2" charset="2"/>
              <a:buChar char="Ø"/>
            </a:pPr>
            <a:r>
              <a:rPr lang="fr-FR" sz="1600" spc="55" dirty="0">
                <a:latin typeface="Futura Medium" panose="020B0602020204020303" pitchFamily="34" charset="-79"/>
                <a:cs typeface="Futura Medium" panose="020B0602020204020303" pitchFamily="34" charset="-79"/>
              </a:rPr>
              <a:t>24 </a:t>
            </a:r>
            <a:r>
              <a:rPr lang="fr-FR" sz="1600" spc="15" dirty="0">
                <a:latin typeface="Futura Medium" panose="020B0602020204020303" pitchFamily="34" charset="-79"/>
                <a:cs typeface="Futura Medium" panose="020B0602020204020303" pitchFamily="34" charset="-79"/>
              </a:rPr>
              <a:t>juin</a:t>
            </a:r>
            <a:r>
              <a:rPr lang="fr-FR" sz="1600" spc="60" dirty="0">
                <a:latin typeface="Futura Medium" panose="020B0602020204020303" pitchFamily="34" charset="-79"/>
                <a:cs typeface="Futura Medium" panose="020B0602020204020303" pitchFamily="34" charset="-79"/>
              </a:rPr>
              <a:t> 2023</a:t>
            </a:r>
            <a:r>
              <a:rPr lang="fr-FR" sz="1600" spc="65" dirty="0">
                <a:latin typeface="Futura Medium" panose="020B0602020204020303" pitchFamily="34" charset="-79"/>
                <a:cs typeface="Futura Medium" panose="020B0602020204020303" pitchFamily="34" charset="-79"/>
              </a:rPr>
              <a:t>  </a:t>
            </a:r>
            <a:r>
              <a:rPr lang="fr-FR" sz="1600" spc="20" dirty="0">
                <a:latin typeface="Futura Medium" panose="020B0602020204020303" pitchFamily="34" charset="-79"/>
                <a:cs typeface="Futura Medium" panose="020B0602020204020303" pitchFamily="34" charset="-79"/>
              </a:rPr>
              <a:t>Salon</a:t>
            </a:r>
            <a:r>
              <a:rPr lang="fr-FR" sz="1600" spc="55" dirty="0">
                <a:latin typeface="Futura Medium" panose="020B0602020204020303" pitchFamily="34" charset="-79"/>
                <a:cs typeface="Futura Medium" panose="020B0602020204020303" pitchFamily="34" charset="-79"/>
              </a:rPr>
              <a:t> </a:t>
            </a:r>
            <a:r>
              <a:rPr lang="fr-FR" sz="1600" spc="-10" dirty="0">
                <a:latin typeface="Futura Medium" panose="020B0602020204020303" pitchFamily="34" charset="-79"/>
                <a:cs typeface="Futura Medium" panose="020B0602020204020303" pitchFamily="34" charset="-79"/>
              </a:rPr>
              <a:t>Etudes</a:t>
            </a:r>
            <a:r>
              <a:rPr lang="fr-FR" sz="1600" spc="55" dirty="0">
                <a:latin typeface="Futura Medium" panose="020B0602020204020303" pitchFamily="34" charset="-79"/>
                <a:cs typeface="Futura Medium" panose="020B0602020204020303" pitchFamily="34" charset="-79"/>
              </a:rPr>
              <a:t> </a:t>
            </a:r>
            <a:r>
              <a:rPr lang="fr-FR" sz="1600" spc="10" dirty="0">
                <a:latin typeface="Futura Medium" panose="020B0602020204020303" pitchFamily="34" charset="-79"/>
                <a:cs typeface="Futura Medium" panose="020B0602020204020303" pitchFamily="34" charset="-79"/>
              </a:rPr>
              <a:t>supérieures</a:t>
            </a:r>
            <a:r>
              <a:rPr lang="fr-FR" sz="1600" spc="50" dirty="0">
                <a:latin typeface="Futura Medium" panose="020B0602020204020303" pitchFamily="34" charset="-79"/>
                <a:cs typeface="Futura Medium" panose="020B0602020204020303" pitchFamily="34" charset="-79"/>
              </a:rPr>
              <a:t> </a:t>
            </a:r>
            <a:r>
              <a:rPr lang="fr-FR" sz="1600" spc="20" dirty="0">
                <a:latin typeface="Futura Medium" panose="020B0602020204020303" pitchFamily="34" charset="-79"/>
                <a:cs typeface="Futura Medium" panose="020B0602020204020303" pitchFamily="34" charset="-79"/>
              </a:rPr>
              <a:t>avec </a:t>
            </a:r>
            <a:r>
              <a:rPr lang="fr-FR" sz="1600" spc="-200"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ou</a:t>
            </a:r>
            <a:r>
              <a:rPr lang="fr-FR" sz="1600" spc="75" dirty="0">
                <a:latin typeface="Futura Medium" panose="020B0602020204020303" pitchFamily="34" charset="-79"/>
                <a:cs typeface="Futura Medium" panose="020B0602020204020303" pitchFamily="34" charset="-79"/>
              </a:rPr>
              <a:t> </a:t>
            </a:r>
            <a:r>
              <a:rPr lang="fr-FR" sz="1600" spc="-20" dirty="0">
                <a:latin typeface="Futura Medium" panose="020B0602020204020303" pitchFamily="34" charset="-79"/>
                <a:cs typeface="Futura Medium" panose="020B0602020204020303" pitchFamily="34" charset="-79"/>
              </a:rPr>
              <a:t>sans</a:t>
            </a:r>
            <a:r>
              <a:rPr lang="fr-FR" sz="1600" spc="60" dirty="0">
                <a:latin typeface="Futura Medium" panose="020B0602020204020303" pitchFamily="34" charset="-79"/>
                <a:cs typeface="Futura Medium" panose="020B0602020204020303" pitchFamily="34" charset="-79"/>
              </a:rPr>
              <a:t> </a:t>
            </a:r>
            <a:r>
              <a:rPr lang="fr-FR" sz="1600" spc="25" dirty="0">
                <a:latin typeface="Futura Medium" panose="020B0602020204020303" pitchFamily="34" charset="-79"/>
                <a:cs typeface="Futura Medium" panose="020B0602020204020303" pitchFamily="34" charset="-79"/>
              </a:rPr>
              <a:t>alternance</a:t>
            </a:r>
            <a:r>
              <a:rPr lang="fr-FR" sz="1600" spc="70" dirty="0">
                <a:latin typeface="Futura Medium" panose="020B0602020204020303" pitchFamily="34" charset="-79"/>
                <a:cs typeface="Futura Medium" panose="020B0602020204020303" pitchFamily="34" charset="-79"/>
              </a:rPr>
              <a:t> </a:t>
            </a:r>
            <a:r>
              <a:rPr lang="fr-FR" sz="1600" spc="200" dirty="0">
                <a:latin typeface="Futura Medium" panose="020B0602020204020303" pitchFamily="34" charset="-79"/>
                <a:cs typeface="Futura Medium" panose="020B0602020204020303" pitchFamily="34" charset="-79"/>
              </a:rPr>
              <a:t>//</a:t>
            </a:r>
            <a:r>
              <a:rPr lang="fr-FR" sz="1600" dirty="0">
                <a:latin typeface="Futura Medium" panose="020B0602020204020303" pitchFamily="34" charset="-79"/>
                <a:cs typeface="Futura Medium" panose="020B0602020204020303" pitchFamily="34" charset="-79"/>
              </a:rPr>
              <a:t> </a:t>
            </a:r>
            <a:r>
              <a:rPr lang="fr-FR" sz="1600" i="1" spc="5" dirty="0">
                <a:solidFill>
                  <a:srgbClr val="ED7D31"/>
                </a:solidFill>
                <a:latin typeface="Futura Medium" panose="020B0602020204020303" pitchFamily="34" charset="-79"/>
                <a:cs typeface="Futura Medium" panose="020B0602020204020303" pitchFamily="34" charset="-79"/>
              </a:rPr>
              <a:t>Espace </a:t>
            </a:r>
            <a:r>
              <a:rPr lang="fr-FR" sz="1600" i="1" spc="25" dirty="0">
                <a:solidFill>
                  <a:srgbClr val="ED7D31"/>
                </a:solidFill>
                <a:latin typeface="Futura Medium" panose="020B0602020204020303" pitchFamily="34" charset="-79"/>
                <a:cs typeface="Futura Medium" panose="020B0602020204020303" pitchFamily="34" charset="-79"/>
              </a:rPr>
              <a:t>Champerret</a:t>
            </a:r>
            <a:endParaRPr lang="fr-FR" sz="16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61087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A1CA9C-A4DD-264E-825E-5A69430074F7}"/>
              </a:ext>
            </a:extLst>
          </p:cNvPr>
          <p:cNvSpPr/>
          <p:nvPr/>
        </p:nvSpPr>
        <p:spPr>
          <a:xfrm>
            <a:off x="0" y="0"/>
            <a:ext cx="12192000" cy="6858000"/>
          </a:xfrm>
          <a:prstGeom prst="rect">
            <a:avLst/>
          </a:prstGeom>
          <a:solidFill>
            <a:srgbClr val="F29400"/>
          </a:solid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a:extLst>
              <a:ext uri="{FF2B5EF4-FFF2-40B4-BE49-F238E27FC236}">
                <a16:creationId xmlns:a16="http://schemas.microsoft.com/office/drawing/2014/main" id="{3990957C-EFDF-A142-A624-714634589B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2370" y="0"/>
            <a:ext cx="9615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F89423B9-2997-3F47-9832-85BFF37A4B18}"/>
              </a:ext>
            </a:extLst>
          </p:cNvPr>
          <p:cNvSpPr txBox="1"/>
          <p:nvPr/>
        </p:nvSpPr>
        <p:spPr>
          <a:xfrm>
            <a:off x="5061856" y="2644170"/>
            <a:ext cx="2576513" cy="1569660"/>
          </a:xfrm>
          <a:prstGeom prst="rect">
            <a:avLst/>
          </a:prstGeom>
          <a:solidFill>
            <a:srgbClr val="F29400"/>
          </a:solidFill>
          <a:ln>
            <a:solidFill>
              <a:srgbClr val="F29400"/>
            </a:solidFill>
          </a:ln>
        </p:spPr>
        <p:txBody>
          <a:bodyPr wrap="square" rtlCol="0">
            <a:spAutoFit/>
          </a:bodyPr>
          <a:lstStyle/>
          <a:p>
            <a:pPr lvl="0" algn="ctr" fontAlgn="base"/>
            <a:r>
              <a:rPr lang="fr-FR" sz="3200" b="1" dirty="0">
                <a:solidFill>
                  <a:schemeClr val="bg1"/>
                </a:solidFill>
                <a:latin typeface="Futura Medium" panose="020B0602020204020303" pitchFamily="34" charset="-79"/>
                <a:cs typeface="Futura Medium" panose="020B0602020204020303" pitchFamily="34" charset="-79"/>
              </a:rPr>
              <a:t>SE FORMER</a:t>
            </a:r>
          </a:p>
          <a:p>
            <a:pPr lvl="0" algn="ctr" fontAlgn="base"/>
            <a:r>
              <a:rPr lang="fr-FR" sz="3200" b="1" dirty="0">
                <a:solidFill>
                  <a:schemeClr val="bg1"/>
                </a:solidFill>
                <a:latin typeface="Futura Medium" panose="020B0602020204020303" pitchFamily="34" charset="-79"/>
                <a:cs typeface="Futura Medium" panose="020B0602020204020303" pitchFamily="34" charset="-79"/>
              </a:rPr>
              <a:t>AU CAMPUS </a:t>
            </a:r>
            <a:endParaRPr lang="fr-FR" sz="3200" b="1" dirty="0">
              <a:solidFill>
                <a:schemeClr val="bg1"/>
              </a:solidFill>
              <a:highlight>
                <a:srgbClr val="F29400"/>
              </a:highlight>
              <a:latin typeface="Futura Medium" panose="020B0602020204020303" pitchFamily="34" charset="-79"/>
              <a:cs typeface="Futura Medium" panose="020B0602020204020303" pitchFamily="34" charset="-79"/>
            </a:endParaRPr>
          </a:p>
        </p:txBody>
      </p:sp>
      <p:pic>
        <p:nvPicPr>
          <p:cNvPr id="16" name="Image 15">
            <a:extLst>
              <a:ext uri="{FF2B5EF4-FFF2-40B4-BE49-F238E27FC236}">
                <a16:creationId xmlns:a16="http://schemas.microsoft.com/office/drawing/2014/main" id="{5F909E27-A91D-E145-A853-ACB8A4B2FF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98" y="5632174"/>
            <a:ext cx="1119762" cy="1119762"/>
          </a:xfrm>
          <a:prstGeom prst="rect">
            <a:avLst/>
          </a:prstGeom>
        </p:spPr>
      </p:pic>
    </p:spTree>
    <p:extLst>
      <p:ext uri="{BB962C8B-B14F-4D97-AF65-F5344CB8AC3E}">
        <p14:creationId xmlns:p14="http://schemas.microsoft.com/office/powerpoint/2010/main" val="17409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C8D79D-A26B-0B4B-A33B-4FE1EE098419}"/>
              </a:ext>
            </a:extLst>
          </p:cNvPr>
          <p:cNvSpPr/>
          <p:nvPr/>
        </p:nvSpPr>
        <p:spPr>
          <a:xfrm>
            <a:off x="3412805" y="957070"/>
            <a:ext cx="5400996" cy="3863496"/>
          </a:xfrm>
          <a:prstGeom prst="rect">
            <a:avLst/>
          </a:prstGeom>
          <a:solidFill>
            <a:schemeClr val="bg1"/>
          </a:solidFill>
          <a:ln w="28575">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5D68A9-F086-864B-8999-370C7D05E47C}"/>
              </a:ext>
            </a:extLst>
          </p:cNvPr>
          <p:cNvSpPr txBox="1"/>
          <p:nvPr/>
        </p:nvSpPr>
        <p:spPr>
          <a:xfrm>
            <a:off x="3463083" y="5182705"/>
            <a:ext cx="5350718" cy="1277273"/>
          </a:xfrm>
          <a:prstGeom prst="rect">
            <a:avLst/>
          </a:prstGeom>
          <a:noFill/>
          <a:ln w="28575">
            <a:solidFill>
              <a:srgbClr val="F29400"/>
            </a:solidFill>
          </a:ln>
        </p:spPr>
        <p:txBody>
          <a:bodyPr wrap="square" rtlCol="0">
            <a:spAutoFit/>
          </a:bodyPr>
          <a:lstStyle/>
          <a:p>
            <a:pPr marL="171450" lvl="1" indent="-171450" fontAlgn="base">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C</a:t>
            </a:r>
            <a:r>
              <a:rPr lang="fr-FR" sz="1100" dirty="0">
                <a:latin typeface="Futura Medium" panose="020B0602020204020303" pitchFamily="34" charset="-79"/>
                <a:cs typeface="Futura Medium" panose="020B0602020204020303" pitchFamily="34" charset="-79"/>
              </a:rPr>
              <a:t>hef de projet événementiel en tourisme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Conseiller touristique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Historien du patrimoine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Hôte d’accueil</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Guide conférencier    </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Chef de projet numérique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Etc…</a:t>
            </a:r>
          </a:p>
        </p:txBody>
      </p:sp>
      <p:sp>
        <p:nvSpPr>
          <p:cNvPr id="15" name="ZoneTexte 14">
            <a:extLst>
              <a:ext uri="{FF2B5EF4-FFF2-40B4-BE49-F238E27FC236}">
                <a16:creationId xmlns:a16="http://schemas.microsoft.com/office/drawing/2014/main" id="{4011FA9D-A6F8-5647-83E1-1DB33899DFF0}"/>
              </a:ext>
            </a:extLst>
          </p:cNvPr>
          <p:cNvSpPr txBox="1"/>
          <p:nvPr/>
        </p:nvSpPr>
        <p:spPr>
          <a:xfrm>
            <a:off x="385236" y="947345"/>
            <a:ext cx="2988171" cy="5339923"/>
          </a:xfrm>
          <a:prstGeom prst="rect">
            <a:avLst/>
          </a:prstGeom>
          <a:noFill/>
          <a:ln w="28575">
            <a:solidFill>
              <a:srgbClr val="F29400"/>
            </a:solidFill>
          </a:ln>
        </p:spPr>
        <p:txBody>
          <a:bodyPr wrap="square" rtlCol="0">
            <a:spAutoFit/>
          </a:bodyPr>
          <a:lstStyle/>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Atrier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Architecte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Assistant architecte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BIM manager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Briquetier</a:t>
            </a:r>
          </a:p>
          <a:p>
            <a:pPr marL="171450" lvl="1" indent="-171450" fontAlgn="base">
              <a:buFont typeface="Wingdings" pitchFamily="2" charset="2"/>
              <a:buChar char="Ø"/>
            </a:pPr>
            <a:r>
              <a:rPr lang="fr-FR" sz="1100" dirty="0" err="1">
                <a:latin typeface="Futura Medium" panose="020B0602020204020303" pitchFamily="34" charset="-79"/>
                <a:cs typeface="Futura Medium" panose="020B0602020204020303" pitchFamily="34" charset="-79"/>
              </a:rPr>
              <a:t>Campaniste</a:t>
            </a:r>
            <a:endParaRPr lang="fr-FR" sz="1100" dirty="0">
              <a:latin typeface="Futura Medium" panose="020B0602020204020303" pitchFamily="34" charset="-79"/>
              <a:cs typeface="Futura Medium" panose="020B0602020204020303" pitchFamily="34" charset="-79"/>
            </a:endParaRP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Charpentier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Chef de chantier patrimoine bâti</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Conducteur de travaux</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Conservateur - restaurateur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Couvreur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Électricien</a:t>
            </a:r>
          </a:p>
          <a:p>
            <a:pPr marL="171450" lvl="1" indent="-171450" fontAlgn="base">
              <a:buFont typeface="Wingdings" pitchFamily="2" charset="2"/>
              <a:buChar char="Ø"/>
            </a:pPr>
            <a:r>
              <a:rPr lang="fr-FR" sz="1100" dirty="0" err="1">
                <a:latin typeface="Futura Medium" panose="020B0602020204020303" pitchFamily="34" charset="-79"/>
                <a:cs typeface="Futura Medium" panose="020B0602020204020303" pitchFamily="34" charset="-79"/>
              </a:rPr>
              <a:t>Escalieteur</a:t>
            </a:r>
            <a:endParaRPr lang="fr-FR" sz="1100" dirty="0">
              <a:latin typeface="Futura Medium" panose="020B0602020204020303" pitchFamily="34" charset="-79"/>
              <a:cs typeface="Futura Medium" panose="020B0602020204020303" pitchFamily="34" charset="-79"/>
            </a:endParaRP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Fontainier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Maçon</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Marbrier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Menuisier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Métallier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Modélisateur 3D</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Mosaïste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Murailler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Parqueteur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Paveur-dalleur</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Peintre décorateur</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Plaquiste</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Sculpteur</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Serrurier métallier</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Staffeur Ornemaniste</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Stucateur</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Tailleur de pierre</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Etc…</a:t>
            </a:r>
          </a:p>
        </p:txBody>
      </p:sp>
      <p:sp>
        <p:nvSpPr>
          <p:cNvPr id="16" name="ZoneTexte 15">
            <a:extLst>
              <a:ext uri="{FF2B5EF4-FFF2-40B4-BE49-F238E27FC236}">
                <a16:creationId xmlns:a16="http://schemas.microsoft.com/office/drawing/2014/main" id="{9F105FA1-7FFA-CA45-8DA9-E3EA577D1A14}"/>
              </a:ext>
            </a:extLst>
          </p:cNvPr>
          <p:cNvSpPr txBox="1"/>
          <p:nvPr/>
        </p:nvSpPr>
        <p:spPr>
          <a:xfrm>
            <a:off x="9122533" y="3547726"/>
            <a:ext cx="2756484" cy="3139321"/>
          </a:xfrm>
          <a:prstGeom prst="rect">
            <a:avLst/>
          </a:prstGeom>
          <a:noFill/>
          <a:ln w="28575">
            <a:solidFill>
              <a:srgbClr val="F29400"/>
            </a:solidFill>
          </a:ln>
        </p:spPr>
        <p:txBody>
          <a:bodyPr wrap="square" rtlCol="0">
            <a:spAutoFit/>
          </a:bodyPr>
          <a:lstStyle/>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Barman</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Boucher</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Boulanger</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Chef de production en restauration</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Chocolatier – confiseur</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Crémier – Fromager</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Cuisinier</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Designer culinaire</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Directeur de restaurant</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Econome de la restauration</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Maître d’hôtel</a:t>
            </a:r>
          </a:p>
          <a:p>
            <a:pPr marL="171450" indent="-171450" fontAlgn="base">
              <a:buFont typeface="Wingdings" pitchFamily="2" charset="2"/>
              <a:buChar char="Ø"/>
            </a:pPr>
            <a:r>
              <a:rPr lang="fr-FR" sz="1100" dirty="0" err="1">
                <a:latin typeface="Futura Medium" panose="020B0602020204020303" pitchFamily="34" charset="-79"/>
                <a:cs typeface="Futura Medium" panose="020B0602020204020303" pitchFamily="34" charset="-79"/>
              </a:rPr>
              <a:t>oenologue</a:t>
            </a:r>
            <a:endParaRPr lang="fr-FR" sz="1100" dirty="0">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Pâtissier</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Restaurateur</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Serveur</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Sommelier</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Traiteur</a:t>
            </a:r>
          </a:p>
          <a:p>
            <a:pPr marL="171450"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Etc…</a:t>
            </a:r>
          </a:p>
        </p:txBody>
      </p:sp>
      <p:cxnSp>
        <p:nvCxnSpPr>
          <p:cNvPr id="14" name="Connecteur droit 13">
            <a:extLst>
              <a:ext uri="{FF2B5EF4-FFF2-40B4-BE49-F238E27FC236}">
                <a16:creationId xmlns:a16="http://schemas.microsoft.com/office/drawing/2014/main" id="{C2BF1591-87FC-DD40-8B61-B67FD43F5475}"/>
              </a:ext>
            </a:extLst>
          </p:cNvPr>
          <p:cNvCxnSpPr>
            <a:cxnSpLocks/>
          </p:cNvCxnSpPr>
          <p:nvPr/>
        </p:nvCxnSpPr>
        <p:spPr>
          <a:xfrm>
            <a:off x="385236" y="4658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17" name="ZoneTexte 16">
            <a:extLst>
              <a:ext uri="{FF2B5EF4-FFF2-40B4-BE49-F238E27FC236}">
                <a16:creationId xmlns:a16="http://schemas.microsoft.com/office/drawing/2014/main" id="{CD086AEA-8917-BA41-9959-761F8337BA2F}"/>
              </a:ext>
            </a:extLst>
          </p:cNvPr>
          <p:cNvSpPr txBox="1"/>
          <p:nvPr/>
        </p:nvSpPr>
        <p:spPr>
          <a:xfrm>
            <a:off x="-1" y="79214"/>
            <a:ext cx="12111565" cy="369332"/>
          </a:xfrm>
          <a:prstGeom prst="rect">
            <a:avLst/>
          </a:prstGeom>
          <a:noFill/>
        </p:spPr>
        <p:txBody>
          <a:bodyPr wrap="square" rtlCol="0">
            <a:spAutoFit/>
          </a:bodyPr>
          <a:lstStyle/>
          <a:p>
            <a:pPr lvl="0" fontAlgn="base"/>
            <a:r>
              <a:rPr lang="fr-FR" dirty="0">
                <a:solidFill>
                  <a:srgbClr val="F29400"/>
                </a:solidFill>
                <a:latin typeface="Futura Medium" panose="020B0602020204020303" pitchFamily="34" charset="-79"/>
                <a:cs typeface="Futura Medium" panose="020B0602020204020303" pitchFamily="34" charset="-79"/>
              </a:rPr>
              <a:t>INVENTER LES METIERS DE DEMAIN A PARTIR DES METIERS D’HIER</a:t>
            </a:r>
            <a:endParaRPr lang="fr-FR" dirty="0">
              <a:solidFill>
                <a:srgbClr val="F29400"/>
              </a:solidFill>
              <a:highlight>
                <a:srgbClr val="F29400"/>
              </a:highlight>
              <a:latin typeface="Futura Medium" panose="020B0602020204020303" pitchFamily="34" charset="-79"/>
              <a:cs typeface="Futura Medium" panose="020B0602020204020303" pitchFamily="34" charset="-79"/>
            </a:endParaRPr>
          </a:p>
        </p:txBody>
      </p:sp>
      <p:sp>
        <p:nvSpPr>
          <p:cNvPr id="19" name="ZoneTexte 18">
            <a:extLst>
              <a:ext uri="{FF2B5EF4-FFF2-40B4-BE49-F238E27FC236}">
                <a16:creationId xmlns:a16="http://schemas.microsoft.com/office/drawing/2014/main" id="{3EC52706-61A6-A04D-A921-2FC7E2BABB25}"/>
              </a:ext>
            </a:extLst>
          </p:cNvPr>
          <p:cNvSpPr txBox="1"/>
          <p:nvPr/>
        </p:nvSpPr>
        <p:spPr>
          <a:xfrm>
            <a:off x="9074905" y="938080"/>
            <a:ext cx="2756484" cy="2246769"/>
          </a:xfrm>
          <a:prstGeom prst="rect">
            <a:avLst/>
          </a:prstGeom>
          <a:noFill/>
          <a:ln w="28575">
            <a:solidFill>
              <a:srgbClr val="F29400"/>
            </a:solidFill>
          </a:ln>
        </p:spPr>
        <p:txBody>
          <a:bodyPr wrap="square" rtlCol="0">
            <a:spAutoFit/>
          </a:bodyPr>
          <a:lstStyle/>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Arboriste élagueur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Architecte paysagiste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Chef de chantier paysager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Fleuriste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Fontainier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Garde forestier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Jardinier </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Paysagiste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Pépiniériste</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Treillageur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Viticulteur</a:t>
            </a:r>
          </a:p>
          <a:p>
            <a:pPr marL="171450" lvl="1" indent="-171450" fontAlgn="base">
              <a:buFont typeface="Wingdings" pitchFamily="2" charset="2"/>
              <a:buChar char="Ø"/>
            </a:pPr>
            <a:r>
              <a:rPr lang="fr-FR" sz="1100" dirty="0">
                <a:latin typeface="Futura Medium" panose="020B0602020204020303" pitchFamily="34" charset="-79"/>
                <a:cs typeface="Futura Medium" panose="020B0602020204020303" pitchFamily="34" charset="-79"/>
              </a:rPr>
              <a:t>Etc…</a:t>
            </a:r>
          </a:p>
          <a:p>
            <a:pPr marL="171450" lvl="1" indent="-171450" fontAlgn="base">
              <a:buFont typeface="Wingdings" pitchFamily="2" charset="2"/>
              <a:buChar char="Ø"/>
            </a:pPr>
            <a:endParaRPr lang="fr-FR" sz="800" dirty="0">
              <a:latin typeface="Futura Medium" panose="020B0602020204020303" pitchFamily="34" charset="-79"/>
              <a:cs typeface="Futura Medium" panose="020B0602020204020303" pitchFamily="34" charset="-79"/>
            </a:endParaRPr>
          </a:p>
        </p:txBody>
      </p:sp>
      <p:sp>
        <p:nvSpPr>
          <p:cNvPr id="12" name="ZoneTexte 11">
            <a:extLst>
              <a:ext uri="{FF2B5EF4-FFF2-40B4-BE49-F238E27FC236}">
                <a16:creationId xmlns:a16="http://schemas.microsoft.com/office/drawing/2014/main" id="{E809898D-41DB-834F-AB43-5E09F8361BC3}"/>
              </a:ext>
            </a:extLst>
          </p:cNvPr>
          <p:cNvSpPr txBox="1"/>
          <p:nvPr/>
        </p:nvSpPr>
        <p:spPr>
          <a:xfrm>
            <a:off x="6134361" y="952434"/>
            <a:ext cx="2988172" cy="3816429"/>
          </a:xfrm>
          <a:prstGeom prst="rect">
            <a:avLst/>
          </a:prstGeom>
          <a:noFill/>
          <a:ln>
            <a:noFill/>
          </a:ln>
        </p:spPr>
        <p:txBody>
          <a:bodyPr wrap="square" rtlCol="0">
            <a:spAutoFit/>
          </a:bodyPr>
          <a:lstStyle/>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Horloger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Imprimeur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Joaillier / orfèvre</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Luthier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Machiniste constructeur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Maker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Maroquinier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Merchandiseur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Miroitier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Mosaïste</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Passementier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Photographe</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Plumassier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Prototypiste</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Relieur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Restaurateur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Sellier </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Souffleur de verre</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Savonnier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Tapissier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Vitrailliste</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Etc…</a:t>
            </a:r>
          </a:p>
        </p:txBody>
      </p:sp>
      <p:sp>
        <p:nvSpPr>
          <p:cNvPr id="18" name="ZoneTexte 17">
            <a:extLst>
              <a:ext uri="{FF2B5EF4-FFF2-40B4-BE49-F238E27FC236}">
                <a16:creationId xmlns:a16="http://schemas.microsoft.com/office/drawing/2014/main" id="{9E5BCB3D-D10F-EB45-8E16-8859407A96E5}"/>
              </a:ext>
            </a:extLst>
          </p:cNvPr>
          <p:cNvSpPr txBox="1"/>
          <p:nvPr/>
        </p:nvSpPr>
        <p:spPr>
          <a:xfrm>
            <a:off x="3412804" y="957069"/>
            <a:ext cx="2721557" cy="3816429"/>
          </a:xfrm>
          <a:prstGeom prst="rect">
            <a:avLst/>
          </a:prstGeom>
          <a:noFill/>
          <a:ln>
            <a:noFill/>
          </a:ln>
        </p:spPr>
        <p:txBody>
          <a:bodyPr wrap="square" rtlCol="0">
            <a:spAutoFit/>
          </a:bodyPr>
          <a:lstStyle/>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Accessoiriste réalisateur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Bottier</a:t>
            </a:r>
            <a:endParaRPr lang="fr-FR" sz="1100" dirty="0">
              <a:latin typeface="Futura Medium" panose="020B0602020204020303" pitchFamily="34" charset="-79"/>
              <a:cs typeface="Futura Medium" panose="020B0602020204020303" pitchFamily="34" charset="-79"/>
            </a:endParaRP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Brodeur</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Céramiste</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Chaudronnier</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Conservateur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Coutelier</a:t>
            </a:r>
            <a:endParaRPr lang="fr-FR" sz="1100" dirty="0">
              <a:latin typeface="Futura Medium" panose="020B0602020204020303" pitchFamily="34" charset="-79"/>
              <a:cs typeface="Futura Medium" panose="020B0602020204020303" pitchFamily="34" charset="-79"/>
            </a:endParaRP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Créateur de décors</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Dentellier</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Designer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Designer lumière</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Designer </a:t>
            </a:r>
            <a:r>
              <a:rPr lang="fr-FR" sz="1100" dirty="0" err="1">
                <a:solidFill>
                  <a:srgbClr val="000000"/>
                </a:solidFill>
                <a:latin typeface="Futura Medium" panose="020B0602020204020303" pitchFamily="34" charset="-79"/>
                <a:cs typeface="Futura Medium" panose="020B0602020204020303" pitchFamily="34" charset="-79"/>
              </a:rPr>
              <a:t>éco-conception</a:t>
            </a:r>
            <a:r>
              <a:rPr lang="fr-FR" sz="1100" dirty="0">
                <a:solidFill>
                  <a:srgbClr val="000000"/>
                </a:solidFill>
                <a:latin typeface="Futura Medium" panose="020B0602020204020303" pitchFamily="34" charset="-79"/>
                <a:cs typeface="Futura Medium" panose="020B0602020204020303" pitchFamily="34" charset="-79"/>
              </a:rPr>
              <a:t> (</a:t>
            </a:r>
            <a:r>
              <a:rPr lang="fr-FR" sz="1100" dirty="0" err="1">
                <a:solidFill>
                  <a:srgbClr val="000000"/>
                </a:solidFill>
                <a:latin typeface="Futura Medium" panose="020B0602020204020303" pitchFamily="34" charset="-79"/>
                <a:cs typeface="Futura Medium" panose="020B0602020204020303" pitchFamily="34" charset="-79"/>
              </a:rPr>
              <a:t>upcycling</a:t>
            </a:r>
            <a:endParaRPr lang="fr-FR" sz="1100" dirty="0">
              <a:solidFill>
                <a:srgbClr val="000000"/>
              </a:solidFill>
              <a:latin typeface="Futura Medium" panose="020B0602020204020303" pitchFamily="34" charset="-79"/>
              <a:cs typeface="Futura Medium" panose="020B0602020204020303" pitchFamily="34" charset="-79"/>
            </a:endParaRP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Doreur</a:t>
            </a:r>
          </a:p>
          <a:p>
            <a:pPr marL="171450" lvl="1" indent="-171450">
              <a:buFont typeface="Wingdings" pitchFamily="2" charset="2"/>
              <a:buChar char="Ø"/>
            </a:pPr>
            <a:r>
              <a:rPr lang="fr-FR" sz="1100" dirty="0" err="1">
                <a:latin typeface="Futura Medium" panose="020B0602020204020303" pitchFamily="34" charset="-79"/>
                <a:cs typeface="Futura Medium" panose="020B0602020204020303" pitchFamily="34" charset="-79"/>
              </a:rPr>
              <a:t>Ebeniste</a:t>
            </a:r>
            <a:endParaRPr lang="fr-FR" sz="1100" dirty="0">
              <a:latin typeface="Futura Medium" panose="020B0602020204020303" pitchFamily="34" charset="-79"/>
              <a:cs typeface="Futura Medium" panose="020B0602020204020303" pitchFamily="34" charset="-79"/>
            </a:endParaRP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Enlumineur</a:t>
            </a:r>
          </a:p>
          <a:p>
            <a:pPr marL="171450" lvl="1" indent="-171450">
              <a:buFont typeface="Wingdings" pitchFamily="2" charset="2"/>
              <a:buChar char="Ø"/>
            </a:pPr>
            <a:r>
              <a:rPr lang="fr-FR" sz="1100" dirty="0" err="1">
                <a:solidFill>
                  <a:srgbClr val="000000"/>
                </a:solidFill>
                <a:latin typeface="Futura Medium" panose="020B0602020204020303" pitchFamily="34" charset="-79"/>
                <a:cs typeface="Futura Medium" panose="020B0602020204020303" pitchFamily="34" charset="-79"/>
              </a:rPr>
              <a:t>Fablab</a:t>
            </a:r>
            <a:r>
              <a:rPr lang="fr-FR" sz="1100" dirty="0">
                <a:solidFill>
                  <a:srgbClr val="000000"/>
                </a:solidFill>
                <a:latin typeface="Futura Medium" panose="020B0602020204020303" pitchFamily="34" charset="-79"/>
                <a:cs typeface="Futura Medium" panose="020B0602020204020303" pitchFamily="34" charset="-79"/>
              </a:rPr>
              <a:t> manager</a:t>
            </a:r>
            <a:endParaRPr lang="fr-FR" sz="1100" dirty="0">
              <a:latin typeface="Futura Medium" panose="020B0602020204020303" pitchFamily="34" charset="-79"/>
              <a:cs typeface="Futura Medium" panose="020B0602020204020303" pitchFamily="34" charset="-79"/>
            </a:endParaRP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Ferronnier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Fondeur</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Forgeur numérique</a:t>
            </a:r>
            <a:endParaRPr lang="fr-FR" sz="1100" dirty="0">
              <a:latin typeface="Futura Medium" panose="020B0602020204020303" pitchFamily="34" charset="-79"/>
              <a:cs typeface="Futura Medium" panose="020B0602020204020303" pitchFamily="34" charset="-79"/>
            </a:endParaRP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Graphiste</a:t>
            </a:r>
          </a:p>
          <a:p>
            <a:pPr marL="171450" lvl="1" indent="-171450">
              <a:buFont typeface="Wingdings" pitchFamily="2" charset="2"/>
              <a:buChar char="Ø"/>
            </a:pPr>
            <a:r>
              <a:rPr lang="fr-FR" sz="1100" dirty="0">
                <a:solidFill>
                  <a:srgbClr val="000000"/>
                </a:solidFill>
                <a:latin typeface="Futura Medium" panose="020B0602020204020303" pitchFamily="34" charset="-79"/>
                <a:cs typeface="Futura Medium" panose="020B0602020204020303" pitchFamily="34" charset="-79"/>
              </a:rPr>
              <a:t>Graveur</a:t>
            </a:r>
          </a:p>
          <a:p>
            <a:pPr marL="171450" lvl="1" indent="-171450">
              <a:buFont typeface="Wingdings" pitchFamily="2" charset="2"/>
              <a:buChar char="Ø"/>
            </a:pPr>
            <a:r>
              <a:rPr lang="fr-FR" sz="1100" dirty="0">
                <a:latin typeface="Futura Medium" panose="020B0602020204020303" pitchFamily="34" charset="-79"/>
                <a:cs typeface="Futura Medium" panose="020B0602020204020303" pitchFamily="34" charset="-79"/>
              </a:rPr>
              <a:t>Historien de l’art</a:t>
            </a:r>
            <a:endParaRPr lang="fr-FR" sz="1100" dirty="0">
              <a:solidFill>
                <a:srgbClr val="000000"/>
              </a:solidFill>
              <a:latin typeface="Futura Medium" panose="020B0602020204020303" pitchFamily="34" charset="-79"/>
              <a:cs typeface="Futura Medium" panose="020B0602020204020303" pitchFamily="34" charset="-79"/>
            </a:endParaRPr>
          </a:p>
        </p:txBody>
      </p:sp>
      <p:sp>
        <p:nvSpPr>
          <p:cNvPr id="20" name="ZoneTexte 19">
            <a:extLst>
              <a:ext uri="{FF2B5EF4-FFF2-40B4-BE49-F238E27FC236}">
                <a16:creationId xmlns:a16="http://schemas.microsoft.com/office/drawing/2014/main" id="{9DA6E1CF-756A-BD47-A8FE-EAE59C6B06D5}"/>
              </a:ext>
            </a:extLst>
          </p:cNvPr>
          <p:cNvSpPr txBox="1"/>
          <p:nvPr/>
        </p:nvSpPr>
        <p:spPr>
          <a:xfrm>
            <a:off x="3322595" y="632802"/>
            <a:ext cx="6121400" cy="369332"/>
          </a:xfrm>
          <a:prstGeom prst="rect">
            <a:avLst/>
          </a:prstGeom>
          <a:noFill/>
          <a:ln>
            <a:noFill/>
          </a:ln>
        </p:spPr>
        <p:txBody>
          <a:bodyPr wrap="square">
            <a:spAutoFit/>
          </a:bodyPr>
          <a:lstStyle/>
          <a:p>
            <a:pPr marL="0" lvl="1"/>
            <a:r>
              <a:rPr lang="fr-FR" sz="1800" dirty="0">
                <a:highlight>
                  <a:srgbClr val="F29400"/>
                </a:highlight>
                <a:latin typeface="Futura Medium" panose="020B0602020204020303" pitchFamily="34" charset="-79"/>
                <a:cs typeface="Futura Medium" panose="020B0602020204020303" pitchFamily="34" charset="-79"/>
              </a:rPr>
              <a:t>METIERS D’ART &amp; DESIGN</a:t>
            </a:r>
          </a:p>
        </p:txBody>
      </p:sp>
      <p:sp>
        <p:nvSpPr>
          <p:cNvPr id="21" name="ZoneTexte 20">
            <a:extLst>
              <a:ext uri="{FF2B5EF4-FFF2-40B4-BE49-F238E27FC236}">
                <a16:creationId xmlns:a16="http://schemas.microsoft.com/office/drawing/2014/main" id="{684AAFA7-FC37-9C4E-9953-24FDEA787459}"/>
              </a:ext>
            </a:extLst>
          </p:cNvPr>
          <p:cNvSpPr txBox="1"/>
          <p:nvPr/>
        </p:nvSpPr>
        <p:spPr>
          <a:xfrm>
            <a:off x="279400" y="631609"/>
            <a:ext cx="2988171" cy="369332"/>
          </a:xfrm>
          <a:prstGeom prst="rect">
            <a:avLst/>
          </a:prstGeom>
          <a:noFill/>
          <a:ln>
            <a:noFill/>
          </a:ln>
        </p:spPr>
        <p:txBody>
          <a:bodyPr wrap="square">
            <a:spAutoFit/>
          </a:bodyPr>
          <a:lstStyle/>
          <a:p>
            <a:pPr marL="0" lvl="1"/>
            <a:r>
              <a:rPr lang="fr-FR" sz="1800" dirty="0">
                <a:highlight>
                  <a:srgbClr val="F29400"/>
                </a:highlight>
                <a:latin typeface="Futura Medium" panose="020B0602020204020303" pitchFamily="34" charset="-79"/>
                <a:cs typeface="Futura Medium" panose="020B0602020204020303" pitchFamily="34" charset="-79"/>
              </a:rPr>
              <a:t>PATRIMOINE BATI</a:t>
            </a:r>
          </a:p>
        </p:txBody>
      </p:sp>
      <p:sp>
        <p:nvSpPr>
          <p:cNvPr id="22" name="ZoneTexte 21">
            <a:extLst>
              <a:ext uri="{FF2B5EF4-FFF2-40B4-BE49-F238E27FC236}">
                <a16:creationId xmlns:a16="http://schemas.microsoft.com/office/drawing/2014/main" id="{5B3B851C-044A-FC4B-8FB6-9ECB64331C06}"/>
              </a:ext>
            </a:extLst>
          </p:cNvPr>
          <p:cNvSpPr txBox="1"/>
          <p:nvPr/>
        </p:nvSpPr>
        <p:spPr>
          <a:xfrm>
            <a:off x="3344808" y="4874777"/>
            <a:ext cx="3106447" cy="369332"/>
          </a:xfrm>
          <a:prstGeom prst="rect">
            <a:avLst/>
          </a:prstGeom>
          <a:noFill/>
          <a:ln>
            <a:noFill/>
          </a:ln>
        </p:spPr>
        <p:txBody>
          <a:bodyPr wrap="square">
            <a:spAutoFit/>
          </a:bodyPr>
          <a:lstStyle/>
          <a:p>
            <a:pPr marL="0" lvl="1"/>
            <a:r>
              <a:rPr lang="fr-FR" sz="1800" dirty="0">
                <a:highlight>
                  <a:srgbClr val="F29400"/>
                </a:highlight>
                <a:latin typeface="Futura Medium" panose="020B0602020204020303" pitchFamily="34" charset="-79"/>
                <a:cs typeface="Futura Medium" panose="020B0602020204020303" pitchFamily="34" charset="-79"/>
              </a:rPr>
              <a:t>TOURISME PATRIMONIAL</a:t>
            </a:r>
          </a:p>
        </p:txBody>
      </p:sp>
      <p:sp>
        <p:nvSpPr>
          <p:cNvPr id="23" name="ZoneTexte 22">
            <a:extLst>
              <a:ext uri="{FF2B5EF4-FFF2-40B4-BE49-F238E27FC236}">
                <a16:creationId xmlns:a16="http://schemas.microsoft.com/office/drawing/2014/main" id="{64668C89-1710-1B41-8143-EA6F26E23C84}"/>
              </a:ext>
            </a:extLst>
          </p:cNvPr>
          <p:cNvSpPr txBox="1"/>
          <p:nvPr/>
        </p:nvSpPr>
        <p:spPr>
          <a:xfrm>
            <a:off x="8981769" y="628167"/>
            <a:ext cx="2988170" cy="369332"/>
          </a:xfrm>
          <a:prstGeom prst="rect">
            <a:avLst/>
          </a:prstGeom>
          <a:noFill/>
          <a:ln>
            <a:noFill/>
          </a:ln>
        </p:spPr>
        <p:txBody>
          <a:bodyPr wrap="square">
            <a:spAutoFit/>
          </a:bodyPr>
          <a:lstStyle/>
          <a:p>
            <a:pPr marL="0" lvl="1"/>
            <a:r>
              <a:rPr lang="fr-FR" sz="1800" dirty="0">
                <a:highlight>
                  <a:srgbClr val="F29400"/>
                </a:highlight>
                <a:latin typeface="Futura Medium" panose="020B0602020204020303" pitchFamily="34" charset="-79"/>
                <a:cs typeface="Futura Medium" panose="020B0602020204020303" pitchFamily="34" charset="-79"/>
              </a:rPr>
              <a:t>HORTICULTURE -PAYSAGE</a:t>
            </a:r>
            <a:endParaRPr lang="fr-FR" sz="700" dirty="0">
              <a:latin typeface="Futura Medium" panose="020B0602020204020303" pitchFamily="34" charset="-79"/>
              <a:cs typeface="Futura Medium" panose="020B0602020204020303" pitchFamily="34" charset="-79"/>
            </a:endParaRPr>
          </a:p>
        </p:txBody>
      </p:sp>
      <p:sp>
        <p:nvSpPr>
          <p:cNvPr id="24" name="ZoneTexte 23">
            <a:extLst>
              <a:ext uri="{FF2B5EF4-FFF2-40B4-BE49-F238E27FC236}">
                <a16:creationId xmlns:a16="http://schemas.microsoft.com/office/drawing/2014/main" id="{A9B17C45-A315-6843-BA07-0B8DF5B25EA8}"/>
              </a:ext>
            </a:extLst>
          </p:cNvPr>
          <p:cNvSpPr txBox="1"/>
          <p:nvPr/>
        </p:nvSpPr>
        <p:spPr>
          <a:xfrm>
            <a:off x="9014052" y="3246855"/>
            <a:ext cx="2000250" cy="369332"/>
          </a:xfrm>
          <a:prstGeom prst="rect">
            <a:avLst/>
          </a:prstGeom>
          <a:noFill/>
          <a:ln>
            <a:noFill/>
          </a:ln>
        </p:spPr>
        <p:txBody>
          <a:bodyPr wrap="square">
            <a:spAutoFit/>
          </a:bodyPr>
          <a:lstStyle/>
          <a:p>
            <a:pPr marL="0" lvl="1"/>
            <a:r>
              <a:rPr lang="fr-FR" sz="1800" dirty="0">
                <a:highlight>
                  <a:srgbClr val="F29400"/>
                </a:highlight>
                <a:latin typeface="Futura Medium" panose="020B0602020204020303" pitchFamily="34" charset="-79"/>
                <a:cs typeface="Futura Medium" panose="020B0602020204020303" pitchFamily="34" charset="-79"/>
              </a:rPr>
              <a:t>GASTRONOMIE</a:t>
            </a:r>
            <a:endParaRPr lang="fr-FR" sz="1050" dirty="0">
              <a:highlight>
                <a:srgbClr val="F29400"/>
              </a:highlight>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977473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F35D68A9-F086-864B-8999-370C7D05E47C}"/>
              </a:ext>
            </a:extLst>
          </p:cNvPr>
          <p:cNvSpPr txBox="1"/>
          <p:nvPr/>
        </p:nvSpPr>
        <p:spPr>
          <a:xfrm>
            <a:off x="80435" y="506111"/>
            <a:ext cx="3065684" cy="1446550"/>
          </a:xfrm>
          <a:prstGeom prst="rect">
            <a:avLst/>
          </a:prstGeom>
          <a:noFill/>
          <a:ln>
            <a:solidFill>
              <a:srgbClr val="F29400"/>
            </a:solidFill>
          </a:ln>
        </p:spPr>
        <p:txBody>
          <a:bodyPr wrap="square" rtlCol="0">
            <a:spAutoFit/>
          </a:bodyPr>
          <a:lstStyle/>
          <a:p>
            <a:pPr marL="0" lvl="1"/>
            <a:r>
              <a:rPr lang="fr-FR" sz="800" dirty="0">
                <a:highlight>
                  <a:srgbClr val="F29400"/>
                </a:highlight>
                <a:latin typeface="Futura Medium" panose="020B0602020204020303" pitchFamily="34" charset="-79"/>
                <a:cs typeface="Futura Medium" panose="020B0602020204020303" pitchFamily="34" charset="-79"/>
              </a:rPr>
              <a:t>TOURISME</a:t>
            </a:r>
            <a:endParaRPr lang="fr-FR" sz="800" dirty="0">
              <a:latin typeface="Futura Medium" panose="020B0602020204020303" pitchFamily="34" charset="-79"/>
              <a:cs typeface="Futura Medium" panose="020B0602020204020303" pitchFamily="34" charset="-79"/>
            </a:endParaRPr>
          </a:p>
          <a:p>
            <a:pPr marL="0" lvl="1"/>
            <a:r>
              <a:rPr lang="fr-FR" sz="800" b="1" dirty="0">
                <a:solidFill>
                  <a:srgbClr val="F29400"/>
                </a:solidFill>
                <a:latin typeface="FUTURA MEDIUM" panose="020B0602020204020303" pitchFamily="34" charset="-79"/>
                <a:cs typeface="FUTURA MEDIUM" panose="020B0602020204020303" pitchFamily="34" charset="-79"/>
              </a:rPr>
              <a:t>Niveau 4</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Métiers de l’Accueil</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Mention Complémentaire Accueil – Réception</a:t>
            </a:r>
          </a:p>
          <a:p>
            <a:pPr marL="0" lvl="1" fontAlgn="base"/>
            <a:r>
              <a:rPr lang="fr-FR" sz="800" b="1" dirty="0">
                <a:solidFill>
                  <a:srgbClr val="F29400"/>
                </a:solidFill>
                <a:latin typeface="FUTURA MEDIUM" panose="020B0602020204020303" pitchFamily="34" charset="-79"/>
                <a:cs typeface="FUTURA MEDIUM" panose="020B0602020204020303" pitchFamily="34" charset="-79"/>
              </a:rPr>
              <a:t>Niveau 5</a:t>
            </a:r>
            <a:endParaRPr lang="fr-FR" sz="800" dirty="0">
              <a:latin typeface="Futura Medium" panose="020B0602020204020303" pitchFamily="34" charset="-79"/>
              <a:cs typeface="Futura Medium" panose="020B0602020204020303" pitchFamily="34" charset="-79"/>
            </a:endParaRP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BTS Tourisme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Licence professionnelle : Métiers du tourisme et des loisirs Management international</a:t>
            </a:r>
          </a:p>
          <a:p>
            <a:pPr marL="171450" lvl="1" indent="-171450" fontAlgn="base">
              <a:buFont typeface="Wingdings" pitchFamily="2" charset="2"/>
              <a:buChar char="Ø"/>
            </a:pPr>
            <a:r>
              <a:rPr lang="fr-FR" sz="800" dirty="0" err="1">
                <a:latin typeface="Futura Medium" panose="020B0602020204020303" pitchFamily="34" charset="-79"/>
                <a:cs typeface="Futura Medium" panose="020B0602020204020303" pitchFamily="34" charset="-79"/>
              </a:rPr>
              <a:t>Bachelor</a:t>
            </a:r>
            <a:r>
              <a:rPr lang="fr-FR" sz="800" dirty="0">
                <a:latin typeface="Futura Medium" panose="020B0602020204020303" pitchFamily="34" charset="-79"/>
                <a:cs typeface="Futura Medium" panose="020B0602020204020303" pitchFamily="34" charset="-79"/>
              </a:rPr>
              <a:t> Responsable Centre de profit hôtellerie Tourisme</a:t>
            </a:r>
          </a:p>
          <a:p>
            <a:pPr marL="0" lvl="1" fontAlgn="base"/>
            <a:r>
              <a:rPr lang="fr-FR" sz="800" b="1" dirty="0">
                <a:solidFill>
                  <a:srgbClr val="F29400"/>
                </a:solidFill>
                <a:latin typeface="FUTURA MEDIUM" panose="020B0602020204020303" pitchFamily="34" charset="-79"/>
                <a:cs typeface="FUTURA MEDIUM" panose="020B0602020204020303" pitchFamily="34" charset="-79"/>
              </a:rPr>
              <a:t>Niveau 6</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Licence professionnelle : Métiers du tourisme et des loisirs</a:t>
            </a:r>
          </a:p>
        </p:txBody>
      </p:sp>
      <p:sp>
        <p:nvSpPr>
          <p:cNvPr id="13" name="ZoneTexte 12">
            <a:extLst>
              <a:ext uri="{FF2B5EF4-FFF2-40B4-BE49-F238E27FC236}">
                <a16:creationId xmlns:a16="http://schemas.microsoft.com/office/drawing/2014/main" id="{AE7281AA-9E8C-B44A-A676-40E9A40FDB48}"/>
              </a:ext>
            </a:extLst>
          </p:cNvPr>
          <p:cNvSpPr txBox="1"/>
          <p:nvPr/>
        </p:nvSpPr>
        <p:spPr>
          <a:xfrm>
            <a:off x="3243943" y="497983"/>
            <a:ext cx="2406570" cy="6124754"/>
          </a:xfrm>
          <a:prstGeom prst="rect">
            <a:avLst/>
          </a:prstGeom>
          <a:noFill/>
          <a:ln>
            <a:solidFill>
              <a:srgbClr val="F29400"/>
            </a:solidFill>
          </a:ln>
        </p:spPr>
        <p:txBody>
          <a:bodyPr wrap="square" rtlCol="0">
            <a:spAutoFit/>
          </a:bodyPr>
          <a:lstStyle/>
          <a:p>
            <a:pPr marL="0" lvl="1"/>
            <a:r>
              <a:rPr lang="fr-FR" sz="800" dirty="0">
                <a:highlight>
                  <a:srgbClr val="F29400"/>
                </a:highlight>
                <a:latin typeface="Futura Medium" panose="020B0602020204020303" pitchFamily="34" charset="-79"/>
                <a:cs typeface="Futura Medium" panose="020B0602020204020303" pitchFamily="34" charset="-79"/>
              </a:rPr>
              <a:t>METIERS D’ART &amp; DESIGN</a:t>
            </a:r>
          </a:p>
          <a:p>
            <a:pPr marL="0" lvl="1"/>
            <a:endParaRPr lang="fr-FR" sz="800" b="1" dirty="0">
              <a:solidFill>
                <a:srgbClr val="F29400"/>
              </a:solidFill>
              <a:latin typeface="FUTURA MEDIUM" panose="020B0602020204020303" pitchFamily="34" charset="-79"/>
              <a:cs typeface="FUTURA MEDIUM" panose="020B0602020204020303" pitchFamily="34" charset="-79"/>
            </a:endParaRPr>
          </a:p>
          <a:p>
            <a:pPr marL="0" lvl="1"/>
            <a:r>
              <a:rPr lang="fr-FR" sz="800" b="1" dirty="0">
                <a:solidFill>
                  <a:srgbClr val="F29400"/>
                </a:solidFill>
                <a:latin typeface="FUTURA MEDIUM" panose="020B0602020204020303" pitchFamily="34" charset="-79"/>
                <a:cs typeface="FUTURA MEDIUM" panose="020B0602020204020303" pitchFamily="34" charset="-79"/>
              </a:rPr>
              <a:t>Niveau 3</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CAP </a:t>
            </a:r>
            <a:r>
              <a:rPr lang="fr-FR" sz="800" dirty="0" err="1">
                <a:latin typeface="Futura Medium" panose="020B0602020204020303" pitchFamily="34" charset="-79"/>
                <a:cs typeface="Futura Medium" panose="020B0602020204020303" pitchFamily="34" charset="-79"/>
              </a:rPr>
              <a:t>Ebenisterie</a:t>
            </a:r>
            <a:r>
              <a:rPr lang="fr-FR" sz="800" dirty="0">
                <a:latin typeface="Futura Medium" panose="020B0602020204020303" pitchFamily="34" charset="-79"/>
                <a:cs typeface="Futura Medium" panose="020B0602020204020303" pitchFamily="34" charset="-79"/>
              </a:rPr>
              <a:t> </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CAP accessoiriste réalisateur</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CAP signalétique Décor Graphique</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CAP Broderie option main</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CAP Broderie option Machine guidée</a:t>
            </a:r>
          </a:p>
          <a:p>
            <a:pPr marL="0" lvl="1"/>
            <a:endParaRPr lang="fr-FR" sz="800" b="1" dirty="0">
              <a:solidFill>
                <a:srgbClr val="F29400"/>
              </a:solidFill>
              <a:latin typeface="FUTURA MEDIUM" panose="020B0602020204020303" pitchFamily="34" charset="-79"/>
              <a:cs typeface="FUTURA MEDIUM" panose="020B0602020204020303" pitchFamily="34" charset="-79"/>
            </a:endParaRPr>
          </a:p>
          <a:p>
            <a:pPr marL="0" lvl="1"/>
            <a:r>
              <a:rPr lang="fr-FR" sz="800" b="1" dirty="0">
                <a:solidFill>
                  <a:srgbClr val="F29400"/>
                </a:solidFill>
                <a:latin typeface="FUTURA MEDIUM" panose="020B0602020204020303" pitchFamily="34" charset="-79"/>
                <a:cs typeface="FUTURA MEDIUM" panose="020B0602020204020303" pitchFamily="34" charset="-79"/>
              </a:rPr>
              <a:t>Niveau 4</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BAC PRO Communication Visuelle </a:t>
            </a:r>
            <a:r>
              <a:rPr lang="fr-FR" sz="800" dirty="0" err="1">
                <a:latin typeface="Futura Medium" panose="020B0602020204020303" pitchFamily="34" charset="-79"/>
                <a:cs typeface="Futura Medium" panose="020B0602020204020303" pitchFamily="34" charset="-79"/>
              </a:rPr>
              <a:t>Multimedia</a:t>
            </a:r>
            <a:endParaRPr lang="fr-FR" sz="800" dirty="0">
              <a:latin typeface="Futura Medium" panose="020B0602020204020303" pitchFamily="34" charset="-79"/>
              <a:cs typeface="Futura Medium" panose="020B0602020204020303" pitchFamily="34" charset="-79"/>
            </a:endParaRP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BAC PRO Marchandisage Visuel</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BAC PRO tapisserie d’Ameublement</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BAC PRO Photographie</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BMA </a:t>
            </a:r>
            <a:r>
              <a:rPr lang="fr-FR" sz="800" dirty="0" err="1">
                <a:latin typeface="Futura Medium" panose="020B0602020204020303" pitchFamily="34" charset="-79"/>
                <a:cs typeface="Futura Medium" panose="020B0602020204020303" pitchFamily="34" charset="-79"/>
              </a:rPr>
              <a:t>Ebenisterie</a:t>
            </a:r>
            <a:endParaRPr lang="fr-FR" sz="800" dirty="0">
              <a:latin typeface="Futura Medium" panose="020B0602020204020303" pitchFamily="34" charset="-79"/>
              <a:cs typeface="Futura Medium" panose="020B0602020204020303" pitchFamily="34" charset="-79"/>
            </a:endParaRP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BMA Graphisme Option Décor</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BMA Graphisme</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BMA Broderie</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DTMS Machiniste constructeur</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DTMS Habillage</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STD2A (Bac Techno)</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FCIL Graphisme et Communication</a:t>
            </a:r>
          </a:p>
          <a:p>
            <a:pPr marL="0" lvl="1"/>
            <a:endParaRPr lang="fr-FR" sz="800" b="1" dirty="0">
              <a:solidFill>
                <a:srgbClr val="F29400"/>
              </a:solidFill>
              <a:latin typeface="FUTURA MEDIUM" panose="020B0602020204020303" pitchFamily="34" charset="-79"/>
              <a:cs typeface="FUTURA MEDIUM" panose="020B0602020204020303" pitchFamily="34" charset="-79"/>
            </a:endParaRPr>
          </a:p>
          <a:p>
            <a:pPr marL="0" lvl="1"/>
            <a:r>
              <a:rPr lang="fr-FR" sz="800" b="1" dirty="0">
                <a:solidFill>
                  <a:srgbClr val="F29400"/>
                </a:solidFill>
                <a:latin typeface="FUTURA MEDIUM" panose="020B0602020204020303" pitchFamily="34" charset="-79"/>
                <a:cs typeface="FUTURA MEDIUM" panose="020B0602020204020303" pitchFamily="34" charset="-79"/>
              </a:rPr>
              <a:t>Niveau 5</a:t>
            </a:r>
          </a:p>
          <a:p>
            <a:pPr marL="171450" lvl="1" indent="-171450">
              <a:buFont typeface="Wingdings" pitchFamily="2" charset="2"/>
              <a:buChar char="Ø"/>
            </a:pPr>
            <a:r>
              <a:rPr lang="fr-FR" sz="800" dirty="0">
                <a:solidFill>
                  <a:prstClr val="black"/>
                </a:solidFill>
                <a:latin typeface="Futura Medium" panose="020B0602020204020303" pitchFamily="34" charset="-79"/>
                <a:cs typeface="Futura Medium" panose="020B0602020204020303" pitchFamily="34" charset="-79"/>
              </a:rPr>
              <a:t>DU Designer Global</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DU « De la forêt au salon, vers les métiers du bois »</a:t>
            </a:r>
            <a:endParaRPr lang="fr-FR" sz="800" dirty="0">
              <a:solidFill>
                <a:prstClr val="black"/>
              </a:solidFill>
              <a:latin typeface="Futura Medium" panose="020B0602020204020303" pitchFamily="34" charset="-79"/>
              <a:cs typeface="Futura Medium" panose="020B0602020204020303" pitchFamily="34" charset="-79"/>
            </a:endParaRPr>
          </a:p>
          <a:p>
            <a:pPr marL="0" lvl="1"/>
            <a:endParaRPr lang="fr-FR" sz="800" b="1" dirty="0">
              <a:solidFill>
                <a:srgbClr val="F29400"/>
              </a:solidFill>
              <a:latin typeface="FUTURA MEDIUM" panose="020B0602020204020303" pitchFamily="34" charset="-79"/>
              <a:cs typeface="FUTURA MEDIUM" panose="020B0602020204020303" pitchFamily="34" charset="-79"/>
            </a:endParaRPr>
          </a:p>
          <a:p>
            <a:pPr marL="0" lvl="1"/>
            <a:r>
              <a:rPr lang="fr-FR" sz="800" b="1" dirty="0">
                <a:solidFill>
                  <a:srgbClr val="F29400"/>
                </a:solidFill>
                <a:latin typeface="FUTURA MEDIUM" panose="020B0602020204020303" pitchFamily="34" charset="-79"/>
                <a:cs typeface="FUTURA MEDIUM" panose="020B0602020204020303" pitchFamily="34" charset="-79"/>
              </a:rPr>
              <a:t>Niveau 6</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DNMADE Graphisme </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DNMADE Evénement </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DNMADE </a:t>
            </a:r>
            <a:r>
              <a:rPr lang="fr-FR" sz="800" dirty="0" err="1">
                <a:latin typeface="Futura Medium" panose="020B0602020204020303" pitchFamily="34" charset="-79"/>
                <a:cs typeface="Futura Medium" panose="020B0602020204020303" pitchFamily="34" charset="-79"/>
              </a:rPr>
              <a:t>Numérque</a:t>
            </a:r>
            <a:r>
              <a:rPr lang="fr-FR" sz="800" dirty="0">
                <a:latin typeface="Futura Medium" panose="020B0602020204020303" pitchFamily="34" charset="-79"/>
                <a:cs typeface="Futura Medium" panose="020B0602020204020303" pitchFamily="34" charset="-79"/>
              </a:rPr>
              <a:t> et Graphique </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DNMADE Graphisme et Matériaux Céramique et Textile </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DNMADE Spectacle Costumier Réalisateur&amp; accessoire DNMADE Espace et Objet </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DNMADE Matériaux -Processus de fabrication, prospective et design social.</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DNMADE Matériaux - Décor, objet et mobilier, du patrimoine à la prospective.</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Diplôme national d'art (DNA)</a:t>
            </a:r>
          </a:p>
          <a:p>
            <a:pPr marL="0" lvl="1"/>
            <a:endParaRPr lang="fr-FR" sz="800" dirty="0">
              <a:latin typeface="Futura Medium" panose="020B0602020204020303" pitchFamily="34" charset="-79"/>
              <a:cs typeface="Futura Medium" panose="020B0602020204020303" pitchFamily="34" charset="-79"/>
            </a:endParaRPr>
          </a:p>
          <a:p>
            <a:pPr marL="0" lvl="1"/>
            <a:r>
              <a:rPr lang="fr-FR" sz="800" b="1" dirty="0">
                <a:solidFill>
                  <a:srgbClr val="F29400"/>
                </a:solidFill>
                <a:latin typeface="FUTURA MEDIUM" panose="020B0602020204020303" pitchFamily="34" charset="-79"/>
                <a:cs typeface="FUTURA MEDIUM" panose="020B0602020204020303" pitchFamily="34" charset="-79"/>
              </a:rPr>
              <a:t>Niveau 7</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DSAA Mention Numérique</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Diplôme national supérieur d'expression plastique (DNSEP)</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DNSEP par validation des acquis de l'expérience (VAE)</a:t>
            </a:r>
          </a:p>
        </p:txBody>
      </p:sp>
      <p:sp>
        <p:nvSpPr>
          <p:cNvPr id="15" name="ZoneTexte 14">
            <a:extLst>
              <a:ext uri="{FF2B5EF4-FFF2-40B4-BE49-F238E27FC236}">
                <a16:creationId xmlns:a16="http://schemas.microsoft.com/office/drawing/2014/main" id="{4011FA9D-A6F8-5647-83E1-1DB33899DFF0}"/>
              </a:ext>
            </a:extLst>
          </p:cNvPr>
          <p:cNvSpPr txBox="1"/>
          <p:nvPr/>
        </p:nvSpPr>
        <p:spPr>
          <a:xfrm>
            <a:off x="80434" y="2244291"/>
            <a:ext cx="3065685" cy="4524315"/>
          </a:xfrm>
          <a:prstGeom prst="rect">
            <a:avLst/>
          </a:prstGeom>
          <a:noFill/>
          <a:ln>
            <a:solidFill>
              <a:srgbClr val="F29400"/>
            </a:solidFill>
          </a:ln>
        </p:spPr>
        <p:txBody>
          <a:bodyPr wrap="square" rtlCol="0">
            <a:spAutoFit/>
          </a:bodyPr>
          <a:lstStyle/>
          <a:p>
            <a:pPr marL="0" lvl="1"/>
            <a:r>
              <a:rPr lang="fr-FR" sz="800" dirty="0">
                <a:highlight>
                  <a:srgbClr val="F29400"/>
                </a:highlight>
                <a:latin typeface="Futura Medium" panose="020B0602020204020303" pitchFamily="34" charset="-79"/>
                <a:cs typeface="Futura Medium" panose="020B0602020204020303" pitchFamily="34" charset="-79"/>
              </a:rPr>
              <a:t>PATRIMOINE BATI</a:t>
            </a:r>
          </a:p>
          <a:p>
            <a:pPr marL="0" lvl="1"/>
            <a:r>
              <a:rPr lang="fr-FR" sz="800" b="1" dirty="0">
                <a:solidFill>
                  <a:srgbClr val="F29400"/>
                </a:solidFill>
                <a:latin typeface="FUTURA MEDIUM" panose="020B0602020204020303" pitchFamily="34" charset="-79"/>
                <a:cs typeface="FUTURA MEDIUM" panose="020B0602020204020303" pitchFamily="34" charset="-79"/>
              </a:rPr>
              <a:t>Niveau 3</a:t>
            </a:r>
            <a:endParaRPr lang="fr-FR" sz="800" dirty="0">
              <a:latin typeface="Futura Medium" panose="020B0602020204020303" pitchFamily="34" charset="-79"/>
              <a:cs typeface="Futura Medium" panose="020B0602020204020303" pitchFamily="34" charset="-79"/>
            </a:endParaRP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Maçon</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Couvreur</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Staffeur Ornemaniste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Maintenance des Bâtiments des Collectivités</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Carreleur Mosaïste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Etancheur du bâtiment et des travaux publics</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Peintre applicateur de revêtements</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Menuiserie, fabricant de menuiserie, mobilier et agencement</a:t>
            </a:r>
          </a:p>
          <a:p>
            <a:pPr marL="0" lvl="1"/>
            <a:r>
              <a:rPr lang="fr-FR" sz="800" b="1" dirty="0">
                <a:solidFill>
                  <a:srgbClr val="F29400"/>
                </a:solidFill>
                <a:latin typeface="FUTURA MEDIUM" panose="020B0602020204020303" pitchFamily="34" charset="-79"/>
                <a:cs typeface="FUTURA MEDIUM" panose="020B0602020204020303" pitchFamily="34" charset="-79"/>
              </a:rPr>
              <a:t>Niveau 4</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Maçon</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Technicien du Bâtiment / organisation du Gros Œuvre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Intervention sur Patrimoine Bâti</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Aménagement et Finition du Bâtiment</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Revêtement</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Peintre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Technicien d’études du bâtiment, option études et économies (A)</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Technicien menuisier-agenceur</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Etude et réalisation d’agencement</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Technicien d’études du bâtiment, option assistant en architecture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Mention complémentaire Maquettes et prototypes</a:t>
            </a:r>
          </a:p>
          <a:p>
            <a:pPr marL="0" lvl="1" fontAlgn="base"/>
            <a:r>
              <a:rPr lang="fr-FR" sz="800" b="1" dirty="0">
                <a:solidFill>
                  <a:srgbClr val="F29400"/>
                </a:solidFill>
                <a:latin typeface="FUTURA MEDIUM" panose="020B0602020204020303" pitchFamily="34" charset="-79"/>
                <a:cs typeface="FUTURA MEDIUM" panose="020B0602020204020303" pitchFamily="34" charset="-79"/>
              </a:rPr>
              <a:t>Niveau 5</a:t>
            </a:r>
            <a:endParaRPr lang="fr-FR" sz="800" dirty="0">
              <a:latin typeface="Futura Medium" panose="020B0602020204020303" pitchFamily="34" charset="-79"/>
              <a:cs typeface="Futura Medium" panose="020B0602020204020303" pitchFamily="34" charset="-79"/>
            </a:endParaRP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BTS Enveloppe des bâtiments : conception et réalisation</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DU Métiers de la Construction et du Patrimoine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DU « De la forêt au salon, vers les métiers du bois »</a:t>
            </a:r>
          </a:p>
          <a:p>
            <a:pPr marL="0" lvl="1" fontAlgn="base"/>
            <a:r>
              <a:rPr lang="fr-FR" sz="800" b="1" dirty="0">
                <a:solidFill>
                  <a:srgbClr val="F29400"/>
                </a:solidFill>
                <a:latin typeface="FUTURA MEDIUM" panose="020B0602020204020303" pitchFamily="34" charset="-79"/>
                <a:cs typeface="FUTURA MEDIUM" panose="020B0602020204020303" pitchFamily="34" charset="-79"/>
              </a:rPr>
              <a:t>Niveau 6</a:t>
            </a:r>
            <a:endParaRPr lang="fr-FR" sz="800" dirty="0">
              <a:latin typeface="Futura Medium" panose="020B0602020204020303" pitchFamily="34" charset="-79"/>
              <a:cs typeface="Futura Medium" panose="020B0602020204020303" pitchFamily="34" charset="-79"/>
            </a:endParaRP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Licence Professionnelle Préservation et mise en valeur du patrimoine bâti</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Master Environnement, </a:t>
            </a:r>
            <a:r>
              <a:rPr lang="fr-FR" sz="800" dirty="0" err="1">
                <a:latin typeface="Futura Medium" panose="020B0602020204020303" pitchFamily="34" charset="-79"/>
                <a:cs typeface="Futura Medium" panose="020B0602020204020303" pitchFamily="34" charset="-79"/>
              </a:rPr>
              <a:t>éco-conception</a:t>
            </a:r>
            <a:r>
              <a:rPr lang="fr-FR" sz="800" dirty="0">
                <a:latin typeface="Futura Medium" panose="020B0602020204020303" pitchFamily="34" charset="-79"/>
                <a:cs typeface="Futura Medium" panose="020B0602020204020303" pitchFamily="34" charset="-79"/>
              </a:rPr>
              <a:t>, </a:t>
            </a:r>
            <a:r>
              <a:rPr lang="fr-FR" sz="800" dirty="0" err="1">
                <a:latin typeface="Futura Medium" panose="020B0602020204020303" pitchFamily="34" charset="-79"/>
                <a:cs typeface="Futura Medium" panose="020B0602020204020303" pitchFamily="34" charset="-79"/>
              </a:rPr>
              <a:t>éco-construction</a:t>
            </a:r>
            <a:endParaRPr lang="fr-FR" sz="800" dirty="0">
              <a:latin typeface="Futura Medium" panose="020B0602020204020303" pitchFamily="34" charset="-79"/>
              <a:cs typeface="Futura Medium" panose="020B0602020204020303" pitchFamily="34" charset="-79"/>
            </a:endParaRP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Diplôme d’études en architecture (grade de licence)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Diplôme d’Etat d’architecte (grade de master)</a:t>
            </a:r>
          </a:p>
        </p:txBody>
      </p:sp>
      <p:sp>
        <p:nvSpPr>
          <p:cNvPr id="16" name="ZoneTexte 15">
            <a:extLst>
              <a:ext uri="{FF2B5EF4-FFF2-40B4-BE49-F238E27FC236}">
                <a16:creationId xmlns:a16="http://schemas.microsoft.com/office/drawing/2014/main" id="{9F105FA1-7FFA-CA45-8DA9-E3EA577D1A14}"/>
              </a:ext>
            </a:extLst>
          </p:cNvPr>
          <p:cNvSpPr txBox="1"/>
          <p:nvPr/>
        </p:nvSpPr>
        <p:spPr>
          <a:xfrm>
            <a:off x="5693232" y="497983"/>
            <a:ext cx="3897906" cy="6370975"/>
          </a:xfrm>
          <a:prstGeom prst="rect">
            <a:avLst/>
          </a:prstGeom>
          <a:noFill/>
          <a:ln>
            <a:solidFill>
              <a:srgbClr val="F29400"/>
            </a:solidFill>
          </a:ln>
        </p:spPr>
        <p:txBody>
          <a:bodyPr wrap="square" rtlCol="0">
            <a:spAutoFit/>
          </a:bodyPr>
          <a:lstStyle/>
          <a:p>
            <a:pPr marL="0" lvl="1"/>
            <a:r>
              <a:rPr lang="fr-FR" sz="800" dirty="0">
                <a:highlight>
                  <a:srgbClr val="F29400"/>
                </a:highlight>
                <a:latin typeface="Futura Medium" panose="020B0602020204020303" pitchFamily="34" charset="-79"/>
                <a:cs typeface="Futura Medium" panose="020B0602020204020303" pitchFamily="34" charset="-79"/>
              </a:rPr>
              <a:t>GASTRONOMIE</a:t>
            </a:r>
          </a:p>
          <a:p>
            <a:pPr marL="0" lvl="1"/>
            <a:r>
              <a:rPr lang="fr-FR" sz="800" b="1" dirty="0">
                <a:solidFill>
                  <a:srgbClr val="F29400"/>
                </a:solidFill>
                <a:latin typeface="FUTURA MEDIUM" panose="020B0602020204020303" pitchFamily="34" charset="-79"/>
                <a:cs typeface="FUTURA MEDIUM" panose="020B0602020204020303" pitchFamily="34" charset="-79"/>
              </a:rPr>
              <a:t>Niveau 3</a:t>
            </a:r>
            <a:endParaRPr lang="fr-FR" sz="800" dirty="0">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Pâtissier</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Boulanger</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Cuisine </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Commercialisation et services en hôtel-café-restaurant</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Boucher</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Chocolatier – confiseur</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Crémier – Fromager</a:t>
            </a:r>
          </a:p>
          <a:p>
            <a:pPr fontAlgn="base"/>
            <a:r>
              <a:rPr lang="fr-FR" sz="800" b="1" dirty="0">
                <a:solidFill>
                  <a:srgbClr val="F29400"/>
                </a:solidFill>
                <a:latin typeface="FUTURA MEDIUM" panose="020B0602020204020303" pitchFamily="34" charset="-79"/>
                <a:cs typeface="FUTURA MEDIUM" panose="020B0602020204020303" pitchFamily="34" charset="-79"/>
              </a:rPr>
              <a:t>Niveau 4</a:t>
            </a:r>
            <a:endParaRPr lang="fr-FR" sz="800" dirty="0">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Boulanger-Pâtissier</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Cuisine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CSR (Commercialisation et services en restauration)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Mention Complémentaire Employé Barman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Mention Complémentaire Sommellerie </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Mention Complémentaire Employé Traiteur </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Mention Complémentaire Cuisinier en dessert de restaurant</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Mention Complémentaire Pâtisserie, Glacerie, chocolaterie,//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Mention Complémentaire Pâtisserie boulangère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Mention Complémentaire Organisateur de Réception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Mention Complémentaire Accueil- réception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Arts de la cuisine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Arts du service et commercialisation en restauration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Barman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Boulanger</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Boucher</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Technologique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Technologique Sciences et technologie de la restauration</a:t>
            </a:r>
          </a:p>
          <a:p>
            <a:pPr marL="0" lvl="1"/>
            <a:r>
              <a:rPr lang="fr-FR" sz="800" b="1" dirty="0">
                <a:solidFill>
                  <a:srgbClr val="F29400"/>
                </a:solidFill>
                <a:latin typeface="FUTURA MEDIUM" panose="020B0602020204020303" pitchFamily="34" charset="-79"/>
                <a:cs typeface="FUTURA MEDIUM" panose="020B0602020204020303" pitchFamily="34" charset="-79"/>
              </a:rPr>
              <a:t>Niveau 5</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BTS Management en hôtellerie restauration option restauration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BTS Management en hôtellerie restauration option </a:t>
            </a:r>
            <a:r>
              <a:rPr lang="fr-FR" sz="800" dirty="0" err="1">
                <a:latin typeface="Futura Medium" panose="020B0602020204020303" pitchFamily="34" charset="-79"/>
                <a:cs typeface="Futura Medium" panose="020B0602020204020303" pitchFamily="34" charset="-79"/>
              </a:rPr>
              <a:t>prod</a:t>
            </a:r>
            <a:r>
              <a:rPr lang="fr-FR" sz="800" dirty="0">
                <a:latin typeface="Futura Medium" panose="020B0602020204020303" pitchFamily="34" charset="-79"/>
                <a:cs typeface="Futura Medium" panose="020B0602020204020303" pitchFamily="34" charset="-79"/>
              </a:rPr>
              <a:t>. culinaire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DU Expertise des produits alimentaires de luxe et  épicerie fine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DU Restauration gastronomique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DU « de la terre à la table »</a:t>
            </a:r>
          </a:p>
          <a:p>
            <a:pPr marL="0" lvl="1"/>
            <a:r>
              <a:rPr lang="fr-FR" sz="800" b="1" dirty="0">
                <a:solidFill>
                  <a:srgbClr val="F29400"/>
                </a:solidFill>
                <a:latin typeface="FUTURA MEDIUM" panose="020B0602020204020303" pitchFamily="34" charset="-79"/>
                <a:cs typeface="FUTURA MEDIUM" panose="020B0602020204020303" pitchFamily="34" charset="-79"/>
              </a:rPr>
              <a:t>Niveau 6</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Licence pro organisation et gestion des établissements hôteliers et de restauration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Licence pro organisation et gestion des systèmes hôteliers et de restauration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Licence professionnelle Culture gastronomique française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Licence professionnelle Traiteur événementiel</a:t>
            </a:r>
          </a:p>
          <a:p>
            <a:pPr marL="171450" indent="-171450" fontAlgn="base">
              <a:buFont typeface="Wingdings" pitchFamily="2" charset="2"/>
              <a:buChar char="Ø"/>
            </a:pPr>
            <a:r>
              <a:rPr lang="fr-FR" sz="800" dirty="0" err="1">
                <a:latin typeface="Futura Medium" panose="020B0602020204020303" pitchFamily="34" charset="-79"/>
                <a:cs typeface="Futura Medium" panose="020B0602020204020303" pitchFamily="34" charset="-79"/>
              </a:rPr>
              <a:t>Bachelor</a:t>
            </a:r>
            <a:r>
              <a:rPr lang="fr-FR" sz="800" dirty="0">
                <a:latin typeface="Futura Medium" panose="020B0602020204020303" pitchFamily="34" charset="-79"/>
                <a:cs typeface="Futura Medium" panose="020B0602020204020303" pitchFamily="34" charset="-79"/>
              </a:rPr>
              <a:t> (Formation initiale et en apprentissage – CFA-SACEF) – Métiers de la gastronomie (L1 &amp; L2) / MACAT</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Culture Gastronomique Française (L3)</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Licence pro Métiers des arts culinaires et des arts de la table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Licence professionnelle Organisation et gestion des systèmes hôteliers et de restauration parcours Direction des services d’hébergement en hôtellerie internationale</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Master MEEF– Métiers de l’hôtellerie-restauration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Master MEEF– Métiers de production culinaire, de l’alimentation</a:t>
            </a:r>
          </a:p>
          <a:p>
            <a:pPr marL="171450"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Master Management parcours Management des services en restauration et hôtellerie internationale</a:t>
            </a:r>
          </a:p>
        </p:txBody>
      </p:sp>
      <p:cxnSp>
        <p:nvCxnSpPr>
          <p:cNvPr id="14" name="Connecteur droit 13">
            <a:extLst>
              <a:ext uri="{FF2B5EF4-FFF2-40B4-BE49-F238E27FC236}">
                <a16:creationId xmlns:a16="http://schemas.microsoft.com/office/drawing/2014/main" id="{C2BF1591-87FC-DD40-8B61-B67FD43F5475}"/>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17" name="ZoneTexte 16">
            <a:extLst>
              <a:ext uri="{FF2B5EF4-FFF2-40B4-BE49-F238E27FC236}">
                <a16:creationId xmlns:a16="http://schemas.microsoft.com/office/drawing/2014/main" id="{CD086AEA-8917-BA41-9959-761F8337BA2F}"/>
              </a:ext>
            </a:extLst>
          </p:cNvPr>
          <p:cNvSpPr txBox="1"/>
          <p:nvPr/>
        </p:nvSpPr>
        <p:spPr>
          <a:xfrm>
            <a:off x="-1" y="79214"/>
            <a:ext cx="12111565" cy="369332"/>
          </a:xfrm>
          <a:prstGeom prst="rect">
            <a:avLst/>
          </a:prstGeom>
          <a:noFill/>
        </p:spPr>
        <p:txBody>
          <a:bodyPr wrap="square" rtlCol="0">
            <a:spAutoFit/>
          </a:bodyPr>
          <a:lstStyle/>
          <a:p>
            <a:pPr lvl="0" fontAlgn="base"/>
            <a:r>
              <a:rPr lang="fr-FR" dirty="0">
                <a:solidFill>
                  <a:srgbClr val="F29400"/>
                </a:solidFill>
                <a:latin typeface="Futura Medium" panose="020B0602020204020303" pitchFamily="34" charset="-79"/>
                <a:cs typeface="Futura Medium" panose="020B0602020204020303" pitchFamily="34" charset="-79"/>
              </a:rPr>
              <a:t>LE CAMPUS VERSAILLES : porte drapeau des formations de tous les lycées, CFA et établissements membres</a:t>
            </a:r>
            <a:endParaRPr lang="fr-FR" dirty="0">
              <a:solidFill>
                <a:srgbClr val="F29400"/>
              </a:solidFill>
              <a:highlight>
                <a:srgbClr val="F29400"/>
              </a:highlight>
              <a:latin typeface="Futura Medium" panose="020B0602020204020303" pitchFamily="34" charset="-79"/>
              <a:cs typeface="Futura Medium" panose="020B0602020204020303" pitchFamily="34" charset="-79"/>
            </a:endParaRPr>
          </a:p>
        </p:txBody>
      </p:sp>
      <p:sp>
        <p:nvSpPr>
          <p:cNvPr id="19" name="ZoneTexte 18">
            <a:extLst>
              <a:ext uri="{FF2B5EF4-FFF2-40B4-BE49-F238E27FC236}">
                <a16:creationId xmlns:a16="http://schemas.microsoft.com/office/drawing/2014/main" id="{3EC52706-61A6-A04D-A921-2FC7E2BABB25}"/>
              </a:ext>
            </a:extLst>
          </p:cNvPr>
          <p:cNvSpPr txBox="1"/>
          <p:nvPr/>
        </p:nvSpPr>
        <p:spPr>
          <a:xfrm>
            <a:off x="9633858" y="555706"/>
            <a:ext cx="2521251" cy="6124754"/>
          </a:xfrm>
          <a:prstGeom prst="rect">
            <a:avLst/>
          </a:prstGeom>
          <a:noFill/>
          <a:ln>
            <a:solidFill>
              <a:srgbClr val="F29400"/>
            </a:solidFill>
          </a:ln>
        </p:spPr>
        <p:txBody>
          <a:bodyPr wrap="square" rtlCol="0">
            <a:spAutoFit/>
          </a:bodyPr>
          <a:lstStyle/>
          <a:p>
            <a:pPr marL="0" lvl="1"/>
            <a:r>
              <a:rPr lang="fr-FR" sz="800" dirty="0">
                <a:highlight>
                  <a:srgbClr val="F29400"/>
                </a:highlight>
                <a:latin typeface="Futura Medium" panose="020B0602020204020303" pitchFamily="34" charset="-79"/>
                <a:cs typeface="Futura Medium" panose="020B0602020204020303" pitchFamily="34" charset="-79"/>
              </a:rPr>
              <a:t>HORTI-PAYSAGE</a:t>
            </a:r>
          </a:p>
          <a:p>
            <a:pPr marL="0" lvl="1"/>
            <a:endParaRPr lang="fr-FR" sz="800" dirty="0">
              <a:latin typeface="Futura Medium" panose="020B0602020204020303" pitchFamily="34" charset="-79"/>
              <a:cs typeface="Futura Medium" panose="020B0602020204020303" pitchFamily="34" charset="-79"/>
            </a:endParaRPr>
          </a:p>
          <a:p>
            <a:pPr marL="0" lvl="1"/>
            <a:r>
              <a:rPr lang="fr-FR" sz="800" b="1" dirty="0">
                <a:solidFill>
                  <a:srgbClr val="F29400"/>
                </a:solidFill>
                <a:latin typeface="FUTURA MEDIUM" panose="020B0602020204020303" pitchFamily="34" charset="-79"/>
                <a:cs typeface="FUTURA MEDIUM" panose="020B0602020204020303" pitchFamily="34" charset="-79"/>
              </a:rPr>
              <a:t>Niveau 3</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Agricole Métiers de l’agriculture, spécialisation « horticulture »</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Agricole Jardinier paysagiste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CAP Fleuriste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Agricole Travaux des aménagements paysagers</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Agricole Travaux Forestiers </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Agricole Travaux des productions horticoles</a:t>
            </a:r>
          </a:p>
          <a:p>
            <a:pPr marL="0" lvl="1"/>
            <a:r>
              <a:rPr lang="fr-FR" sz="800" b="1" dirty="0">
                <a:solidFill>
                  <a:srgbClr val="F29400"/>
                </a:solidFill>
                <a:latin typeface="FUTURA MEDIUM" panose="020B0602020204020303" pitchFamily="34" charset="-79"/>
                <a:cs typeface="FUTURA MEDIUM" panose="020B0602020204020303" pitchFamily="34" charset="-79"/>
              </a:rPr>
              <a:t>Niveau 4</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Conduite de productions horticoles</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Forêt</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Gestion des milieux naturels de la faune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BAC PRO Aménagements paysagers</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Aménagements paysagers</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Responsable d’entreprise agricole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Responsable de chantiers forestiers</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Brevet Professionnel Fleuriste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Certificat de Spécialisation Arboriste élagueur</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Certificat de Spécialisation Construction paysagère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Certificat de Spécialisation Arrosage automatique : espaces verts et sols sportifs</a:t>
            </a:r>
          </a:p>
          <a:p>
            <a:pPr marL="0" lvl="1"/>
            <a:r>
              <a:rPr lang="fr-FR" sz="800" b="1" dirty="0">
                <a:solidFill>
                  <a:srgbClr val="F29400"/>
                </a:solidFill>
                <a:latin typeface="FUTURA MEDIUM" panose="020B0602020204020303" pitchFamily="34" charset="-79"/>
                <a:cs typeface="FUTURA MEDIUM" panose="020B0602020204020303" pitchFamily="34" charset="-79"/>
              </a:rPr>
              <a:t>Niveau 5</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BTSA Aménagements paysagers</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BTSA Production horticole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BTSA Gestion et protection de la nature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Certificat de Spécialisation Gestion des arbres d’ornement</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Certificat de Spécialisation Collaborateur du concepteur paysagiste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DU « de la terre à la table, vers les métiers de l’agriculture et de la gastronomie »</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DU « De la forêt au salon, vers les métiers du bois »</a:t>
            </a:r>
          </a:p>
          <a:p>
            <a:pPr marL="0" lvl="1" fontAlgn="base"/>
            <a:r>
              <a:rPr lang="fr-FR" sz="800" b="1" dirty="0">
                <a:solidFill>
                  <a:srgbClr val="F29400"/>
                </a:solidFill>
                <a:latin typeface="FUTURA MEDIUM" panose="020B0602020204020303" pitchFamily="34" charset="-79"/>
                <a:cs typeface="FUTURA MEDIUM" panose="020B0602020204020303" pitchFamily="34" charset="-79"/>
              </a:rPr>
              <a:t>Niveau 6</a:t>
            </a:r>
          </a:p>
          <a:p>
            <a:pPr marL="171450" lvl="1" indent="-171450">
              <a:buFont typeface="Wingdings" pitchFamily="2" charset="2"/>
              <a:buChar char="Ø"/>
            </a:pPr>
            <a:r>
              <a:rPr lang="fr-FR" sz="800" dirty="0">
                <a:latin typeface="Futura Medium" panose="020B0602020204020303" pitchFamily="34" charset="-79"/>
                <a:cs typeface="Futura Medium" panose="020B0602020204020303" pitchFamily="34" charset="-79"/>
              </a:rPr>
              <a:t>Certificat d’Études Supérieurs Paysagères</a:t>
            </a:r>
          </a:p>
          <a:p>
            <a:pPr marL="0" lvl="1"/>
            <a:r>
              <a:rPr lang="fr-FR" sz="800" b="1" dirty="0">
                <a:solidFill>
                  <a:srgbClr val="F29400"/>
                </a:solidFill>
                <a:latin typeface="FUTURA MEDIUM" panose="020B0602020204020303" pitchFamily="34" charset="-79"/>
                <a:cs typeface="FUTURA MEDIUM" panose="020B0602020204020303" pitchFamily="34" charset="-79"/>
              </a:rPr>
              <a:t>Niveau 7</a:t>
            </a:r>
            <a:endParaRPr lang="fr-FR" sz="800" dirty="0">
              <a:latin typeface="Futura Medium" panose="020B0602020204020303" pitchFamily="34" charset="-79"/>
              <a:cs typeface="Futura Medium" panose="020B0602020204020303" pitchFamily="34" charset="-79"/>
            </a:endParaRP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Diplôme d’État de Paysagiste</a:t>
            </a:r>
          </a:p>
          <a:p>
            <a:pPr marL="171450" lvl="1" indent="-171450" fontAlgn="base">
              <a:buFont typeface="Wingdings" pitchFamily="2" charset="2"/>
              <a:buChar char="Ø"/>
            </a:pPr>
            <a:r>
              <a:rPr lang="fr-FR" sz="800" dirty="0">
                <a:latin typeface="Futura Medium" panose="020B0602020204020303" pitchFamily="34" charset="-79"/>
                <a:cs typeface="Futura Medium" panose="020B0602020204020303" pitchFamily="34" charset="-79"/>
              </a:rPr>
              <a:t>Master 2 </a:t>
            </a:r>
            <a:r>
              <a:rPr lang="fr-FR" sz="800" dirty="0" err="1">
                <a:latin typeface="Futura Medium" panose="020B0602020204020303" pitchFamily="34" charset="-79"/>
                <a:cs typeface="Futura Medium" panose="020B0602020204020303" pitchFamily="34" charset="-79"/>
              </a:rPr>
              <a:t>Agrosciences</a:t>
            </a:r>
            <a:r>
              <a:rPr lang="fr-FR" sz="800" dirty="0">
                <a:latin typeface="Futura Medium" panose="020B0602020204020303" pitchFamily="34" charset="-79"/>
                <a:cs typeface="Futura Medium" panose="020B0602020204020303" pitchFamily="34" charset="-79"/>
              </a:rPr>
              <a:t> – Environnement Territoires Paysage Forêt, parcours : Théorie et démarche du projet de paysage</a:t>
            </a:r>
          </a:p>
        </p:txBody>
      </p:sp>
    </p:spTree>
    <p:extLst>
      <p:ext uri="{BB962C8B-B14F-4D97-AF65-F5344CB8AC3E}">
        <p14:creationId xmlns:p14="http://schemas.microsoft.com/office/powerpoint/2010/main" val="392142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86FF2BCA-6F01-4741-962C-03657CED9C42}"/>
              </a:ext>
            </a:extLst>
          </p:cNvPr>
          <p:cNvSpPr/>
          <p:nvPr/>
        </p:nvSpPr>
        <p:spPr>
          <a:xfrm>
            <a:off x="6030936" y="453180"/>
            <a:ext cx="5977450" cy="63256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3DA59A1-AC3B-4B4B-A463-02DF648C17AD}"/>
              </a:ext>
            </a:extLst>
          </p:cNvPr>
          <p:cNvSpPr/>
          <p:nvPr/>
        </p:nvSpPr>
        <p:spPr>
          <a:xfrm>
            <a:off x="69777" y="448546"/>
            <a:ext cx="5862992" cy="63302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ZoneTexte 111">
            <a:extLst>
              <a:ext uri="{FF2B5EF4-FFF2-40B4-BE49-F238E27FC236}">
                <a16:creationId xmlns:a16="http://schemas.microsoft.com/office/drawing/2014/main" id="{C1811EFB-3C94-A84E-B158-23823BFD8CB4}"/>
              </a:ext>
            </a:extLst>
          </p:cNvPr>
          <p:cNvSpPr txBox="1"/>
          <p:nvPr/>
        </p:nvSpPr>
        <p:spPr>
          <a:xfrm>
            <a:off x="6002547" y="503319"/>
            <a:ext cx="5852337" cy="261610"/>
          </a:xfrm>
          <a:prstGeom prst="rect">
            <a:avLst/>
          </a:prstGeom>
          <a:solidFill>
            <a:srgbClr val="FFAF43"/>
          </a:solidFill>
          <a:ln>
            <a:noFill/>
          </a:ln>
        </p:spPr>
        <p:txBody>
          <a:bodyPr wrap="square" lIns="0" rIns="0" rtlCol="0">
            <a:spAutoFit/>
          </a:bodyPr>
          <a:lstStyle/>
          <a:p>
            <a:pPr algn="ctr" fontAlgn="base"/>
            <a:r>
              <a:rPr lang="fr-FR" sz="1100" b="1" dirty="0"/>
              <a:t>FORMATIONS CONTINUES &amp; PRO </a:t>
            </a:r>
          </a:p>
        </p:txBody>
      </p:sp>
      <p:cxnSp>
        <p:nvCxnSpPr>
          <p:cNvPr id="14" name="Connecteur droit 13">
            <a:extLst>
              <a:ext uri="{FF2B5EF4-FFF2-40B4-BE49-F238E27FC236}">
                <a16:creationId xmlns:a16="http://schemas.microsoft.com/office/drawing/2014/main" id="{C2BF1591-87FC-DD40-8B61-B67FD43F5475}"/>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17" name="ZoneTexte 16">
            <a:extLst>
              <a:ext uri="{FF2B5EF4-FFF2-40B4-BE49-F238E27FC236}">
                <a16:creationId xmlns:a16="http://schemas.microsoft.com/office/drawing/2014/main" id="{CD086AEA-8917-BA41-9959-761F8337BA2F}"/>
              </a:ext>
            </a:extLst>
          </p:cNvPr>
          <p:cNvSpPr txBox="1"/>
          <p:nvPr/>
        </p:nvSpPr>
        <p:spPr>
          <a:xfrm>
            <a:off x="-1" y="79214"/>
            <a:ext cx="10983687" cy="369332"/>
          </a:xfrm>
          <a:prstGeom prst="rect">
            <a:avLst/>
          </a:prstGeom>
          <a:noFill/>
        </p:spPr>
        <p:txBody>
          <a:bodyPr wrap="square" rtlCol="0">
            <a:spAutoFit/>
          </a:bodyPr>
          <a:lstStyle/>
          <a:p>
            <a:pPr lvl="0" fontAlgn="base"/>
            <a:r>
              <a:rPr lang="fr-FR" dirty="0">
                <a:solidFill>
                  <a:srgbClr val="F29400"/>
                </a:solidFill>
                <a:latin typeface="Futura Medium" panose="020B0602020204020303" pitchFamily="34" charset="-79"/>
                <a:cs typeface="Futura Medium" panose="020B0602020204020303" pitchFamily="34" charset="-79"/>
              </a:rPr>
              <a:t>LES FORMATIONS OPEREES EN DIRECT PAR LE CAMPUS VERSAILLES POUR 2022-2024</a:t>
            </a:r>
            <a:endParaRPr lang="fr-FR" dirty="0">
              <a:solidFill>
                <a:srgbClr val="F29400"/>
              </a:solidFill>
              <a:highlight>
                <a:srgbClr val="F29400"/>
              </a:highlight>
              <a:latin typeface="Futura Medium" panose="020B0602020204020303" pitchFamily="34" charset="-79"/>
              <a:cs typeface="Futura Medium" panose="020B0602020204020303" pitchFamily="34" charset="-79"/>
            </a:endParaRPr>
          </a:p>
        </p:txBody>
      </p:sp>
      <p:sp>
        <p:nvSpPr>
          <p:cNvPr id="2" name="ZoneTexte 1">
            <a:extLst>
              <a:ext uri="{FF2B5EF4-FFF2-40B4-BE49-F238E27FC236}">
                <a16:creationId xmlns:a16="http://schemas.microsoft.com/office/drawing/2014/main" id="{B2BAE7CF-8E4C-8942-86D6-8127BEB3ACA2}"/>
              </a:ext>
            </a:extLst>
          </p:cNvPr>
          <p:cNvSpPr txBox="1"/>
          <p:nvPr/>
        </p:nvSpPr>
        <p:spPr>
          <a:xfrm>
            <a:off x="80432" y="503319"/>
            <a:ext cx="5852337" cy="261610"/>
          </a:xfrm>
          <a:prstGeom prst="rect">
            <a:avLst/>
          </a:prstGeom>
          <a:solidFill>
            <a:srgbClr val="FFAF43"/>
          </a:solidFill>
          <a:ln>
            <a:noFill/>
          </a:ln>
        </p:spPr>
        <p:txBody>
          <a:bodyPr wrap="square" lIns="0" rIns="0" rtlCol="0">
            <a:spAutoFit/>
          </a:bodyPr>
          <a:lstStyle/>
          <a:p>
            <a:pPr algn="ctr" fontAlgn="base"/>
            <a:r>
              <a:rPr lang="fr-FR" sz="1100" b="1" dirty="0"/>
              <a:t>FORMATIONS INITIALES </a:t>
            </a:r>
          </a:p>
        </p:txBody>
      </p:sp>
      <p:sp>
        <p:nvSpPr>
          <p:cNvPr id="57" name="ZoneTexte 56">
            <a:extLst>
              <a:ext uri="{FF2B5EF4-FFF2-40B4-BE49-F238E27FC236}">
                <a16:creationId xmlns:a16="http://schemas.microsoft.com/office/drawing/2014/main" id="{7B29C69E-4083-204A-B81C-89189A93B007}"/>
              </a:ext>
            </a:extLst>
          </p:cNvPr>
          <p:cNvSpPr txBox="1"/>
          <p:nvPr/>
        </p:nvSpPr>
        <p:spPr>
          <a:xfrm>
            <a:off x="80433" y="814583"/>
            <a:ext cx="2835184" cy="261610"/>
          </a:xfrm>
          <a:prstGeom prst="rect">
            <a:avLst/>
          </a:prstGeom>
          <a:solidFill>
            <a:schemeClr val="tx1"/>
          </a:solidFill>
          <a:ln w="38100">
            <a:solidFill>
              <a:schemeClr val="bg1">
                <a:lumMod val="65000"/>
              </a:schemeClr>
            </a:solidFill>
          </a:ln>
        </p:spPr>
        <p:txBody>
          <a:bodyPr wrap="square" lIns="0" rIns="0" rtlCol="0">
            <a:spAutoFit/>
          </a:bodyPr>
          <a:lstStyle/>
          <a:p>
            <a:pPr algn="ctr" fontAlgn="base"/>
            <a:r>
              <a:rPr lang="fr-FR" sz="1100" b="1" dirty="0">
                <a:solidFill>
                  <a:schemeClr val="bg1"/>
                </a:solidFill>
              </a:rPr>
              <a:t>EN COURS DEPUIS 2021</a:t>
            </a:r>
          </a:p>
        </p:txBody>
      </p:sp>
      <p:sp>
        <p:nvSpPr>
          <p:cNvPr id="59" name="ZoneTexte 58">
            <a:extLst>
              <a:ext uri="{FF2B5EF4-FFF2-40B4-BE49-F238E27FC236}">
                <a16:creationId xmlns:a16="http://schemas.microsoft.com/office/drawing/2014/main" id="{DCD96409-3513-0F4E-ADEC-F0E08331EC05}"/>
              </a:ext>
            </a:extLst>
          </p:cNvPr>
          <p:cNvSpPr txBox="1"/>
          <p:nvPr/>
        </p:nvSpPr>
        <p:spPr>
          <a:xfrm>
            <a:off x="80431" y="3582948"/>
            <a:ext cx="2786962"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lvl1pPr>
          </a:lstStyle>
          <a:p>
            <a:r>
              <a:rPr lang="fr-FR" dirty="0"/>
              <a:t>DU DE LA FORET AU SALON</a:t>
            </a:r>
          </a:p>
        </p:txBody>
      </p:sp>
      <p:sp>
        <p:nvSpPr>
          <p:cNvPr id="60" name="ZoneTexte 59">
            <a:extLst>
              <a:ext uri="{FF2B5EF4-FFF2-40B4-BE49-F238E27FC236}">
                <a16:creationId xmlns:a16="http://schemas.microsoft.com/office/drawing/2014/main" id="{FF46751C-1DC5-E245-8D0D-90E319053A42}"/>
              </a:ext>
            </a:extLst>
          </p:cNvPr>
          <p:cNvSpPr txBox="1"/>
          <p:nvPr/>
        </p:nvSpPr>
        <p:spPr>
          <a:xfrm>
            <a:off x="69777" y="4236033"/>
            <a:ext cx="2814807" cy="430887"/>
          </a:xfrm>
          <a:prstGeom prst="rect">
            <a:avLst/>
          </a:prstGeom>
          <a:solidFill>
            <a:schemeClr val="accent2">
              <a:lumMod val="75000"/>
            </a:schemeClr>
          </a:solidFill>
          <a:ln>
            <a:solidFill>
              <a:schemeClr val="accent2">
                <a:lumMod val="75000"/>
              </a:schemeClr>
            </a:solidFill>
          </a:ln>
        </p:spPr>
        <p:txBody>
          <a:bodyPr wrap="square" lIns="0" rIns="0" rtlCol="0">
            <a:spAutoFit/>
          </a:bodyPr>
          <a:lstStyle/>
          <a:p>
            <a:pPr algn="ctr" fontAlgn="base"/>
            <a:r>
              <a:rPr lang="fr-FR" sz="1050" b="1" dirty="0"/>
              <a:t>DU &amp; Licence Pro  </a:t>
            </a:r>
          </a:p>
          <a:p>
            <a:pPr algn="ctr" fontAlgn="base"/>
            <a:r>
              <a:rPr lang="fr-FR" sz="1050" b="1" dirty="0"/>
              <a:t>METIERS  CONSTRUCTION ET PATRIMOINE</a:t>
            </a:r>
          </a:p>
        </p:txBody>
      </p:sp>
      <p:sp>
        <p:nvSpPr>
          <p:cNvPr id="61" name="ZoneTexte 60">
            <a:extLst>
              <a:ext uri="{FF2B5EF4-FFF2-40B4-BE49-F238E27FC236}">
                <a16:creationId xmlns:a16="http://schemas.microsoft.com/office/drawing/2014/main" id="{0713F9AF-086D-B840-B3E1-C89C5DC7F6AB}"/>
              </a:ext>
            </a:extLst>
          </p:cNvPr>
          <p:cNvSpPr txBox="1"/>
          <p:nvPr/>
        </p:nvSpPr>
        <p:spPr>
          <a:xfrm>
            <a:off x="80432" y="3906691"/>
            <a:ext cx="2786962"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dirty="0">
                <a:solidFill>
                  <a:schemeClr val="tx1"/>
                </a:solidFill>
              </a:rPr>
              <a:t>DU DE LA TERRE A LA TABLE</a:t>
            </a:r>
          </a:p>
        </p:txBody>
      </p:sp>
      <p:sp>
        <p:nvSpPr>
          <p:cNvPr id="62" name="ZoneTexte 61">
            <a:extLst>
              <a:ext uri="{FF2B5EF4-FFF2-40B4-BE49-F238E27FC236}">
                <a16:creationId xmlns:a16="http://schemas.microsoft.com/office/drawing/2014/main" id="{1069932B-BE80-9742-8261-2F2328B1F41A}"/>
              </a:ext>
            </a:extLst>
          </p:cNvPr>
          <p:cNvSpPr txBox="1"/>
          <p:nvPr/>
        </p:nvSpPr>
        <p:spPr>
          <a:xfrm>
            <a:off x="80432" y="3264624"/>
            <a:ext cx="2786962"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dirty="0">
                <a:solidFill>
                  <a:schemeClr val="tx1"/>
                </a:solidFill>
              </a:rPr>
              <a:t>FCIL Plâtre dans le patrimoine</a:t>
            </a:r>
          </a:p>
        </p:txBody>
      </p:sp>
      <p:sp>
        <p:nvSpPr>
          <p:cNvPr id="63" name="ZoneTexte 62">
            <a:extLst>
              <a:ext uri="{FF2B5EF4-FFF2-40B4-BE49-F238E27FC236}">
                <a16:creationId xmlns:a16="http://schemas.microsoft.com/office/drawing/2014/main" id="{0C1A02CB-C197-2A4A-AF85-3F5219BF9F41}"/>
              </a:ext>
            </a:extLst>
          </p:cNvPr>
          <p:cNvSpPr txBox="1"/>
          <p:nvPr/>
        </p:nvSpPr>
        <p:spPr>
          <a:xfrm>
            <a:off x="0" y="1028313"/>
            <a:ext cx="2662765" cy="338554"/>
          </a:xfrm>
          <a:prstGeom prst="rect">
            <a:avLst/>
          </a:prstGeom>
          <a:noFill/>
          <a:ln>
            <a:noFill/>
          </a:ln>
        </p:spPr>
        <p:txBody>
          <a:bodyPr wrap="squar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Infra</a:t>
            </a:r>
            <a:r>
              <a:rPr lang="fr-FR" sz="1600" b="1" dirty="0">
                <a:effectLst/>
                <a:latin typeface="Calibri" panose="020F0502020204030204" pitchFamily="34" charset="0"/>
                <a:ea typeface="Calibri" panose="020F0502020204030204" pitchFamily="34" charset="0"/>
                <a:cs typeface="Times New Roman" panose="02020603050405020304" pitchFamily="18" charset="0"/>
              </a:rPr>
              <a:t>-bac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ZoneTexte 64">
            <a:extLst>
              <a:ext uri="{FF2B5EF4-FFF2-40B4-BE49-F238E27FC236}">
                <a16:creationId xmlns:a16="http://schemas.microsoft.com/office/drawing/2014/main" id="{3F76EA4F-C0DA-504E-92C7-F979481DDD89}"/>
              </a:ext>
            </a:extLst>
          </p:cNvPr>
          <p:cNvSpPr txBox="1"/>
          <p:nvPr/>
        </p:nvSpPr>
        <p:spPr>
          <a:xfrm>
            <a:off x="80432" y="2025321"/>
            <a:ext cx="2804153" cy="253916"/>
          </a:xfrm>
          <a:prstGeom prst="rect">
            <a:avLst/>
          </a:prstGeom>
          <a:solidFill>
            <a:schemeClr val="accent2">
              <a:lumMod val="40000"/>
              <a:lumOff val="60000"/>
            </a:schemeClr>
          </a:solidFill>
          <a:ln w="38100">
            <a:solidFill>
              <a:schemeClr val="accent2">
                <a:lumMod val="40000"/>
                <a:lumOff val="60000"/>
              </a:schemeClr>
            </a:solidFill>
            <a:prstDash val="solid"/>
          </a:ln>
        </p:spPr>
        <p:txBody>
          <a:bodyPr wrap="square" lIns="0" rIns="0" rtlCol="0">
            <a:spAutoFit/>
          </a:bodyPr>
          <a:lstStyle>
            <a:defPPr>
              <a:defRPr lang="fr-FR"/>
            </a:defPPr>
            <a:lvl1pPr algn="ctr" fontAlgn="base">
              <a:defRPr sz="1100" b="1"/>
            </a:lvl1pPr>
          </a:lstStyle>
          <a:p>
            <a:r>
              <a:rPr lang="fr-FR" sz="1050" dirty="0"/>
              <a:t>PASS SUP GASTRONOMIE</a:t>
            </a:r>
          </a:p>
        </p:txBody>
      </p:sp>
      <p:sp>
        <p:nvSpPr>
          <p:cNvPr id="68" name="ZoneTexte 67">
            <a:extLst>
              <a:ext uri="{FF2B5EF4-FFF2-40B4-BE49-F238E27FC236}">
                <a16:creationId xmlns:a16="http://schemas.microsoft.com/office/drawing/2014/main" id="{D9C758B5-C17A-7446-8729-8E847CA35ACA}"/>
              </a:ext>
            </a:extLst>
          </p:cNvPr>
          <p:cNvSpPr txBox="1"/>
          <p:nvPr/>
        </p:nvSpPr>
        <p:spPr>
          <a:xfrm>
            <a:off x="80432" y="2338624"/>
            <a:ext cx="2804153" cy="253916"/>
          </a:xfrm>
          <a:prstGeom prst="rect">
            <a:avLst/>
          </a:prstGeom>
          <a:solidFill>
            <a:schemeClr val="accent2">
              <a:lumMod val="40000"/>
              <a:lumOff val="60000"/>
            </a:schemeClr>
          </a:solidFill>
          <a:ln w="38100">
            <a:solidFill>
              <a:schemeClr val="accent2">
                <a:lumMod val="40000"/>
                <a:lumOff val="60000"/>
              </a:schemeClr>
            </a:solidFill>
            <a:prstDash val="solid"/>
          </a:ln>
        </p:spPr>
        <p:txBody>
          <a:bodyPr wrap="square" lIns="0" rIns="0" rtlCol="0">
            <a:spAutoFit/>
          </a:bodyPr>
          <a:lstStyle>
            <a:defPPr>
              <a:defRPr lang="fr-FR"/>
            </a:defPPr>
            <a:lvl1pPr algn="ctr" fontAlgn="base">
              <a:defRPr sz="1000" b="1"/>
            </a:lvl1pPr>
          </a:lstStyle>
          <a:p>
            <a:r>
              <a:rPr lang="fr-FR" sz="1050" dirty="0"/>
              <a:t>PASS SUP TOURISME</a:t>
            </a:r>
          </a:p>
        </p:txBody>
      </p:sp>
      <p:sp>
        <p:nvSpPr>
          <p:cNvPr id="69" name="ZoneTexte 68">
            <a:extLst>
              <a:ext uri="{FF2B5EF4-FFF2-40B4-BE49-F238E27FC236}">
                <a16:creationId xmlns:a16="http://schemas.microsoft.com/office/drawing/2014/main" id="{C2FE3423-D705-0446-BD21-F72DE96ED436}"/>
              </a:ext>
            </a:extLst>
          </p:cNvPr>
          <p:cNvSpPr txBox="1"/>
          <p:nvPr/>
        </p:nvSpPr>
        <p:spPr>
          <a:xfrm>
            <a:off x="80432" y="1307191"/>
            <a:ext cx="2804153" cy="253916"/>
          </a:xfrm>
          <a:prstGeom prst="rect">
            <a:avLst/>
          </a:prstGeom>
          <a:solidFill>
            <a:schemeClr val="accent2">
              <a:lumMod val="20000"/>
              <a:lumOff val="80000"/>
            </a:schemeClr>
          </a:solidFill>
          <a:ln w="28575">
            <a:solidFill>
              <a:schemeClr val="accent2">
                <a:lumMod val="20000"/>
                <a:lumOff val="80000"/>
              </a:schemeClr>
            </a:solidFill>
          </a:ln>
        </p:spPr>
        <p:txBody>
          <a:bodyPr wrap="square" lIns="0" rIns="0" rtlCol="0">
            <a:spAutoFit/>
          </a:bodyPr>
          <a:lstStyle/>
          <a:p>
            <a:pPr algn="ctr" fontAlgn="base"/>
            <a:r>
              <a:rPr lang="fr-FR" sz="1050" b="1" dirty="0"/>
              <a:t>PROGRAMME MANUFACTO</a:t>
            </a:r>
          </a:p>
        </p:txBody>
      </p:sp>
      <p:sp>
        <p:nvSpPr>
          <p:cNvPr id="70" name="ZoneTexte 69">
            <a:extLst>
              <a:ext uri="{FF2B5EF4-FFF2-40B4-BE49-F238E27FC236}">
                <a16:creationId xmlns:a16="http://schemas.microsoft.com/office/drawing/2014/main" id="{2974F52A-E4D4-C948-940F-CD505297F4DE}"/>
              </a:ext>
            </a:extLst>
          </p:cNvPr>
          <p:cNvSpPr txBox="1"/>
          <p:nvPr/>
        </p:nvSpPr>
        <p:spPr>
          <a:xfrm>
            <a:off x="80432" y="1695986"/>
            <a:ext cx="2804154" cy="253916"/>
          </a:xfrm>
          <a:prstGeom prst="rect">
            <a:avLst/>
          </a:prstGeom>
          <a:solidFill>
            <a:schemeClr val="accent2">
              <a:lumMod val="20000"/>
              <a:lumOff val="80000"/>
            </a:schemeClr>
          </a:solidFill>
          <a:ln w="28575">
            <a:solidFill>
              <a:schemeClr val="accent2">
                <a:lumMod val="20000"/>
                <a:lumOff val="80000"/>
              </a:schemeClr>
            </a:solidFill>
          </a:ln>
        </p:spPr>
        <p:txBody>
          <a:bodyPr wrap="square" lIns="0" rIns="0" rtlCol="0">
            <a:spAutoFit/>
          </a:bodyPr>
          <a:lstStyle>
            <a:defPPr>
              <a:defRPr lang="fr-FR"/>
            </a:defPPr>
            <a:lvl1pPr algn="ctr" fontAlgn="base">
              <a:defRPr sz="1100" b="1"/>
            </a:lvl1pPr>
          </a:lstStyle>
          <a:p>
            <a:r>
              <a:rPr lang="fr-FR" sz="1050" dirty="0"/>
              <a:t>VACANCES APPRENANTES</a:t>
            </a:r>
          </a:p>
        </p:txBody>
      </p:sp>
      <p:sp>
        <p:nvSpPr>
          <p:cNvPr id="72" name="ZoneTexte 71">
            <a:extLst>
              <a:ext uri="{FF2B5EF4-FFF2-40B4-BE49-F238E27FC236}">
                <a16:creationId xmlns:a16="http://schemas.microsoft.com/office/drawing/2014/main" id="{7E9768B8-707D-3848-BE61-76606629796A}"/>
              </a:ext>
            </a:extLst>
          </p:cNvPr>
          <p:cNvSpPr txBox="1"/>
          <p:nvPr/>
        </p:nvSpPr>
        <p:spPr>
          <a:xfrm>
            <a:off x="80432" y="2945381"/>
            <a:ext cx="2786962" cy="261610"/>
          </a:xfrm>
          <a:prstGeom prst="rect">
            <a:avLst/>
          </a:prstGeom>
          <a:solidFill>
            <a:schemeClr val="accent4">
              <a:lumMod val="60000"/>
              <a:lumOff val="40000"/>
            </a:schemeClr>
          </a:solidFill>
          <a:ln w="28575">
            <a:noFill/>
          </a:ln>
        </p:spPr>
        <p:txBody>
          <a:bodyPr wrap="square" lIns="0" rIns="0" rtlCol="0">
            <a:spAutoFit/>
          </a:bodyPr>
          <a:lstStyle/>
          <a:p>
            <a:pPr algn="ctr" fontAlgn="base"/>
            <a:r>
              <a:rPr lang="fr-FR" sz="1050" b="1" dirty="0"/>
              <a:t>MENTORAT POUR TOUS</a:t>
            </a:r>
          </a:p>
        </p:txBody>
      </p:sp>
      <p:sp>
        <p:nvSpPr>
          <p:cNvPr id="73" name="ZoneTexte 72">
            <a:extLst>
              <a:ext uri="{FF2B5EF4-FFF2-40B4-BE49-F238E27FC236}">
                <a16:creationId xmlns:a16="http://schemas.microsoft.com/office/drawing/2014/main" id="{B54A1212-0FBC-8743-A85E-7C9B1585502D}"/>
              </a:ext>
            </a:extLst>
          </p:cNvPr>
          <p:cNvSpPr txBox="1"/>
          <p:nvPr/>
        </p:nvSpPr>
        <p:spPr>
          <a:xfrm>
            <a:off x="0" y="2617194"/>
            <a:ext cx="2662765" cy="338554"/>
          </a:xfrm>
          <a:prstGeom prst="rect">
            <a:avLst/>
          </a:prstGeom>
          <a:noFill/>
          <a:ln>
            <a:noFill/>
          </a:ln>
        </p:spPr>
        <p:txBody>
          <a:bodyPr wrap="square">
            <a:spAutoFit/>
          </a:bodyPr>
          <a:lstStyle/>
          <a:p>
            <a:r>
              <a:rPr lang="fr-FR" sz="1600" b="1" dirty="0">
                <a:effectLst/>
                <a:latin typeface="Calibri" panose="020F0502020204030204" pitchFamily="34" charset="0"/>
                <a:ea typeface="Calibri" panose="020F0502020204030204" pitchFamily="34" charset="0"/>
                <a:cs typeface="Times New Roman" panose="02020603050405020304" pitchFamily="18" charset="0"/>
              </a:rPr>
              <a:t>Post-bac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ZoneTexte 73">
            <a:extLst>
              <a:ext uri="{FF2B5EF4-FFF2-40B4-BE49-F238E27FC236}">
                <a16:creationId xmlns:a16="http://schemas.microsoft.com/office/drawing/2014/main" id="{AE2C24DD-0568-0C47-A3A1-77745992C057}"/>
              </a:ext>
            </a:extLst>
          </p:cNvPr>
          <p:cNvSpPr txBox="1"/>
          <p:nvPr/>
        </p:nvSpPr>
        <p:spPr>
          <a:xfrm>
            <a:off x="88763" y="4791957"/>
            <a:ext cx="2835185" cy="259540"/>
          </a:xfrm>
          <a:prstGeom prst="rect">
            <a:avLst/>
          </a:prstGeom>
          <a:solidFill>
            <a:schemeClr val="tx1"/>
          </a:solidFill>
          <a:ln w="38100">
            <a:solidFill>
              <a:schemeClr val="bg1">
                <a:lumMod val="65000"/>
              </a:schemeClr>
            </a:solidFill>
          </a:ln>
        </p:spPr>
        <p:txBody>
          <a:bodyPr wrap="square" lIns="0" rIns="0" rtlCol="0">
            <a:spAutoFit/>
          </a:bodyPr>
          <a:lstStyle>
            <a:defPPr>
              <a:defRPr lang="fr-FR"/>
            </a:defPPr>
            <a:lvl1pPr algn="ctr" fontAlgn="base">
              <a:defRPr sz="1100" b="1">
                <a:solidFill>
                  <a:schemeClr val="bg1"/>
                </a:solidFill>
              </a:defRPr>
            </a:lvl1pPr>
          </a:lstStyle>
          <a:p>
            <a:r>
              <a:rPr lang="fr-FR" dirty="0"/>
              <a:t>EN PREPARATION POUR 2022-2023</a:t>
            </a:r>
          </a:p>
        </p:txBody>
      </p:sp>
      <p:sp>
        <p:nvSpPr>
          <p:cNvPr id="75" name="ZoneTexte 74">
            <a:extLst>
              <a:ext uri="{FF2B5EF4-FFF2-40B4-BE49-F238E27FC236}">
                <a16:creationId xmlns:a16="http://schemas.microsoft.com/office/drawing/2014/main" id="{458AB00E-66D2-CC49-8C26-3F01F98B972D}"/>
              </a:ext>
            </a:extLst>
          </p:cNvPr>
          <p:cNvSpPr txBox="1"/>
          <p:nvPr/>
        </p:nvSpPr>
        <p:spPr>
          <a:xfrm>
            <a:off x="69775" y="5067452"/>
            <a:ext cx="2662765" cy="338554"/>
          </a:xfrm>
          <a:prstGeom prst="rect">
            <a:avLst/>
          </a:prstGeom>
          <a:noFill/>
          <a:ln>
            <a:noFill/>
          </a:ln>
        </p:spPr>
        <p:txBody>
          <a:bodyPr wrap="square">
            <a:spAutoFit/>
          </a:bodyPr>
          <a:lstStyle/>
          <a:p>
            <a:r>
              <a:rPr lang="fr-FR" sz="1600" b="1" dirty="0">
                <a:effectLst/>
                <a:latin typeface="Calibri" panose="020F0502020204030204" pitchFamily="34" charset="0"/>
                <a:ea typeface="Calibri" panose="020F0502020204030204" pitchFamily="34" charset="0"/>
                <a:cs typeface="Times New Roman" panose="02020603050405020304" pitchFamily="18" charset="0"/>
              </a:rPr>
              <a:t>Pré-bac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ZoneTexte 80">
            <a:extLst>
              <a:ext uri="{FF2B5EF4-FFF2-40B4-BE49-F238E27FC236}">
                <a16:creationId xmlns:a16="http://schemas.microsoft.com/office/drawing/2014/main" id="{87943A08-B16B-8241-B322-BAD599F687E4}"/>
              </a:ext>
            </a:extLst>
          </p:cNvPr>
          <p:cNvSpPr txBox="1"/>
          <p:nvPr/>
        </p:nvSpPr>
        <p:spPr>
          <a:xfrm>
            <a:off x="80430" y="5410056"/>
            <a:ext cx="2804154" cy="253916"/>
          </a:xfrm>
          <a:prstGeom prst="rect">
            <a:avLst/>
          </a:prstGeom>
          <a:solidFill>
            <a:schemeClr val="accent2">
              <a:lumMod val="20000"/>
              <a:lumOff val="80000"/>
            </a:schemeClr>
          </a:solidFill>
          <a:ln w="28575">
            <a:solidFill>
              <a:schemeClr val="accent2">
                <a:lumMod val="20000"/>
                <a:lumOff val="80000"/>
              </a:schemeClr>
            </a:solidFill>
          </a:ln>
        </p:spPr>
        <p:txBody>
          <a:bodyPr wrap="square" lIns="0" rIns="0" rtlCol="0">
            <a:spAutoFit/>
          </a:bodyPr>
          <a:lstStyle/>
          <a:p>
            <a:pPr algn="ctr" fontAlgn="base"/>
            <a:r>
              <a:rPr lang="fr-FR" sz="1050" b="1" dirty="0"/>
              <a:t>APPRENTISSAGE METIERS PATRIMOINE BÂTI</a:t>
            </a:r>
          </a:p>
        </p:txBody>
      </p:sp>
      <p:sp>
        <p:nvSpPr>
          <p:cNvPr id="90" name="ZoneTexte 89">
            <a:extLst>
              <a:ext uri="{FF2B5EF4-FFF2-40B4-BE49-F238E27FC236}">
                <a16:creationId xmlns:a16="http://schemas.microsoft.com/office/drawing/2014/main" id="{F49C3C35-28B7-CB49-A23D-970F6EA1C880}"/>
              </a:ext>
            </a:extLst>
          </p:cNvPr>
          <p:cNvSpPr txBox="1"/>
          <p:nvPr/>
        </p:nvSpPr>
        <p:spPr>
          <a:xfrm>
            <a:off x="80430" y="5715559"/>
            <a:ext cx="2804154" cy="253915"/>
          </a:xfrm>
          <a:prstGeom prst="rect">
            <a:avLst/>
          </a:prstGeom>
          <a:solidFill>
            <a:schemeClr val="accent2">
              <a:lumMod val="20000"/>
              <a:lumOff val="80000"/>
            </a:schemeClr>
          </a:solidFill>
          <a:ln w="28575">
            <a:solidFill>
              <a:schemeClr val="accent2">
                <a:lumMod val="20000"/>
                <a:lumOff val="80000"/>
              </a:schemeClr>
            </a:solidFill>
          </a:ln>
        </p:spPr>
        <p:txBody>
          <a:bodyPr wrap="square" lIns="0" rIns="0" rtlCol="0">
            <a:spAutoFit/>
          </a:bodyPr>
          <a:lstStyle/>
          <a:p>
            <a:pPr algn="ctr" fontAlgn="base"/>
            <a:r>
              <a:rPr lang="fr-FR" sz="1050" b="1" dirty="0"/>
              <a:t>SECONDE AVENIR</a:t>
            </a:r>
          </a:p>
        </p:txBody>
      </p:sp>
      <p:sp>
        <p:nvSpPr>
          <p:cNvPr id="92" name="ZoneTexte 91">
            <a:extLst>
              <a:ext uri="{FF2B5EF4-FFF2-40B4-BE49-F238E27FC236}">
                <a16:creationId xmlns:a16="http://schemas.microsoft.com/office/drawing/2014/main" id="{693EDFC3-B101-734B-806C-806909E9D01C}"/>
              </a:ext>
            </a:extLst>
          </p:cNvPr>
          <p:cNvSpPr txBox="1"/>
          <p:nvPr/>
        </p:nvSpPr>
        <p:spPr>
          <a:xfrm>
            <a:off x="3000698" y="3239694"/>
            <a:ext cx="2662765" cy="338554"/>
          </a:xfrm>
          <a:prstGeom prst="rect">
            <a:avLst/>
          </a:prstGeom>
          <a:noFill/>
          <a:ln>
            <a:noFill/>
          </a:ln>
        </p:spPr>
        <p:txBody>
          <a:bodyPr wrap="squar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infra</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&amp; Post bac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ZoneTexte 92">
            <a:extLst>
              <a:ext uri="{FF2B5EF4-FFF2-40B4-BE49-F238E27FC236}">
                <a16:creationId xmlns:a16="http://schemas.microsoft.com/office/drawing/2014/main" id="{5B2C9A65-B4A7-2148-9BFC-15E181375177}"/>
              </a:ext>
            </a:extLst>
          </p:cNvPr>
          <p:cNvSpPr txBox="1"/>
          <p:nvPr/>
        </p:nvSpPr>
        <p:spPr>
          <a:xfrm>
            <a:off x="74475" y="6278605"/>
            <a:ext cx="2804154" cy="253916"/>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sz="1050" dirty="0">
                <a:solidFill>
                  <a:schemeClr val="tx1"/>
                </a:solidFill>
              </a:rPr>
              <a:t>Classe Prépa Métiers d’art</a:t>
            </a:r>
          </a:p>
        </p:txBody>
      </p:sp>
      <p:sp>
        <p:nvSpPr>
          <p:cNvPr id="94" name="ZoneTexte 93">
            <a:extLst>
              <a:ext uri="{FF2B5EF4-FFF2-40B4-BE49-F238E27FC236}">
                <a16:creationId xmlns:a16="http://schemas.microsoft.com/office/drawing/2014/main" id="{FF08224E-3035-514F-A29E-4ACF2F85D98D}"/>
              </a:ext>
            </a:extLst>
          </p:cNvPr>
          <p:cNvSpPr txBox="1"/>
          <p:nvPr/>
        </p:nvSpPr>
        <p:spPr>
          <a:xfrm>
            <a:off x="3034221" y="819815"/>
            <a:ext cx="2835185" cy="259540"/>
          </a:xfrm>
          <a:prstGeom prst="rect">
            <a:avLst/>
          </a:prstGeom>
          <a:solidFill>
            <a:schemeClr val="tx1"/>
          </a:solidFill>
          <a:ln w="38100">
            <a:solidFill>
              <a:schemeClr val="bg1">
                <a:lumMod val="65000"/>
              </a:schemeClr>
            </a:solidFill>
          </a:ln>
        </p:spPr>
        <p:txBody>
          <a:bodyPr wrap="square" lIns="0" rIns="0" rtlCol="0">
            <a:spAutoFit/>
          </a:bodyPr>
          <a:lstStyle>
            <a:defPPr>
              <a:defRPr lang="fr-FR"/>
            </a:defPPr>
            <a:lvl1pPr algn="ctr" fontAlgn="base">
              <a:defRPr sz="1100" b="1">
                <a:solidFill>
                  <a:schemeClr val="bg1"/>
                </a:solidFill>
              </a:defRPr>
            </a:lvl1pPr>
          </a:lstStyle>
          <a:p>
            <a:r>
              <a:rPr lang="fr-FR" dirty="0"/>
              <a:t>EN PREPARATION POUR 2023-2024</a:t>
            </a:r>
          </a:p>
        </p:txBody>
      </p:sp>
      <p:sp>
        <p:nvSpPr>
          <p:cNvPr id="95" name="ZoneTexte 94">
            <a:extLst>
              <a:ext uri="{FF2B5EF4-FFF2-40B4-BE49-F238E27FC236}">
                <a16:creationId xmlns:a16="http://schemas.microsoft.com/office/drawing/2014/main" id="{77795DDA-96ED-EE4A-B9F0-112811DC3304}"/>
              </a:ext>
            </a:extLst>
          </p:cNvPr>
          <p:cNvSpPr txBox="1"/>
          <p:nvPr/>
        </p:nvSpPr>
        <p:spPr>
          <a:xfrm>
            <a:off x="3034221" y="1064671"/>
            <a:ext cx="2662765" cy="338554"/>
          </a:xfrm>
          <a:prstGeom prst="rect">
            <a:avLst/>
          </a:prstGeom>
          <a:noFill/>
          <a:ln>
            <a:noFill/>
          </a:ln>
        </p:spPr>
        <p:txBody>
          <a:bodyPr wrap="squar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infra</a:t>
            </a:r>
            <a:r>
              <a:rPr lang="fr-FR" sz="1600" b="1" dirty="0">
                <a:effectLst/>
                <a:latin typeface="Calibri" panose="020F0502020204030204" pitchFamily="34" charset="0"/>
                <a:ea typeface="Calibri" panose="020F0502020204030204" pitchFamily="34" charset="0"/>
                <a:cs typeface="Times New Roman" panose="02020603050405020304" pitchFamily="18" charset="0"/>
              </a:rPr>
              <a:t>-bac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 name="ZoneTexte 95">
            <a:extLst>
              <a:ext uri="{FF2B5EF4-FFF2-40B4-BE49-F238E27FC236}">
                <a16:creationId xmlns:a16="http://schemas.microsoft.com/office/drawing/2014/main" id="{FE3F2E67-2588-6442-B86B-B3EC791D478E}"/>
              </a:ext>
            </a:extLst>
          </p:cNvPr>
          <p:cNvSpPr txBox="1"/>
          <p:nvPr/>
        </p:nvSpPr>
        <p:spPr>
          <a:xfrm>
            <a:off x="3059297" y="1998140"/>
            <a:ext cx="2805090"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dirty="0">
                <a:solidFill>
                  <a:schemeClr val="tx1"/>
                </a:solidFill>
              </a:rPr>
              <a:t>BTM Bottier</a:t>
            </a:r>
          </a:p>
        </p:txBody>
      </p:sp>
      <p:sp>
        <p:nvSpPr>
          <p:cNvPr id="98" name="ZoneTexte 97">
            <a:extLst>
              <a:ext uri="{FF2B5EF4-FFF2-40B4-BE49-F238E27FC236}">
                <a16:creationId xmlns:a16="http://schemas.microsoft.com/office/drawing/2014/main" id="{A3D2B5E8-333F-6D4B-857A-D2EC5E9F0B68}"/>
              </a:ext>
            </a:extLst>
          </p:cNvPr>
          <p:cNvSpPr txBox="1"/>
          <p:nvPr/>
        </p:nvSpPr>
        <p:spPr>
          <a:xfrm>
            <a:off x="3059297" y="2374242"/>
            <a:ext cx="2805090"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dirty="0">
                <a:solidFill>
                  <a:schemeClr val="tx1"/>
                </a:solidFill>
              </a:rPr>
              <a:t>BP Taille de pierre monument historique</a:t>
            </a:r>
          </a:p>
        </p:txBody>
      </p:sp>
      <p:sp>
        <p:nvSpPr>
          <p:cNvPr id="99" name="ZoneTexte 98">
            <a:extLst>
              <a:ext uri="{FF2B5EF4-FFF2-40B4-BE49-F238E27FC236}">
                <a16:creationId xmlns:a16="http://schemas.microsoft.com/office/drawing/2014/main" id="{44543E40-F69F-604B-9F2D-0DE0425D9F1F}"/>
              </a:ext>
            </a:extLst>
          </p:cNvPr>
          <p:cNvSpPr txBox="1"/>
          <p:nvPr/>
        </p:nvSpPr>
        <p:spPr>
          <a:xfrm>
            <a:off x="3049268" y="3542555"/>
            <a:ext cx="2805090"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dirty="0">
                <a:solidFill>
                  <a:schemeClr val="tx1"/>
                </a:solidFill>
              </a:rPr>
              <a:t>Cursus plâtre</a:t>
            </a:r>
          </a:p>
        </p:txBody>
      </p:sp>
      <p:sp>
        <p:nvSpPr>
          <p:cNvPr id="100" name="ZoneTexte 99">
            <a:extLst>
              <a:ext uri="{FF2B5EF4-FFF2-40B4-BE49-F238E27FC236}">
                <a16:creationId xmlns:a16="http://schemas.microsoft.com/office/drawing/2014/main" id="{7CD703C3-BC83-3745-9C8F-3CDBEC2CB45F}"/>
              </a:ext>
            </a:extLst>
          </p:cNvPr>
          <p:cNvSpPr txBox="1"/>
          <p:nvPr/>
        </p:nvSpPr>
        <p:spPr>
          <a:xfrm>
            <a:off x="3049137" y="2793538"/>
            <a:ext cx="2805090"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dirty="0">
                <a:solidFill>
                  <a:schemeClr val="tx1"/>
                </a:solidFill>
              </a:rPr>
              <a:t>Ecole de production métiers du patrimoine</a:t>
            </a:r>
          </a:p>
        </p:txBody>
      </p:sp>
      <p:sp>
        <p:nvSpPr>
          <p:cNvPr id="101" name="ZoneTexte 100">
            <a:extLst>
              <a:ext uri="{FF2B5EF4-FFF2-40B4-BE49-F238E27FC236}">
                <a16:creationId xmlns:a16="http://schemas.microsoft.com/office/drawing/2014/main" id="{2BA76B64-94D8-C24D-B53A-A3697CAEBBAD}"/>
              </a:ext>
            </a:extLst>
          </p:cNvPr>
          <p:cNvSpPr txBox="1"/>
          <p:nvPr/>
        </p:nvSpPr>
        <p:spPr>
          <a:xfrm>
            <a:off x="3000699" y="3768302"/>
            <a:ext cx="2662765" cy="338554"/>
          </a:xfrm>
          <a:prstGeom prst="rect">
            <a:avLst/>
          </a:prstGeom>
          <a:noFill/>
          <a:ln>
            <a:noFill/>
          </a:ln>
        </p:spPr>
        <p:txBody>
          <a:bodyPr wrap="square">
            <a:spAutoFit/>
          </a:bodyPr>
          <a:lstStyle/>
          <a:p>
            <a:r>
              <a:rPr lang="fr-FR" sz="1600" b="1" dirty="0">
                <a:effectLst/>
                <a:latin typeface="Calibri" panose="020F0502020204030204" pitchFamily="34" charset="0"/>
                <a:ea typeface="Calibri" panose="020F0502020204030204" pitchFamily="34" charset="0"/>
                <a:cs typeface="Times New Roman" panose="02020603050405020304" pitchFamily="18" charset="0"/>
              </a:rPr>
              <a:t>Post-bac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ZoneTexte 102">
            <a:extLst>
              <a:ext uri="{FF2B5EF4-FFF2-40B4-BE49-F238E27FC236}">
                <a16:creationId xmlns:a16="http://schemas.microsoft.com/office/drawing/2014/main" id="{D470EC29-DCD1-9445-A190-F454178B2DEF}"/>
              </a:ext>
            </a:extLst>
          </p:cNvPr>
          <p:cNvSpPr txBox="1"/>
          <p:nvPr/>
        </p:nvSpPr>
        <p:spPr>
          <a:xfrm>
            <a:off x="3059296" y="4730996"/>
            <a:ext cx="2799455" cy="415498"/>
          </a:xfrm>
          <a:prstGeom prst="rect">
            <a:avLst/>
          </a:prstGeom>
          <a:solidFill>
            <a:schemeClr val="accent2">
              <a:lumMod val="75000"/>
            </a:schemeClr>
          </a:solidFill>
          <a:ln>
            <a:solidFill>
              <a:schemeClr val="accent2">
                <a:lumMod val="75000"/>
              </a:schemeClr>
            </a:solidFill>
          </a:ln>
        </p:spPr>
        <p:txBody>
          <a:bodyPr wrap="square" lIns="0" rIns="0" rtlCol="0">
            <a:spAutoFit/>
          </a:bodyPr>
          <a:lstStyle>
            <a:defPPr>
              <a:defRPr lang="fr-FR"/>
            </a:defPPr>
            <a:lvl1pPr algn="ctr" fontAlgn="base">
              <a:defRPr sz="1050" b="1"/>
            </a:lvl1pPr>
          </a:lstStyle>
          <a:p>
            <a:r>
              <a:rPr lang="fr-FR" dirty="0"/>
              <a:t>DU &amp; Licence Pro Patrimoine &amp; biodiversité: Matériaux bio et géo-</a:t>
            </a:r>
            <a:r>
              <a:rPr lang="fr-FR" dirty="0" err="1"/>
              <a:t>sourcés</a:t>
            </a:r>
            <a:endParaRPr lang="fr-FR" dirty="0"/>
          </a:p>
        </p:txBody>
      </p:sp>
      <p:sp>
        <p:nvSpPr>
          <p:cNvPr id="105" name="ZoneTexte 104">
            <a:extLst>
              <a:ext uri="{FF2B5EF4-FFF2-40B4-BE49-F238E27FC236}">
                <a16:creationId xmlns:a16="http://schemas.microsoft.com/office/drawing/2014/main" id="{ADE6A38F-FDF8-3349-B51C-270B0A53762B}"/>
              </a:ext>
            </a:extLst>
          </p:cNvPr>
          <p:cNvSpPr txBox="1"/>
          <p:nvPr/>
        </p:nvSpPr>
        <p:spPr>
          <a:xfrm>
            <a:off x="3069233" y="5209972"/>
            <a:ext cx="2785031" cy="261610"/>
          </a:xfrm>
          <a:prstGeom prst="rect">
            <a:avLst/>
          </a:prstGeom>
          <a:solidFill>
            <a:schemeClr val="accent2">
              <a:lumMod val="75000"/>
            </a:schemeClr>
          </a:solidFill>
          <a:ln>
            <a:solidFill>
              <a:schemeClr val="accent2">
                <a:lumMod val="75000"/>
              </a:schemeClr>
            </a:solidFill>
          </a:ln>
        </p:spPr>
        <p:txBody>
          <a:bodyPr wrap="square" lIns="0" rIns="0" rtlCol="0">
            <a:spAutoFit/>
          </a:bodyPr>
          <a:lstStyle>
            <a:defPPr>
              <a:defRPr lang="fr-FR"/>
            </a:defPPr>
            <a:lvl1pPr algn="ctr" fontAlgn="base">
              <a:defRPr sz="1050" b="1"/>
            </a:lvl1pPr>
          </a:lstStyle>
          <a:p>
            <a:r>
              <a:rPr lang="fr-FR" dirty="0"/>
              <a:t>Double diplôme charpentier / ingénieur</a:t>
            </a:r>
          </a:p>
        </p:txBody>
      </p:sp>
      <p:sp>
        <p:nvSpPr>
          <p:cNvPr id="108" name="ZoneTexte 107">
            <a:extLst>
              <a:ext uri="{FF2B5EF4-FFF2-40B4-BE49-F238E27FC236}">
                <a16:creationId xmlns:a16="http://schemas.microsoft.com/office/drawing/2014/main" id="{FC834E04-AEFF-9348-8EC4-20E97DF8CC36}"/>
              </a:ext>
            </a:extLst>
          </p:cNvPr>
          <p:cNvSpPr txBox="1"/>
          <p:nvPr/>
        </p:nvSpPr>
        <p:spPr>
          <a:xfrm>
            <a:off x="3059297" y="4060128"/>
            <a:ext cx="2805090"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dirty="0">
                <a:solidFill>
                  <a:schemeClr val="tx1"/>
                </a:solidFill>
              </a:rPr>
              <a:t>DU Tourisme et patrimoine</a:t>
            </a:r>
          </a:p>
        </p:txBody>
      </p:sp>
      <p:sp>
        <p:nvSpPr>
          <p:cNvPr id="109" name="ZoneTexte 108">
            <a:extLst>
              <a:ext uri="{FF2B5EF4-FFF2-40B4-BE49-F238E27FC236}">
                <a16:creationId xmlns:a16="http://schemas.microsoft.com/office/drawing/2014/main" id="{A8A7A1BD-6AEB-5F4F-9687-9E85B6F7B9BF}"/>
              </a:ext>
            </a:extLst>
          </p:cNvPr>
          <p:cNvSpPr txBox="1"/>
          <p:nvPr/>
        </p:nvSpPr>
        <p:spPr>
          <a:xfrm>
            <a:off x="3079887" y="5555752"/>
            <a:ext cx="2774471" cy="261610"/>
          </a:xfrm>
          <a:prstGeom prst="rect">
            <a:avLst/>
          </a:prstGeom>
          <a:solidFill>
            <a:schemeClr val="accent2">
              <a:lumMod val="75000"/>
            </a:schemeClr>
          </a:solidFill>
          <a:ln>
            <a:solidFill>
              <a:schemeClr val="accent2">
                <a:lumMod val="75000"/>
              </a:schemeClr>
            </a:solidFill>
          </a:ln>
        </p:spPr>
        <p:txBody>
          <a:bodyPr wrap="square" lIns="0" rIns="0" rtlCol="0">
            <a:spAutoFit/>
          </a:bodyPr>
          <a:lstStyle>
            <a:defPPr>
              <a:defRPr lang="fr-FR"/>
            </a:defPPr>
            <a:lvl1pPr algn="ctr" fontAlgn="base">
              <a:defRPr sz="1050" b="1"/>
            </a:lvl1pPr>
          </a:lstStyle>
          <a:p>
            <a:r>
              <a:rPr lang="fr-FR" dirty="0"/>
              <a:t>Double diplôme école de commerce / CAP</a:t>
            </a:r>
          </a:p>
        </p:txBody>
      </p:sp>
      <p:sp>
        <p:nvSpPr>
          <p:cNvPr id="110" name="ZoneTexte 109">
            <a:extLst>
              <a:ext uri="{FF2B5EF4-FFF2-40B4-BE49-F238E27FC236}">
                <a16:creationId xmlns:a16="http://schemas.microsoft.com/office/drawing/2014/main" id="{67031230-65E9-5B4A-8C8E-2E7ECC7B2C14}"/>
              </a:ext>
            </a:extLst>
          </p:cNvPr>
          <p:cNvSpPr txBox="1"/>
          <p:nvPr/>
        </p:nvSpPr>
        <p:spPr>
          <a:xfrm>
            <a:off x="-31033" y="5969024"/>
            <a:ext cx="2662765" cy="338554"/>
          </a:xfrm>
          <a:prstGeom prst="rect">
            <a:avLst/>
          </a:prstGeom>
          <a:noFill/>
          <a:ln>
            <a:noFill/>
          </a:ln>
        </p:spPr>
        <p:txBody>
          <a:bodyPr wrap="square">
            <a:spAutoFit/>
          </a:bodyPr>
          <a:lstStyle/>
          <a:p>
            <a:r>
              <a:rPr lang="fr-FR" sz="1600" b="1" dirty="0">
                <a:effectLst/>
                <a:latin typeface="Calibri" panose="020F0502020204030204" pitchFamily="34" charset="0"/>
                <a:ea typeface="Calibri" panose="020F0502020204030204" pitchFamily="34" charset="0"/>
                <a:cs typeface="Times New Roman" panose="02020603050405020304" pitchFamily="18" charset="0"/>
              </a:rPr>
              <a:t>Pré &amp; Post bac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ZoneTexte 117">
            <a:extLst>
              <a:ext uri="{FF2B5EF4-FFF2-40B4-BE49-F238E27FC236}">
                <a16:creationId xmlns:a16="http://schemas.microsoft.com/office/drawing/2014/main" id="{486E571B-942A-A440-9841-872F3AEFEB17}"/>
              </a:ext>
            </a:extLst>
          </p:cNvPr>
          <p:cNvSpPr txBox="1"/>
          <p:nvPr/>
        </p:nvSpPr>
        <p:spPr>
          <a:xfrm>
            <a:off x="6142890" y="833630"/>
            <a:ext cx="2835184" cy="261610"/>
          </a:xfrm>
          <a:prstGeom prst="rect">
            <a:avLst/>
          </a:prstGeom>
          <a:solidFill>
            <a:schemeClr val="tx1"/>
          </a:solidFill>
          <a:ln w="38100">
            <a:solidFill>
              <a:schemeClr val="bg1">
                <a:lumMod val="65000"/>
              </a:schemeClr>
            </a:solidFill>
          </a:ln>
        </p:spPr>
        <p:txBody>
          <a:bodyPr wrap="square" lIns="0" rIns="0" rtlCol="0">
            <a:spAutoFit/>
          </a:bodyPr>
          <a:lstStyle/>
          <a:p>
            <a:pPr algn="ctr" fontAlgn="base"/>
            <a:r>
              <a:rPr lang="fr-FR" sz="1100" b="1" dirty="0">
                <a:solidFill>
                  <a:schemeClr val="bg1"/>
                </a:solidFill>
              </a:rPr>
              <a:t>EN COURS DEPUIS 2021</a:t>
            </a:r>
          </a:p>
        </p:txBody>
      </p:sp>
      <p:sp>
        <p:nvSpPr>
          <p:cNvPr id="130" name="ZoneTexte 129">
            <a:extLst>
              <a:ext uri="{FF2B5EF4-FFF2-40B4-BE49-F238E27FC236}">
                <a16:creationId xmlns:a16="http://schemas.microsoft.com/office/drawing/2014/main" id="{257F3C93-4957-8A42-A1B2-6D1F23B7CCE7}"/>
              </a:ext>
            </a:extLst>
          </p:cNvPr>
          <p:cNvSpPr txBox="1"/>
          <p:nvPr/>
        </p:nvSpPr>
        <p:spPr>
          <a:xfrm>
            <a:off x="6062457" y="1047360"/>
            <a:ext cx="2662765" cy="338554"/>
          </a:xfrm>
          <a:prstGeom prst="rect">
            <a:avLst/>
          </a:prstGeom>
          <a:noFill/>
          <a:ln>
            <a:noFill/>
          </a:ln>
        </p:spPr>
        <p:txBody>
          <a:bodyPr wrap="squar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Non Certifiant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ZoneTexte 132">
            <a:extLst>
              <a:ext uri="{FF2B5EF4-FFF2-40B4-BE49-F238E27FC236}">
                <a16:creationId xmlns:a16="http://schemas.microsoft.com/office/drawing/2014/main" id="{FF43D394-17DD-3343-89F4-177C44EFA6F7}"/>
              </a:ext>
            </a:extLst>
          </p:cNvPr>
          <p:cNvSpPr txBox="1"/>
          <p:nvPr/>
        </p:nvSpPr>
        <p:spPr>
          <a:xfrm>
            <a:off x="6142889" y="1326238"/>
            <a:ext cx="2804153" cy="1061829"/>
          </a:xfrm>
          <a:prstGeom prst="rect">
            <a:avLst/>
          </a:prstGeom>
          <a:solidFill>
            <a:schemeClr val="accent2">
              <a:lumMod val="20000"/>
              <a:lumOff val="80000"/>
            </a:schemeClr>
          </a:solidFill>
          <a:ln w="28575">
            <a:solidFill>
              <a:schemeClr val="accent2">
                <a:lumMod val="20000"/>
                <a:lumOff val="80000"/>
              </a:schemeClr>
            </a:solidFill>
          </a:ln>
        </p:spPr>
        <p:txBody>
          <a:bodyPr wrap="square" lIns="0" rIns="0" rtlCol="0">
            <a:spAutoFit/>
          </a:bodyPr>
          <a:lstStyle/>
          <a:p>
            <a:pPr algn="ctr" fontAlgn="base"/>
            <a:r>
              <a:rPr lang="fr-FR" sz="1050" b="1" dirty="0"/>
              <a:t>STAGES D’INITIATION FAB XIV : </a:t>
            </a:r>
          </a:p>
          <a:p>
            <a:pPr marL="171450" indent="-171450" fontAlgn="base">
              <a:buFont typeface="Arial" panose="020B0604020202020204" pitchFamily="34" charset="0"/>
              <a:buChar char="•"/>
            </a:pPr>
            <a:r>
              <a:rPr lang="fr-FR" sz="1050" b="1" dirty="0"/>
              <a:t>Maroquinerie</a:t>
            </a:r>
          </a:p>
          <a:p>
            <a:pPr marL="171450" indent="-171450" fontAlgn="base">
              <a:buFont typeface="Arial" panose="020B0604020202020204" pitchFamily="34" charset="0"/>
              <a:buChar char="•"/>
            </a:pPr>
            <a:r>
              <a:rPr lang="fr-FR" sz="1050" b="1" dirty="0"/>
              <a:t>Taille de Pierre</a:t>
            </a:r>
          </a:p>
          <a:p>
            <a:pPr marL="171450" indent="-171450" fontAlgn="base">
              <a:buFont typeface="Arial" panose="020B0604020202020204" pitchFamily="34" charset="0"/>
              <a:buChar char="•"/>
            </a:pPr>
            <a:r>
              <a:rPr lang="fr-FR" sz="1050" b="1" dirty="0"/>
              <a:t>Menuiserie et </a:t>
            </a:r>
            <a:r>
              <a:rPr lang="fr-FR" sz="1050" b="1" dirty="0" err="1"/>
              <a:t>upcycling</a:t>
            </a:r>
            <a:endParaRPr lang="fr-FR" sz="1050" b="1" dirty="0"/>
          </a:p>
          <a:p>
            <a:pPr marL="171450" indent="-171450" fontAlgn="base">
              <a:buFont typeface="Arial" panose="020B0604020202020204" pitchFamily="34" charset="0"/>
              <a:buChar char="•"/>
            </a:pPr>
            <a:r>
              <a:rPr lang="fr-FR" sz="1050" b="1" dirty="0"/>
              <a:t>Architecture d’intérieur</a:t>
            </a:r>
          </a:p>
          <a:p>
            <a:pPr marL="171450" indent="-171450" fontAlgn="base">
              <a:buFont typeface="Arial" panose="020B0604020202020204" pitchFamily="34" charset="0"/>
              <a:buChar char="•"/>
            </a:pPr>
            <a:r>
              <a:rPr lang="fr-FR" sz="1050" b="1" dirty="0"/>
              <a:t>Modélisation et impression 3D</a:t>
            </a:r>
          </a:p>
        </p:txBody>
      </p:sp>
      <p:sp>
        <p:nvSpPr>
          <p:cNvPr id="137" name="ZoneTexte 136">
            <a:extLst>
              <a:ext uri="{FF2B5EF4-FFF2-40B4-BE49-F238E27FC236}">
                <a16:creationId xmlns:a16="http://schemas.microsoft.com/office/drawing/2014/main" id="{8979EBA8-BA32-6140-85C1-6A11D819934D}"/>
              </a:ext>
            </a:extLst>
          </p:cNvPr>
          <p:cNvSpPr txBox="1"/>
          <p:nvPr/>
        </p:nvSpPr>
        <p:spPr>
          <a:xfrm>
            <a:off x="6151484" y="2444076"/>
            <a:ext cx="2786962"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sz="1050" dirty="0" err="1">
                <a:solidFill>
                  <a:schemeClr val="tx1"/>
                </a:solidFill>
              </a:rPr>
              <a:t>Summer</a:t>
            </a:r>
            <a:r>
              <a:rPr lang="fr-FR" sz="1050" dirty="0">
                <a:solidFill>
                  <a:schemeClr val="tx1"/>
                </a:solidFill>
              </a:rPr>
              <a:t> </a:t>
            </a:r>
            <a:r>
              <a:rPr lang="fr-FR" sz="1050" dirty="0" err="1">
                <a:solidFill>
                  <a:schemeClr val="tx1"/>
                </a:solidFill>
              </a:rPr>
              <a:t>school</a:t>
            </a:r>
            <a:r>
              <a:rPr lang="fr-FR" sz="1050" dirty="0">
                <a:solidFill>
                  <a:schemeClr val="tx1"/>
                </a:solidFill>
              </a:rPr>
              <a:t> patrimoine</a:t>
            </a:r>
          </a:p>
        </p:txBody>
      </p:sp>
      <p:sp>
        <p:nvSpPr>
          <p:cNvPr id="138" name="ZoneTexte 137">
            <a:extLst>
              <a:ext uri="{FF2B5EF4-FFF2-40B4-BE49-F238E27FC236}">
                <a16:creationId xmlns:a16="http://schemas.microsoft.com/office/drawing/2014/main" id="{7864B0EE-D9DF-CE42-9818-4E04ECB89E6F}"/>
              </a:ext>
            </a:extLst>
          </p:cNvPr>
          <p:cNvSpPr txBox="1"/>
          <p:nvPr/>
        </p:nvSpPr>
        <p:spPr>
          <a:xfrm>
            <a:off x="6112258" y="3708250"/>
            <a:ext cx="2835185" cy="259540"/>
          </a:xfrm>
          <a:prstGeom prst="rect">
            <a:avLst/>
          </a:prstGeom>
          <a:solidFill>
            <a:schemeClr val="tx1"/>
          </a:solidFill>
          <a:ln w="38100">
            <a:solidFill>
              <a:schemeClr val="bg1">
                <a:lumMod val="65000"/>
              </a:schemeClr>
            </a:solidFill>
          </a:ln>
        </p:spPr>
        <p:txBody>
          <a:bodyPr wrap="square" lIns="0" rIns="0" rtlCol="0">
            <a:spAutoFit/>
          </a:bodyPr>
          <a:lstStyle>
            <a:defPPr>
              <a:defRPr lang="fr-FR"/>
            </a:defPPr>
            <a:lvl1pPr algn="ctr" fontAlgn="base">
              <a:defRPr sz="1100" b="1">
                <a:solidFill>
                  <a:schemeClr val="bg1"/>
                </a:solidFill>
              </a:defRPr>
            </a:lvl1pPr>
          </a:lstStyle>
          <a:p>
            <a:r>
              <a:rPr lang="fr-FR" dirty="0"/>
              <a:t>EN PREPARATION POUR 2022-2023</a:t>
            </a:r>
          </a:p>
        </p:txBody>
      </p:sp>
      <p:sp>
        <p:nvSpPr>
          <p:cNvPr id="139" name="ZoneTexte 138">
            <a:extLst>
              <a:ext uri="{FF2B5EF4-FFF2-40B4-BE49-F238E27FC236}">
                <a16:creationId xmlns:a16="http://schemas.microsoft.com/office/drawing/2014/main" id="{7C746E76-D1B1-4541-9C33-3593DCC06646}"/>
              </a:ext>
            </a:extLst>
          </p:cNvPr>
          <p:cNvSpPr txBox="1"/>
          <p:nvPr/>
        </p:nvSpPr>
        <p:spPr>
          <a:xfrm>
            <a:off x="6122603" y="4187382"/>
            <a:ext cx="2805090" cy="253916"/>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sz="1050" dirty="0">
                <a:solidFill>
                  <a:schemeClr val="tx1"/>
                </a:solidFill>
              </a:rPr>
              <a:t>PARCOURS 6 MOIS : AGRO &amp; GASTRONOMIE</a:t>
            </a:r>
          </a:p>
        </p:txBody>
      </p:sp>
      <p:sp>
        <p:nvSpPr>
          <p:cNvPr id="140" name="ZoneTexte 139">
            <a:extLst>
              <a:ext uri="{FF2B5EF4-FFF2-40B4-BE49-F238E27FC236}">
                <a16:creationId xmlns:a16="http://schemas.microsoft.com/office/drawing/2014/main" id="{17BBA806-2984-7746-BD45-7F4791629CC9}"/>
              </a:ext>
            </a:extLst>
          </p:cNvPr>
          <p:cNvSpPr txBox="1"/>
          <p:nvPr/>
        </p:nvSpPr>
        <p:spPr>
          <a:xfrm>
            <a:off x="6056290" y="3897302"/>
            <a:ext cx="2662765" cy="338554"/>
          </a:xfrm>
          <a:prstGeom prst="rect">
            <a:avLst/>
          </a:prstGeom>
          <a:noFill/>
          <a:ln>
            <a:noFill/>
          </a:ln>
        </p:spPr>
        <p:txBody>
          <a:bodyPr wrap="squar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Certifiant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1" name="ZoneTexte 140">
            <a:extLst>
              <a:ext uri="{FF2B5EF4-FFF2-40B4-BE49-F238E27FC236}">
                <a16:creationId xmlns:a16="http://schemas.microsoft.com/office/drawing/2014/main" id="{8283EBFE-E0F9-254D-B403-1D2BE14F860B}"/>
              </a:ext>
            </a:extLst>
          </p:cNvPr>
          <p:cNvSpPr txBox="1"/>
          <p:nvPr/>
        </p:nvSpPr>
        <p:spPr>
          <a:xfrm>
            <a:off x="6156337" y="6457482"/>
            <a:ext cx="2805090"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sz="1050" dirty="0">
                <a:solidFill>
                  <a:schemeClr val="tx1"/>
                </a:solidFill>
              </a:rPr>
              <a:t>CAP MENUISERIE (orienté patrimoine)</a:t>
            </a:r>
          </a:p>
        </p:txBody>
      </p:sp>
      <p:sp>
        <p:nvSpPr>
          <p:cNvPr id="142" name="ZoneTexte 141">
            <a:extLst>
              <a:ext uri="{FF2B5EF4-FFF2-40B4-BE49-F238E27FC236}">
                <a16:creationId xmlns:a16="http://schemas.microsoft.com/office/drawing/2014/main" id="{CA7428C9-3405-7240-9773-427D4C08E822}"/>
              </a:ext>
            </a:extLst>
          </p:cNvPr>
          <p:cNvSpPr txBox="1"/>
          <p:nvPr/>
        </p:nvSpPr>
        <p:spPr>
          <a:xfrm>
            <a:off x="6096000" y="6156574"/>
            <a:ext cx="2662765" cy="338554"/>
          </a:xfrm>
          <a:prstGeom prst="rect">
            <a:avLst/>
          </a:prstGeom>
          <a:noFill/>
          <a:ln>
            <a:noFill/>
          </a:ln>
        </p:spPr>
        <p:txBody>
          <a:bodyPr wrap="squar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Diplômant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 name="ZoneTexte 142">
            <a:extLst>
              <a:ext uri="{FF2B5EF4-FFF2-40B4-BE49-F238E27FC236}">
                <a16:creationId xmlns:a16="http://schemas.microsoft.com/office/drawing/2014/main" id="{CD835DA2-3A25-3343-A044-94D99AA550B0}"/>
              </a:ext>
            </a:extLst>
          </p:cNvPr>
          <p:cNvSpPr txBox="1"/>
          <p:nvPr/>
        </p:nvSpPr>
        <p:spPr>
          <a:xfrm>
            <a:off x="6122603" y="4510918"/>
            <a:ext cx="2805090" cy="253916"/>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sz="1050" dirty="0">
                <a:solidFill>
                  <a:schemeClr val="tx1"/>
                </a:solidFill>
              </a:rPr>
              <a:t>PARCOURS 6 MOIS : METIERS DU BOIS</a:t>
            </a:r>
          </a:p>
        </p:txBody>
      </p:sp>
      <p:sp>
        <p:nvSpPr>
          <p:cNvPr id="144" name="ZoneTexte 143">
            <a:extLst>
              <a:ext uri="{FF2B5EF4-FFF2-40B4-BE49-F238E27FC236}">
                <a16:creationId xmlns:a16="http://schemas.microsoft.com/office/drawing/2014/main" id="{E0385C4F-08BB-1740-8DA4-6E3855CFAF45}"/>
              </a:ext>
            </a:extLst>
          </p:cNvPr>
          <p:cNvSpPr txBox="1"/>
          <p:nvPr/>
        </p:nvSpPr>
        <p:spPr>
          <a:xfrm>
            <a:off x="6131756" y="5445203"/>
            <a:ext cx="2805090" cy="430887"/>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sz="1050" dirty="0">
                <a:solidFill>
                  <a:schemeClr val="tx1"/>
                </a:solidFill>
              </a:rPr>
              <a:t>FORMATION RENOVATION THERMIQUE DANS LE PATRIMOINE (partenariat Ecole de Chaillot)</a:t>
            </a:r>
          </a:p>
        </p:txBody>
      </p:sp>
      <p:sp>
        <p:nvSpPr>
          <p:cNvPr id="147" name="ZoneTexte 146">
            <a:extLst>
              <a:ext uri="{FF2B5EF4-FFF2-40B4-BE49-F238E27FC236}">
                <a16:creationId xmlns:a16="http://schemas.microsoft.com/office/drawing/2014/main" id="{7615DB2C-E13B-9C47-8D96-195D9BF905A0}"/>
              </a:ext>
            </a:extLst>
          </p:cNvPr>
          <p:cNvSpPr txBox="1"/>
          <p:nvPr/>
        </p:nvSpPr>
        <p:spPr>
          <a:xfrm>
            <a:off x="6131756" y="5939108"/>
            <a:ext cx="2805090" cy="253916"/>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sz="1050" dirty="0">
                <a:solidFill>
                  <a:schemeClr val="tx1"/>
                </a:solidFill>
              </a:rPr>
              <a:t>TECHNIQUES DU PLATRE (Ecole de Chaillot)</a:t>
            </a:r>
          </a:p>
        </p:txBody>
      </p:sp>
      <p:sp>
        <p:nvSpPr>
          <p:cNvPr id="148" name="ZoneTexte 147">
            <a:extLst>
              <a:ext uri="{FF2B5EF4-FFF2-40B4-BE49-F238E27FC236}">
                <a16:creationId xmlns:a16="http://schemas.microsoft.com/office/drawing/2014/main" id="{A6EF7F4C-87A4-1B43-A3DC-A027E532A3CB}"/>
              </a:ext>
            </a:extLst>
          </p:cNvPr>
          <p:cNvSpPr txBox="1"/>
          <p:nvPr/>
        </p:nvSpPr>
        <p:spPr>
          <a:xfrm>
            <a:off x="3058361" y="1355434"/>
            <a:ext cx="2805090" cy="261610"/>
          </a:xfrm>
          <a:prstGeom prst="rect">
            <a:avLst/>
          </a:prstGeom>
          <a:solidFill>
            <a:schemeClr val="accent2">
              <a:lumMod val="40000"/>
              <a:lumOff val="60000"/>
            </a:schemeClr>
          </a:solidFill>
          <a:ln w="38100">
            <a:solidFill>
              <a:schemeClr val="accent2">
                <a:lumMod val="40000"/>
                <a:lumOff val="60000"/>
              </a:schemeClr>
            </a:solidFill>
            <a:prstDash val="solid"/>
          </a:ln>
        </p:spPr>
        <p:txBody>
          <a:bodyPr wrap="square" lIns="0" rIns="0" rtlCol="0">
            <a:spAutoFit/>
          </a:bodyPr>
          <a:lstStyle>
            <a:defPPr>
              <a:defRPr lang="fr-FR"/>
            </a:defPPr>
            <a:lvl1pPr algn="ctr" fontAlgn="base">
              <a:defRPr sz="1050" b="1"/>
            </a:lvl1pPr>
          </a:lstStyle>
          <a:p>
            <a:r>
              <a:rPr lang="fr-FR" dirty="0"/>
              <a:t>PASS SUP PATRIMOINE BATI</a:t>
            </a:r>
          </a:p>
        </p:txBody>
      </p:sp>
      <p:sp>
        <p:nvSpPr>
          <p:cNvPr id="149" name="ZoneTexte 148">
            <a:extLst>
              <a:ext uri="{FF2B5EF4-FFF2-40B4-BE49-F238E27FC236}">
                <a16:creationId xmlns:a16="http://schemas.microsoft.com/office/drawing/2014/main" id="{7AC4AD50-6CFA-284B-8A2E-1B079BBE107E}"/>
              </a:ext>
            </a:extLst>
          </p:cNvPr>
          <p:cNvSpPr txBox="1"/>
          <p:nvPr/>
        </p:nvSpPr>
        <p:spPr>
          <a:xfrm>
            <a:off x="3056478" y="1670981"/>
            <a:ext cx="2805090" cy="261610"/>
          </a:xfrm>
          <a:prstGeom prst="rect">
            <a:avLst/>
          </a:prstGeom>
          <a:solidFill>
            <a:schemeClr val="accent2">
              <a:lumMod val="40000"/>
              <a:lumOff val="60000"/>
            </a:schemeClr>
          </a:solidFill>
          <a:ln w="38100">
            <a:solidFill>
              <a:schemeClr val="accent2">
                <a:lumMod val="40000"/>
                <a:lumOff val="60000"/>
              </a:schemeClr>
            </a:solidFill>
            <a:prstDash val="solid"/>
          </a:ln>
        </p:spPr>
        <p:txBody>
          <a:bodyPr wrap="square" lIns="0" rIns="0" rtlCol="0">
            <a:spAutoFit/>
          </a:bodyPr>
          <a:lstStyle>
            <a:defPPr>
              <a:defRPr lang="fr-FR"/>
            </a:defPPr>
            <a:lvl1pPr algn="ctr" fontAlgn="base">
              <a:defRPr sz="1050" b="1"/>
            </a:lvl1pPr>
          </a:lstStyle>
          <a:p>
            <a:r>
              <a:rPr lang="fr-FR" dirty="0"/>
              <a:t>PASS SUP DESIGN</a:t>
            </a:r>
          </a:p>
        </p:txBody>
      </p:sp>
      <p:sp>
        <p:nvSpPr>
          <p:cNvPr id="150" name="ZoneTexte 149">
            <a:extLst>
              <a:ext uri="{FF2B5EF4-FFF2-40B4-BE49-F238E27FC236}">
                <a16:creationId xmlns:a16="http://schemas.microsoft.com/office/drawing/2014/main" id="{22792C7D-AACA-D042-BD6C-4BDA3DAFA749}"/>
              </a:ext>
            </a:extLst>
          </p:cNvPr>
          <p:cNvSpPr txBox="1"/>
          <p:nvPr/>
        </p:nvSpPr>
        <p:spPr>
          <a:xfrm>
            <a:off x="3056478" y="4407172"/>
            <a:ext cx="2799455" cy="253916"/>
          </a:xfrm>
          <a:prstGeom prst="rect">
            <a:avLst/>
          </a:prstGeom>
          <a:solidFill>
            <a:schemeClr val="accent2">
              <a:lumMod val="75000"/>
            </a:schemeClr>
          </a:solidFill>
          <a:ln>
            <a:solidFill>
              <a:schemeClr val="accent2">
                <a:lumMod val="75000"/>
              </a:schemeClr>
            </a:solidFill>
          </a:ln>
        </p:spPr>
        <p:txBody>
          <a:bodyPr wrap="square" lIns="0" rIns="0" rtlCol="0">
            <a:spAutoFit/>
          </a:bodyPr>
          <a:lstStyle>
            <a:defPPr>
              <a:defRPr lang="fr-FR"/>
            </a:defPPr>
            <a:lvl1pPr algn="ctr" fontAlgn="base">
              <a:defRPr sz="1050" b="1"/>
            </a:lvl1pPr>
          </a:lstStyle>
          <a:p>
            <a:r>
              <a:rPr lang="fr-FR" dirty="0"/>
              <a:t>DU &amp; Licence Pro Moulage </a:t>
            </a:r>
          </a:p>
        </p:txBody>
      </p:sp>
      <p:sp>
        <p:nvSpPr>
          <p:cNvPr id="151" name="ZoneTexte 150">
            <a:extLst>
              <a:ext uri="{FF2B5EF4-FFF2-40B4-BE49-F238E27FC236}">
                <a16:creationId xmlns:a16="http://schemas.microsoft.com/office/drawing/2014/main" id="{0B2555DB-9088-CE4A-9ECF-1009F0CAB1F7}"/>
              </a:ext>
            </a:extLst>
          </p:cNvPr>
          <p:cNvSpPr txBox="1"/>
          <p:nvPr/>
        </p:nvSpPr>
        <p:spPr>
          <a:xfrm>
            <a:off x="9090028" y="831260"/>
            <a:ext cx="2835185" cy="259540"/>
          </a:xfrm>
          <a:prstGeom prst="rect">
            <a:avLst/>
          </a:prstGeom>
          <a:solidFill>
            <a:schemeClr val="tx1"/>
          </a:solidFill>
          <a:ln w="38100">
            <a:solidFill>
              <a:schemeClr val="bg1">
                <a:lumMod val="65000"/>
              </a:schemeClr>
            </a:solidFill>
          </a:ln>
        </p:spPr>
        <p:txBody>
          <a:bodyPr wrap="square" lIns="0" rIns="0" rtlCol="0">
            <a:spAutoFit/>
          </a:bodyPr>
          <a:lstStyle>
            <a:defPPr>
              <a:defRPr lang="fr-FR"/>
            </a:defPPr>
            <a:lvl1pPr algn="ctr" fontAlgn="base">
              <a:defRPr sz="1100" b="1">
                <a:solidFill>
                  <a:schemeClr val="bg1"/>
                </a:solidFill>
              </a:defRPr>
            </a:lvl1pPr>
          </a:lstStyle>
          <a:p>
            <a:r>
              <a:rPr lang="fr-FR" dirty="0"/>
              <a:t>EN PREPARATION POUR 2023-2024</a:t>
            </a:r>
          </a:p>
        </p:txBody>
      </p:sp>
      <p:sp>
        <p:nvSpPr>
          <p:cNvPr id="152" name="ZoneTexte 151">
            <a:extLst>
              <a:ext uri="{FF2B5EF4-FFF2-40B4-BE49-F238E27FC236}">
                <a16:creationId xmlns:a16="http://schemas.microsoft.com/office/drawing/2014/main" id="{2ABA6038-2BAE-2748-B760-9244990EC490}"/>
              </a:ext>
            </a:extLst>
          </p:cNvPr>
          <p:cNvSpPr txBox="1"/>
          <p:nvPr/>
        </p:nvSpPr>
        <p:spPr>
          <a:xfrm>
            <a:off x="9089102" y="1090800"/>
            <a:ext cx="2662765" cy="338554"/>
          </a:xfrm>
          <a:prstGeom prst="rect">
            <a:avLst/>
          </a:prstGeom>
          <a:noFill/>
          <a:ln>
            <a:noFill/>
          </a:ln>
        </p:spPr>
        <p:txBody>
          <a:bodyPr wrap="squar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Non Certifiant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 name="ZoneTexte 152">
            <a:extLst>
              <a:ext uri="{FF2B5EF4-FFF2-40B4-BE49-F238E27FC236}">
                <a16:creationId xmlns:a16="http://schemas.microsoft.com/office/drawing/2014/main" id="{1CAC8979-A04B-6447-9735-D78E10E0A580}"/>
              </a:ext>
            </a:extLst>
          </p:cNvPr>
          <p:cNvSpPr txBox="1"/>
          <p:nvPr/>
        </p:nvSpPr>
        <p:spPr>
          <a:xfrm>
            <a:off x="9122609" y="1364211"/>
            <a:ext cx="2786962"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dirty="0">
                <a:solidFill>
                  <a:schemeClr val="tx1"/>
                </a:solidFill>
              </a:rPr>
              <a:t>Maroquinerie et nouveaux matériaux</a:t>
            </a:r>
          </a:p>
        </p:txBody>
      </p:sp>
      <p:sp>
        <p:nvSpPr>
          <p:cNvPr id="154" name="ZoneTexte 153">
            <a:extLst>
              <a:ext uri="{FF2B5EF4-FFF2-40B4-BE49-F238E27FC236}">
                <a16:creationId xmlns:a16="http://schemas.microsoft.com/office/drawing/2014/main" id="{A218ED98-FCED-8B46-9A58-62F8909D2E7F}"/>
              </a:ext>
            </a:extLst>
          </p:cNvPr>
          <p:cNvSpPr txBox="1"/>
          <p:nvPr/>
        </p:nvSpPr>
        <p:spPr>
          <a:xfrm>
            <a:off x="9122609" y="1728756"/>
            <a:ext cx="2786962" cy="261610"/>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dirty="0">
                <a:solidFill>
                  <a:schemeClr val="tx1"/>
                </a:solidFill>
              </a:rPr>
              <a:t>Eco-rénovation du patrimoine bâti</a:t>
            </a:r>
          </a:p>
        </p:txBody>
      </p:sp>
      <p:sp>
        <p:nvSpPr>
          <p:cNvPr id="155" name="ZoneTexte 154">
            <a:extLst>
              <a:ext uri="{FF2B5EF4-FFF2-40B4-BE49-F238E27FC236}">
                <a16:creationId xmlns:a16="http://schemas.microsoft.com/office/drawing/2014/main" id="{80EAE7FF-819E-4048-AB9D-C72D68A3BD37}"/>
              </a:ext>
            </a:extLst>
          </p:cNvPr>
          <p:cNvSpPr txBox="1"/>
          <p:nvPr/>
        </p:nvSpPr>
        <p:spPr>
          <a:xfrm>
            <a:off x="9149439" y="6269570"/>
            <a:ext cx="2805090" cy="430887"/>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dirty="0">
                <a:solidFill>
                  <a:schemeClr val="tx1"/>
                </a:solidFill>
              </a:rPr>
              <a:t>CAP MAROQUINERIE / SELLERIE (orienté patrimoine)</a:t>
            </a:r>
          </a:p>
        </p:txBody>
      </p:sp>
      <p:sp>
        <p:nvSpPr>
          <p:cNvPr id="156" name="ZoneTexte 155">
            <a:extLst>
              <a:ext uri="{FF2B5EF4-FFF2-40B4-BE49-F238E27FC236}">
                <a16:creationId xmlns:a16="http://schemas.microsoft.com/office/drawing/2014/main" id="{815730FD-BBE2-864A-9304-527A2B4AA1D4}"/>
              </a:ext>
            </a:extLst>
          </p:cNvPr>
          <p:cNvSpPr txBox="1"/>
          <p:nvPr/>
        </p:nvSpPr>
        <p:spPr>
          <a:xfrm>
            <a:off x="9089102" y="5979679"/>
            <a:ext cx="2662765" cy="338554"/>
          </a:xfrm>
          <a:prstGeom prst="rect">
            <a:avLst/>
          </a:prstGeom>
          <a:noFill/>
          <a:ln>
            <a:noFill/>
          </a:ln>
        </p:spPr>
        <p:txBody>
          <a:bodyPr wrap="squar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Diplômant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7" name="ZoneTexte 156">
            <a:extLst>
              <a:ext uri="{FF2B5EF4-FFF2-40B4-BE49-F238E27FC236}">
                <a16:creationId xmlns:a16="http://schemas.microsoft.com/office/drawing/2014/main" id="{027A124C-1A43-9E4E-AC5D-4AD372FC2C00}"/>
              </a:ext>
            </a:extLst>
          </p:cNvPr>
          <p:cNvSpPr txBox="1"/>
          <p:nvPr/>
        </p:nvSpPr>
        <p:spPr>
          <a:xfrm>
            <a:off x="6131756" y="2762171"/>
            <a:ext cx="2786962" cy="900246"/>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sz="1050" dirty="0">
                <a:solidFill>
                  <a:schemeClr val="tx1"/>
                </a:solidFill>
              </a:rPr>
              <a:t>FORMATIONS DE FORMATEURS :</a:t>
            </a:r>
          </a:p>
          <a:p>
            <a:pPr marL="171450" indent="-171450" algn="l">
              <a:buFontTx/>
              <a:buChar char="-"/>
            </a:pPr>
            <a:r>
              <a:rPr lang="fr-FR" sz="1050" dirty="0">
                <a:solidFill>
                  <a:schemeClr val="tx1"/>
                </a:solidFill>
              </a:rPr>
              <a:t>Patrimoine et transition écologique</a:t>
            </a:r>
          </a:p>
          <a:p>
            <a:pPr marL="171450" indent="-171450" algn="l">
              <a:buFontTx/>
              <a:buChar char="-"/>
            </a:pPr>
            <a:r>
              <a:rPr lang="fr-FR" sz="1050" dirty="0">
                <a:solidFill>
                  <a:schemeClr val="tx1"/>
                </a:solidFill>
              </a:rPr>
              <a:t>Transmettre l’Esprit d’Entreprendre</a:t>
            </a:r>
          </a:p>
          <a:p>
            <a:pPr marL="171450" indent="-171450" algn="l">
              <a:buFontTx/>
              <a:buChar char="-"/>
            </a:pPr>
            <a:r>
              <a:rPr lang="fr-FR" sz="1050" dirty="0">
                <a:solidFill>
                  <a:schemeClr val="tx1"/>
                </a:solidFill>
              </a:rPr>
              <a:t>La Pédagogie collaborative du </a:t>
            </a:r>
            <a:r>
              <a:rPr lang="fr-FR" sz="1050" dirty="0" err="1">
                <a:solidFill>
                  <a:schemeClr val="tx1"/>
                </a:solidFill>
              </a:rPr>
              <a:t>Fablab</a:t>
            </a:r>
            <a:endParaRPr lang="fr-FR" sz="1050" dirty="0">
              <a:solidFill>
                <a:schemeClr val="tx1"/>
              </a:solidFill>
            </a:endParaRPr>
          </a:p>
          <a:p>
            <a:pPr marL="171450" indent="-171450" algn="l">
              <a:buFontTx/>
              <a:buChar char="-"/>
            </a:pPr>
            <a:r>
              <a:rPr lang="fr-FR" sz="1050" dirty="0">
                <a:solidFill>
                  <a:schemeClr val="tx1"/>
                </a:solidFill>
              </a:rPr>
              <a:t>Enseigner la théorie par le faire</a:t>
            </a:r>
          </a:p>
        </p:txBody>
      </p:sp>
      <p:sp>
        <p:nvSpPr>
          <p:cNvPr id="159" name="ZoneTexte 158">
            <a:extLst>
              <a:ext uri="{FF2B5EF4-FFF2-40B4-BE49-F238E27FC236}">
                <a16:creationId xmlns:a16="http://schemas.microsoft.com/office/drawing/2014/main" id="{2C620315-1551-6449-94E9-B7DAFD1E8460}"/>
              </a:ext>
            </a:extLst>
          </p:cNvPr>
          <p:cNvSpPr txBox="1"/>
          <p:nvPr/>
        </p:nvSpPr>
        <p:spPr>
          <a:xfrm>
            <a:off x="9122609" y="2056422"/>
            <a:ext cx="2804153" cy="3970318"/>
          </a:xfrm>
          <a:prstGeom prst="rect">
            <a:avLst/>
          </a:prstGeom>
          <a:solidFill>
            <a:schemeClr val="accent2">
              <a:lumMod val="20000"/>
              <a:lumOff val="80000"/>
            </a:schemeClr>
          </a:solidFill>
          <a:ln w="28575">
            <a:solidFill>
              <a:schemeClr val="accent2">
                <a:lumMod val="20000"/>
                <a:lumOff val="80000"/>
              </a:schemeClr>
            </a:solidFill>
          </a:ln>
        </p:spPr>
        <p:txBody>
          <a:bodyPr wrap="square" lIns="0" rIns="0" rtlCol="0">
            <a:spAutoFit/>
          </a:bodyPr>
          <a:lstStyle/>
          <a:p>
            <a:pPr algn="ctr" fontAlgn="base"/>
            <a:r>
              <a:rPr lang="fr-FR" sz="1050" b="1" dirty="0"/>
              <a:t>STAGES D’INITIATION FAB XIV : </a:t>
            </a:r>
          </a:p>
          <a:p>
            <a:pPr marL="285750" indent="-285750" fontAlgn="base">
              <a:buFont typeface="Wingdings" pitchFamily="2" charset="2"/>
              <a:buChar char="v"/>
            </a:pPr>
            <a:r>
              <a:rPr lang="fr-FR" sz="1050" dirty="0">
                <a:latin typeface="Futura Medium" panose="020B0602020204020303" pitchFamily="34" charset="-79"/>
                <a:cs typeface="Futura Medium" panose="020B0602020204020303" pitchFamily="34" charset="-79"/>
              </a:rPr>
              <a:t>Menuiserie</a:t>
            </a:r>
          </a:p>
          <a:p>
            <a:pPr marL="285750" indent="-285750" fontAlgn="base">
              <a:buFont typeface="Wingdings" pitchFamily="2" charset="2"/>
              <a:buChar char="v"/>
            </a:pPr>
            <a:r>
              <a:rPr lang="fr-FR" sz="1050" dirty="0" err="1">
                <a:latin typeface="Futura Medium" panose="020B0602020204020303" pitchFamily="34" charset="-79"/>
                <a:cs typeface="Futura Medium" panose="020B0602020204020303" pitchFamily="34" charset="-79"/>
              </a:rPr>
              <a:t>Ébenisterie</a:t>
            </a:r>
            <a:endParaRPr lang="fr-FR" sz="1050" dirty="0">
              <a:latin typeface="Futura Medium" panose="020B0602020204020303" pitchFamily="34" charset="-79"/>
              <a:cs typeface="Futura Medium" panose="020B0602020204020303" pitchFamily="34" charset="-79"/>
            </a:endParaRPr>
          </a:p>
          <a:p>
            <a:pPr marL="285750" indent="-285750" fontAlgn="base">
              <a:buFont typeface="Wingdings" pitchFamily="2" charset="2"/>
              <a:buChar char="v"/>
            </a:pPr>
            <a:r>
              <a:rPr lang="fr-FR" sz="1050" dirty="0">
                <a:latin typeface="Futura Medium" panose="020B0602020204020303" pitchFamily="34" charset="-79"/>
                <a:cs typeface="Futura Medium" panose="020B0602020204020303" pitchFamily="34" charset="-79"/>
              </a:rPr>
              <a:t>Vitrail</a:t>
            </a:r>
          </a:p>
          <a:p>
            <a:pPr marL="285750" indent="-285750" fontAlgn="base">
              <a:buFont typeface="Wingdings" pitchFamily="2" charset="2"/>
              <a:buChar char="v"/>
            </a:pPr>
            <a:r>
              <a:rPr lang="fr-FR" sz="1050" dirty="0">
                <a:latin typeface="Futura Medium" panose="020B0602020204020303" pitchFamily="34" charset="-79"/>
                <a:cs typeface="Futura Medium" panose="020B0602020204020303" pitchFamily="34" charset="-79"/>
              </a:rPr>
              <a:t>Peinture décorative</a:t>
            </a:r>
          </a:p>
          <a:p>
            <a:pPr marL="285750" indent="-285750" fontAlgn="base">
              <a:buFont typeface="Wingdings" pitchFamily="2" charset="2"/>
              <a:buChar char="v"/>
            </a:pPr>
            <a:r>
              <a:rPr lang="fr-FR" sz="1050" dirty="0">
                <a:latin typeface="Futura Medium" panose="020B0602020204020303" pitchFamily="34" charset="-79"/>
                <a:cs typeface="Futura Medium" panose="020B0602020204020303" pitchFamily="34" charset="-79"/>
              </a:rPr>
              <a:t>Plâtre, </a:t>
            </a:r>
            <a:r>
              <a:rPr lang="fr-FR" sz="1050" dirty="0" err="1">
                <a:latin typeface="Futura Medium" panose="020B0602020204020303" pitchFamily="34" charset="-79"/>
                <a:cs typeface="Futura Medium" panose="020B0602020204020303" pitchFamily="34" charset="-79"/>
              </a:rPr>
              <a:t>gypserie</a:t>
            </a:r>
            <a:r>
              <a:rPr lang="fr-FR" sz="1050" dirty="0">
                <a:latin typeface="Futura Medium" panose="020B0602020204020303" pitchFamily="34" charset="-79"/>
                <a:cs typeface="Futura Medium" panose="020B0602020204020303" pitchFamily="34" charset="-79"/>
              </a:rPr>
              <a:t>, stuc &amp; staff</a:t>
            </a:r>
          </a:p>
          <a:p>
            <a:pPr marL="285750" indent="-285750" fontAlgn="base">
              <a:buFont typeface="Wingdings" pitchFamily="2" charset="2"/>
              <a:buChar char="v"/>
            </a:pPr>
            <a:r>
              <a:rPr lang="fr-FR" sz="1050" dirty="0">
                <a:latin typeface="Futura Medium" panose="020B0602020204020303" pitchFamily="34" charset="-79"/>
                <a:cs typeface="Futura Medium" panose="020B0602020204020303" pitchFamily="34" charset="-79"/>
              </a:rPr>
              <a:t>Restauration et </a:t>
            </a:r>
            <a:r>
              <a:rPr lang="fr-FR" sz="1050" dirty="0" err="1">
                <a:latin typeface="Futura Medium" panose="020B0602020204020303" pitchFamily="34" charset="-79"/>
                <a:cs typeface="Futura Medium" panose="020B0602020204020303" pitchFamily="34" charset="-79"/>
              </a:rPr>
              <a:t>upcycling</a:t>
            </a:r>
            <a:endParaRPr lang="fr-FR" sz="1050" dirty="0">
              <a:latin typeface="Futura Medium" panose="020B0602020204020303" pitchFamily="34" charset="-79"/>
              <a:cs typeface="Futura Medium" panose="020B0602020204020303" pitchFamily="34" charset="-79"/>
            </a:endParaRPr>
          </a:p>
          <a:p>
            <a:pPr marL="285750" indent="-285750" fontAlgn="base">
              <a:buFont typeface="Wingdings" pitchFamily="2" charset="2"/>
              <a:buChar char="v"/>
            </a:pPr>
            <a:r>
              <a:rPr lang="fr-FR" sz="1050" dirty="0">
                <a:latin typeface="Futura Medium" panose="020B0602020204020303" pitchFamily="34" charset="-79"/>
                <a:cs typeface="Futura Medium" panose="020B0602020204020303" pitchFamily="34" charset="-79"/>
              </a:rPr>
              <a:t>Tapisserie d’ameublement </a:t>
            </a: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Initiation dessin numérique</a:t>
            </a:r>
            <a:endParaRPr lang="fr-FR" sz="1050" i="1" dirty="0">
              <a:solidFill>
                <a:srgbClr val="0070C0"/>
              </a:solidFill>
              <a:latin typeface="Futura Medium" panose="020B0602020204020303" pitchFamily="34" charset="-79"/>
              <a:cs typeface="Futura Medium" panose="020B0602020204020303" pitchFamily="34" charset="-79"/>
            </a:endParaRP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Mise en volume 3D Blender / Fraiseuse numérique</a:t>
            </a: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Conception 2D &amp; Broderie numérique</a:t>
            </a: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Modélisation 3D sous fusion 360</a:t>
            </a:r>
          </a:p>
          <a:p>
            <a:pPr marL="285750" indent="-285750">
              <a:buFont typeface="Wingdings" pitchFamily="2" charset="2"/>
              <a:buChar char="v"/>
            </a:pPr>
            <a:r>
              <a:rPr lang="fr-FR" sz="1050" dirty="0" err="1">
                <a:latin typeface="Futura Medium" panose="020B0602020204020303" pitchFamily="34" charset="-79"/>
                <a:cs typeface="Futura Medium" panose="020B0602020204020303" pitchFamily="34" charset="-79"/>
              </a:rPr>
              <a:t>Marquetterie</a:t>
            </a:r>
            <a:r>
              <a:rPr lang="fr-FR" sz="1050" dirty="0">
                <a:latin typeface="Futura Medium" panose="020B0602020204020303" pitchFamily="34" charset="-79"/>
                <a:cs typeface="Futura Medium" panose="020B0602020204020303" pitchFamily="34" charset="-79"/>
              </a:rPr>
              <a:t> à la découpe laser</a:t>
            </a: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Prototypage &amp; maquettage </a:t>
            </a: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Mise en volume sur papier</a:t>
            </a: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Fabriquer en bois et découpe laser</a:t>
            </a: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Fabriquer en cuir et découpe laser</a:t>
            </a: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Fabriquer un moule de pâtisserie en impression 3D</a:t>
            </a: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Réaliser une tabletterie : Ebénisterie / maroquinerie</a:t>
            </a: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Transformer un meuble usé / </a:t>
            </a:r>
            <a:r>
              <a:rPr lang="fr-FR" sz="1050" dirty="0" err="1">
                <a:latin typeface="Futura Medium" panose="020B0602020204020303" pitchFamily="34" charset="-79"/>
                <a:cs typeface="Futura Medium" panose="020B0602020204020303" pitchFamily="34" charset="-79"/>
              </a:rPr>
              <a:t>upcycling</a:t>
            </a:r>
            <a:endParaRPr lang="fr-FR" sz="1050" dirty="0">
              <a:latin typeface="Futura Medium" panose="020B0602020204020303" pitchFamily="34" charset="-79"/>
              <a:cs typeface="Futura Medium" panose="020B0602020204020303" pitchFamily="34" charset="-79"/>
            </a:endParaRPr>
          </a:p>
          <a:p>
            <a:pPr marL="285750" indent="-285750">
              <a:buFont typeface="Wingdings" pitchFamily="2" charset="2"/>
              <a:buChar char="v"/>
            </a:pPr>
            <a:r>
              <a:rPr lang="fr-FR" sz="1050" dirty="0">
                <a:latin typeface="Futura Medium" panose="020B0602020204020303" pitchFamily="34" charset="-79"/>
                <a:cs typeface="Futura Medium" panose="020B0602020204020303" pitchFamily="34" charset="-79"/>
              </a:rPr>
              <a:t>Fabriquer une chaise en impression 3D</a:t>
            </a:r>
          </a:p>
        </p:txBody>
      </p:sp>
      <p:pic>
        <p:nvPicPr>
          <p:cNvPr id="54" name="Image 53">
            <a:extLst>
              <a:ext uri="{FF2B5EF4-FFF2-40B4-BE49-F238E27FC236}">
                <a16:creationId xmlns:a16="http://schemas.microsoft.com/office/drawing/2014/main" id="{617F32F6-B6FD-714B-A84C-13042CE4C6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83686" y="122869"/>
            <a:ext cx="826716" cy="826716"/>
          </a:xfrm>
          <a:prstGeom prst="rect">
            <a:avLst/>
          </a:prstGeom>
        </p:spPr>
      </p:pic>
      <p:sp>
        <p:nvSpPr>
          <p:cNvPr id="160" name="ZoneTexte 159">
            <a:extLst>
              <a:ext uri="{FF2B5EF4-FFF2-40B4-BE49-F238E27FC236}">
                <a16:creationId xmlns:a16="http://schemas.microsoft.com/office/drawing/2014/main" id="{22FB89B2-A725-A340-BAC7-17D824E243D9}"/>
              </a:ext>
            </a:extLst>
          </p:cNvPr>
          <p:cNvSpPr txBox="1"/>
          <p:nvPr/>
        </p:nvSpPr>
        <p:spPr>
          <a:xfrm>
            <a:off x="6122603" y="4828167"/>
            <a:ext cx="2805090" cy="253916"/>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sz="1050" dirty="0">
                <a:solidFill>
                  <a:schemeClr val="tx1"/>
                </a:solidFill>
              </a:rPr>
              <a:t>PARCOURS RECONVERSION ARTISANAT</a:t>
            </a:r>
          </a:p>
        </p:txBody>
      </p:sp>
      <p:sp>
        <p:nvSpPr>
          <p:cNvPr id="161" name="ZoneTexte 160">
            <a:extLst>
              <a:ext uri="{FF2B5EF4-FFF2-40B4-BE49-F238E27FC236}">
                <a16:creationId xmlns:a16="http://schemas.microsoft.com/office/drawing/2014/main" id="{C0631036-0FE8-984A-A821-AAA83D236D30}"/>
              </a:ext>
            </a:extLst>
          </p:cNvPr>
          <p:cNvSpPr txBox="1"/>
          <p:nvPr/>
        </p:nvSpPr>
        <p:spPr>
          <a:xfrm>
            <a:off x="6122603" y="5131920"/>
            <a:ext cx="2805090" cy="253916"/>
          </a:xfrm>
          <a:prstGeom prst="rect">
            <a:avLst/>
          </a:prstGeom>
          <a:solidFill>
            <a:schemeClr val="accent2">
              <a:lumMod val="60000"/>
              <a:lumOff val="40000"/>
            </a:schemeClr>
          </a:solidFill>
          <a:ln w="38100">
            <a:solidFill>
              <a:schemeClr val="accent2">
                <a:lumMod val="60000"/>
                <a:lumOff val="40000"/>
              </a:schemeClr>
            </a:solidFill>
            <a:prstDash val="solid"/>
          </a:ln>
        </p:spPr>
        <p:txBody>
          <a:bodyPr wrap="square" lIns="0" rIns="0" rtlCol="0">
            <a:spAutoFit/>
          </a:bodyPr>
          <a:lstStyle>
            <a:defPPr>
              <a:defRPr lang="fr-FR"/>
            </a:defPPr>
            <a:lvl1pPr algn="ctr" fontAlgn="base">
              <a:defRPr sz="1100" b="1">
                <a:solidFill>
                  <a:schemeClr val="bg1"/>
                </a:solidFill>
              </a:defRPr>
            </a:lvl1pPr>
          </a:lstStyle>
          <a:p>
            <a:r>
              <a:rPr lang="fr-FR" sz="1050" dirty="0">
                <a:solidFill>
                  <a:schemeClr val="tx1"/>
                </a:solidFill>
              </a:rPr>
              <a:t>REPRENDRE UNE ENTREPRISE ARTISANALE</a:t>
            </a:r>
          </a:p>
        </p:txBody>
      </p:sp>
      <p:sp>
        <p:nvSpPr>
          <p:cNvPr id="162" name="ZoneTexte 161">
            <a:extLst>
              <a:ext uri="{FF2B5EF4-FFF2-40B4-BE49-F238E27FC236}">
                <a16:creationId xmlns:a16="http://schemas.microsoft.com/office/drawing/2014/main" id="{D0A88C94-6F5F-0B41-9473-F37E758F2ACC}"/>
              </a:ext>
            </a:extLst>
          </p:cNvPr>
          <p:cNvSpPr txBox="1"/>
          <p:nvPr/>
        </p:nvSpPr>
        <p:spPr>
          <a:xfrm>
            <a:off x="3097864" y="5911186"/>
            <a:ext cx="2774471" cy="261610"/>
          </a:xfrm>
          <a:prstGeom prst="rect">
            <a:avLst/>
          </a:prstGeom>
          <a:solidFill>
            <a:schemeClr val="accent2">
              <a:lumMod val="75000"/>
            </a:schemeClr>
          </a:solidFill>
          <a:ln>
            <a:solidFill>
              <a:schemeClr val="accent2">
                <a:lumMod val="75000"/>
              </a:schemeClr>
            </a:solidFill>
          </a:ln>
        </p:spPr>
        <p:txBody>
          <a:bodyPr wrap="square" lIns="0" rIns="0" rtlCol="0">
            <a:spAutoFit/>
          </a:bodyPr>
          <a:lstStyle>
            <a:defPPr>
              <a:defRPr lang="fr-FR"/>
            </a:defPPr>
            <a:lvl1pPr algn="ctr" fontAlgn="base">
              <a:defRPr sz="1050" b="1"/>
            </a:lvl1pPr>
          </a:lstStyle>
          <a:p>
            <a:r>
              <a:rPr lang="fr-FR" dirty="0"/>
              <a:t>Double diplôme Histoire de l’art/ CAP</a:t>
            </a:r>
          </a:p>
        </p:txBody>
      </p:sp>
      <p:sp>
        <p:nvSpPr>
          <p:cNvPr id="3" name="ZoneTexte 2">
            <a:extLst>
              <a:ext uri="{FF2B5EF4-FFF2-40B4-BE49-F238E27FC236}">
                <a16:creationId xmlns:a16="http://schemas.microsoft.com/office/drawing/2014/main" id="{4FEB2CA3-13DF-0B4F-B467-831653AE0182}"/>
              </a:ext>
            </a:extLst>
          </p:cNvPr>
          <p:cNvSpPr txBox="1"/>
          <p:nvPr/>
        </p:nvSpPr>
        <p:spPr>
          <a:xfrm rot="1345047">
            <a:off x="2340544" y="1229280"/>
            <a:ext cx="593482" cy="230832"/>
          </a:xfrm>
          <a:prstGeom prst="rect">
            <a:avLst/>
          </a:prstGeom>
          <a:solidFill>
            <a:srgbClr val="FFFF00"/>
          </a:solidFill>
          <a:ln>
            <a:noFill/>
          </a:ln>
        </p:spPr>
        <p:txBody>
          <a:bodyPr wrap="square" lIns="0" rIns="0" rtlCol="0">
            <a:spAutoFit/>
          </a:bodyPr>
          <a:lstStyle/>
          <a:p>
            <a:pPr algn="ctr" fontAlgn="base"/>
            <a:r>
              <a:rPr lang="fr-FR" sz="900" b="1" dirty="0"/>
              <a:t>Collèges</a:t>
            </a:r>
          </a:p>
        </p:txBody>
      </p:sp>
      <p:sp>
        <p:nvSpPr>
          <p:cNvPr id="66" name="ZoneTexte 65">
            <a:extLst>
              <a:ext uri="{FF2B5EF4-FFF2-40B4-BE49-F238E27FC236}">
                <a16:creationId xmlns:a16="http://schemas.microsoft.com/office/drawing/2014/main" id="{ACB8FFBE-E3D4-E144-93D3-EB63E45AA72E}"/>
              </a:ext>
            </a:extLst>
          </p:cNvPr>
          <p:cNvSpPr txBox="1"/>
          <p:nvPr/>
        </p:nvSpPr>
        <p:spPr>
          <a:xfrm rot="1345047">
            <a:off x="2381467" y="1684962"/>
            <a:ext cx="593482" cy="230832"/>
          </a:xfrm>
          <a:prstGeom prst="rect">
            <a:avLst/>
          </a:prstGeom>
          <a:solidFill>
            <a:srgbClr val="FFFF00"/>
          </a:solidFill>
          <a:ln>
            <a:noFill/>
          </a:ln>
        </p:spPr>
        <p:txBody>
          <a:bodyPr wrap="square" lIns="0" rIns="0" rtlCol="0">
            <a:spAutoFit/>
          </a:bodyPr>
          <a:lstStyle/>
          <a:p>
            <a:pPr algn="ctr" fontAlgn="base"/>
            <a:r>
              <a:rPr lang="fr-FR" sz="900" b="1" dirty="0"/>
              <a:t>Lycées</a:t>
            </a:r>
          </a:p>
        </p:txBody>
      </p:sp>
      <p:sp>
        <p:nvSpPr>
          <p:cNvPr id="67" name="ZoneTexte 66">
            <a:extLst>
              <a:ext uri="{FF2B5EF4-FFF2-40B4-BE49-F238E27FC236}">
                <a16:creationId xmlns:a16="http://schemas.microsoft.com/office/drawing/2014/main" id="{D47A382E-D474-2D43-9179-D2989EF293CE}"/>
              </a:ext>
            </a:extLst>
          </p:cNvPr>
          <p:cNvSpPr txBox="1"/>
          <p:nvPr/>
        </p:nvSpPr>
        <p:spPr>
          <a:xfrm rot="1345047">
            <a:off x="2310326" y="2004791"/>
            <a:ext cx="593482" cy="230832"/>
          </a:xfrm>
          <a:prstGeom prst="rect">
            <a:avLst/>
          </a:prstGeom>
          <a:solidFill>
            <a:srgbClr val="FFFF00"/>
          </a:solidFill>
          <a:ln>
            <a:noFill/>
          </a:ln>
        </p:spPr>
        <p:txBody>
          <a:bodyPr wrap="square" lIns="0" rIns="0" rtlCol="0">
            <a:spAutoFit/>
          </a:bodyPr>
          <a:lstStyle/>
          <a:p>
            <a:pPr algn="ctr" fontAlgn="base"/>
            <a:r>
              <a:rPr lang="fr-FR" sz="900" b="1" dirty="0"/>
              <a:t>Lycées</a:t>
            </a:r>
          </a:p>
        </p:txBody>
      </p:sp>
      <p:sp>
        <p:nvSpPr>
          <p:cNvPr id="71" name="ZoneTexte 70">
            <a:extLst>
              <a:ext uri="{FF2B5EF4-FFF2-40B4-BE49-F238E27FC236}">
                <a16:creationId xmlns:a16="http://schemas.microsoft.com/office/drawing/2014/main" id="{6C74BB1C-B5AF-574F-82FA-B114E5B0EC82}"/>
              </a:ext>
            </a:extLst>
          </p:cNvPr>
          <p:cNvSpPr txBox="1"/>
          <p:nvPr/>
        </p:nvSpPr>
        <p:spPr>
          <a:xfrm rot="1345047">
            <a:off x="2251584" y="2358760"/>
            <a:ext cx="593482" cy="230832"/>
          </a:xfrm>
          <a:prstGeom prst="rect">
            <a:avLst/>
          </a:prstGeom>
          <a:solidFill>
            <a:srgbClr val="FFFF00"/>
          </a:solidFill>
          <a:ln>
            <a:noFill/>
          </a:ln>
        </p:spPr>
        <p:txBody>
          <a:bodyPr wrap="square" lIns="0" rIns="0" rtlCol="0">
            <a:spAutoFit/>
          </a:bodyPr>
          <a:lstStyle/>
          <a:p>
            <a:pPr algn="ctr" fontAlgn="base"/>
            <a:r>
              <a:rPr lang="fr-FR" sz="900" b="1" dirty="0"/>
              <a:t>Lycées</a:t>
            </a:r>
          </a:p>
        </p:txBody>
      </p:sp>
      <p:sp>
        <p:nvSpPr>
          <p:cNvPr id="76" name="ZoneTexte 75">
            <a:extLst>
              <a:ext uri="{FF2B5EF4-FFF2-40B4-BE49-F238E27FC236}">
                <a16:creationId xmlns:a16="http://schemas.microsoft.com/office/drawing/2014/main" id="{13B3D69D-21CB-224D-B66E-D6C6C373D02B}"/>
              </a:ext>
            </a:extLst>
          </p:cNvPr>
          <p:cNvSpPr txBox="1"/>
          <p:nvPr/>
        </p:nvSpPr>
        <p:spPr>
          <a:xfrm rot="1345047">
            <a:off x="8476412" y="2810102"/>
            <a:ext cx="593482" cy="230832"/>
          </a:xfrm>
          <a:prstGeom prst="rect">
            <a:avLst/>
          </a:prstGeom>
          <a:solidFill>
            <a:srgbClr val="FFFF00"/>
          </a:solidFill>
          <a:ln>
            <a:noFill/>
          </a:ln>
        </p:spPr>
        <p:txBody>
          <a:bodyPr wrap="square" lIns="0" rIns="0" rtlCol="0">
            <a:spAutoFit/>
          </a:bodyPr>
          <a:lstStyle/>
          <a:p>
            <a:pPr algn="ctr" fontAlgn="base"/>
            <a:r>
              <a:rPr lang="fr-FR" sz="900" b="1" dirty="0"/>
              <a:t>Profs</a:t>
            </a:r>
          </a:p>
        </p:txBody>
      </p:sp>
      <p:sp>
        <p:nvSpPr>
          <p:cNvPr id="77" name="ZoneTexte 76">
            <a:extLst>
              <a:ext uri="{FF2B5EF4-FFF2-40B4-BE49-F238E27FC236}">
                <a16:creationId xmlns:a16="http://schemas.microsoft.com/office/drawing/2014/main" id="{AAC0D111-B6D3-A949-8CD1-F94E9FB3FC31}"/>
              </a:ext>
            </a:extLst>
          </p:cNvPr>
          <p:cNvSpPr txBox="1"/>
          <p:nvPr/>
        </p:nvSpPr>
        <p:spPr>
          <a:xfrm rot="1345047">
            <a:off x="5380214" y="1207092"/>
            <a:ext cx="593482" cy="230832"/>
          </a:xfrm>
          <a:prstGeom prst="rect">
            <a:avLst/>
          </a:prstGeom>
          <a:solidFill>
            <a:srgbClr val="FFFF00"/>
          </a:solidFill>
          <a:ln>
            <a:noFill/>
          </a:ln>
        </p:spPr>
        <p:txBody>
          <a:bodyPr wrap="square" lIns="0" rIns="0" rtlCol="0">
            <a:spAutoFit/>
          </a:bodyPr>
          <a:lstStyle/>
          <a:p>
            <a:pPr algn="ctr" fontAlgn="base"/>
            <a:r>
              <a:rPr lang="fr-FR" sz="900" b="1" dirty="0"/>
              <a:t>Lycées</a:t>
            </a:r>
          </a:p>
        </p:txBody>
      </p:sp>
      <p:sp>
        <p:nvSpPr>
          <p:cNvPr id="78" name="ZoneTexte 77">
            <a:extLst>
              <a:ext uri="{FF2B5EF4-FFF2-40B4-BE49-F238E27FC236}">
                <a16:creationId xmlns:a16="http://schemas.microsoft.com/office/drawing/2014/main" id="{A59944FF-CE2E-1F4D-AFFA-3623AED028D8}"/>
              </a:ext>
            </a:extLst>
          </p:cNvPr>
          <p:cNvSpPr txBox="1"/>
          <p:nvPr/>
        </p:nvSpPr>
        <p:spPr>
          <a:xfrm rot="1345047">
            <a:off x="5366722" y="1660512"/>
            <a:ext cx="593482" cy="230832"/>
          </a:xfrm>
          <a:prstGeom prst="rect">
            <a:avLst/>
          </a:prstGeom>
          <a:solidFill>
            <a:srgbClr val="FFFF00"/>
          </a:solidFill>
          <a:ln>
            <a:noFill/>
          </a:ln>
        </p:spPr>
        <p:txBody>
          <a:bodyPr wrap="square" lIns="0" rIns="0" rtlCol="0">
            <a:spAutoFit/>
          </a:bodyPr>
          <a:lstStyle/>
          <a:p>
            <a:pPr algn="ctr" fontAlgn="base"/>
            <a:r>
              <a:rPr lang="fr-FR" sz="900" b="1" dirty="0"/>
              <a:t>Lycées</a:t>
            </a:r>
          </a:p>
        </p:txBody>
      </p:sp>
      <p:sp>
        <p:nvSpPr>
          <p:cNvPr id="79" name="ZoneTexte 78">
            <a:extLst>
              <a:ext uri="{FF2B5EF4-FFF2-40B4-BE49-F238E27FC236}">
                <a16:creationId xmlns:a16="http://schemas.microsoft.com/office/drawing/2014/main" id="{A1B8CB8B-04A8-D94C-8BF4-AF0978C0FAC7}"/>
              </a:ext>
            </a:extLst>
          </p:cNvPr>
          <p:cNvSpPr txBox="1"/>
          <p:nvPr/>
        </p:nvSpPr>
        <p:spPr>
          <a:xfrm rot="1345047">
            <a:off x="5273805" y="2024346"/>
            <a:ext cx="593482" cy="230832"/>
          </a:xfrm>
          <a:prstGeom prst="rect">
            <a:avLst/>
          </a:prstGeom>
          <a:solidFill>
            <a:srgbClr val="FFFF00"/>
          </a:solidFill>
          <a:ln>
            <a:noFill/>
          </a:ln>
        </p:spPr>
        <p:txBody>
          <a:bodyPr wrap="square" lIns="0" rIns="0" rtlCol="0">
            <a:spAutoFit/>
          </a:bodyPr>
          <a:lstStyle/>
          <a:p>
            <a:pPr algn="ctr" fontAlgn="base"/>
            <a:r>
              <a:rPr lang="fr-FR" sz="900" b="1" dirty="0"/>
              <a:t>Lycées</a:t>
            </a:r>
          </a:p>
        </p:txBody>
      </p:sp>
      <p:sp>
        <p:nvSpPr>
          <p:cNvPr id="80" name="ZoneTexte 79">
            <a:extLst>
              <a:ext uri="{FF2B5EF4-FFF2-40B4-BE49-F238E27FC236}">
                <a16:creationId xmlns:a16="http://schemas.microsoft.com/office/drawing/2014/main" id="{5299FAF8-3348-F849-9C17-BD7B09F6245F}"/>
              </a:ext>
            </a:extLst>
          </p:cNvPr>
          <p:cNvSpPr txBox="1"/>
          <p:nvPr/>
        </p:nvSpPr>
        <p:spPr>
          <a:xfrm rot="1345047">
            <a:off x="5456410" y="2698210"/>
            <a:ext cx="593482" cy="230832"/>
          </a:xfrm>
          <a:prstGeom prst="rect">
            <a:avLst/>
          </a:prstGeom>
          <a:solidFill>
            <a:srgbClr val="FFFF00"/>
          </a:solidFill>
          <a:ln>
            <a:noFill/>
          </a:ln>
        </p:spPr>
        <p:txBody>
          <a:bodyPr wrap="square" lIns="0" rIns="0" rtlCol="0">
            <a:spAutoFit/>
          </a:bodyPr>
          <a:lstStyle/>
          <a:p>
            <a:pPr algn="ctr" fontAlgn="base"/>
            <a:r>
              <a:rPr lang="fr-FR" sz="900" b="1" dirty="0"/>
              <a:t>Collèges</a:t>
            </a:r>
          </a:p>
        </p:txBody>
      </p:sp>
      <p:sp>
        <p:nvSpPr>
          <p:cNvPr id="83" name="ZoneTexte 82">
            <a:extLst>
              <a:ext uri="{FF2B5EF4-FFF2-40B4-BE49-F238E27FC236}">
                <a16:creationId xmlns:a16="http://schemas.microsoft.com/office/drawing/2014/main" id="{6E5458A5-7D5C-E842-8FF4-BA627A73AF83}"/>
              </a:ext>
            </a:extLst>
          </p:cNvPr>
          <p:cNvSpPr txBox="1"/>
          <p:nvPr/>
        </p:nvSpPr>
        <p:spPr>
          <a:xfrm rot="1345047">
            <a:off x="5281630" y="2299528"/>
            <a:ext cx="593482" cy="230832"/>
          </a:xfrm>
          <a:prstGeom prst="rect">
            <a:avLst/>
          </a:prstGeom>
          <a:solidFill>
            <a:srgbClr val="FFFF00"/>
          </a:solidFill>
          <a:ln>
            <a:noFill/>
          </a:ln>
        </p:spPr>
        <p:txBody>
          <a:bodyPr wrap="square" lIns="0" rIns="0" rtlCol="0">
            <a:spAutoFit/>
          </a:bodyPr>
          <a:lstStyle/>
          <a:p>
            <a:pPr algn="ctr" fontAlgn="base"/>
            <a:r>
              <a:rPr lang="fr-FR" sz="900" b="1" dirty="0"/>
              <a:t>Lycées</a:t>
            </a:r>
          </a:p>
        </p:txBody>
      </p:sp>
      <p:sp>
        <p:nvSpPr>
          <p:cNvPr id="84" name="ZoneTexte 83">
            <a:extLst>
              <a:ext uri="{FF2B5EF4-FFF2-40B4-BE49-F238E27FC236}">
                <a16:creationId xmlns:a16="http://schemas.microsoft.com/office/drawing/2014/main" id="{520036A4-6E4F-B248-979B-6A99F723AA14}"/>
              </a:ext>
            </a:extLst>
          </p:cNvPr>
          <p:cNvSpPr txBox="1"/>
          <p:nvPr/>
        </p:nvSpPr>
        <p:spPr>
          <a:xfrm rot="1345047">
            <a:off x="5312794" y="3477578"/>
            <a:ext cx="593482" cy="230832"/>
          </a:xfrm>
          <a:prstGeom prst="rect">
            <a:avLst/>
          </a:prstGeom>
          <a:solidFill>
            <a:srgbClr val="FFFF00"/>
          </a:solidFill>
          <a:ln>
            <a:noFill/>
          </a:ln>
        </p:spPr>
        <p:txBody>
          <a:bodyPr wrap="square" lIns="0" rIns="0" rtlCol="0">
            <a:spAutoFit/>
          </a:bodyPr>
          <a:lstStyle/>
          <a:p>
            <a:pPr algn="ctr" fontAlgn="base"/>
            <a:r>
              <a:rPr lang="fr-FR" sz="900" b="1" dirty="0"/>
              <a:t>Lycées</a:t>
            </a:r>
          </a:p>
        </p:txBody>
      </p:sp>
    </p:spTree>
    <p:extLst>
      <p:ext uri="{BB962C8B-B14F-4D97-AF65-F5344CB8AC3E}">
        <p14:creationId xmlns:p14="http://schemas.microsoft.com/office/powerpoint/2010/main" val="232990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oneTexte 31">
            <a:extLst>
              <a:ext uri="{FF2B5EF4-FFF2-40B4-BE49-F238E27FC236}">
                <a16:creationId xmlns:a16="http://schemas.microsoft.com/office/drawing/2014/main" id="{3E5EC664-D6CB-2448-BA41-C0625848035C}"/>
              </a:ext>
            </a:extLst>
          </p:cNvPr>
          <p:cNvSpPr txBox="1"/>
          <p:nvPr/>
        </p:nvSpPr>
        <p:spPr>
          <a:xfrm>
            <a:off x="348477" y="948820"/>
            <a:ext cx="10431197" cy="1925030"/>
          </a:xfrm>
          <a:prstGeom prst="rect">
            <a:avLst/>
          </a:prstGeom>
        </p:spPr>
        <p:txBody>
          <a:bodyPr vert="horz" lIns="91440" tIns="45720" rIns="91440" bIns="45720" rtlCol="0">
            <a:normAutofit/>
          </a:bodyPr>
          <a:lstStyle/>
          <a:p>
            <a:pPr algn="ctr">
              <a:lnSpc>
                <a:spcPct val="120000"/>
              </a:lnSpc>
              <a:spcAft>
                <a:spcPts val="600"/>
              </a:spcAft>
            </a:pPr>
            <a:r>
              <a:rPr lang="en-US" sz="2400" b="1" dirty="0">
                <a:solidFill>
                  <a:srgbClr val="F29400"/>
                </a:solidFill>
                <a:latin typeface="FUTURA MEDIUM" panose="020B0602020204020303" pitchFamily="34" charset="-79"/>
                <a:cs typeface="FUTURA MEDIUM" panose="020B0602020204020303" pitchFamily="34" charset="-79"/>
              </a:rPr>
              <a:t>Un </a:t>
            </a:r>
            <a:r>
              <a:rPr lang="en-US" sz="2400" b="1" dirty="0" err="1">
                <a:solidFill>
                  <a:srgbClr val="F29400"/>
                </a:solidFill>
                <a:latin typeface="FUTURA MEDIUM" panose="020B0602020204020303" pitchFamily="34" charset="-79"/>
                <a:cs typeface="FUTURA MEDIUM" panose="020B0602020204020303" pitchFamily="34" charset="-79"/>
              </a:rPr>
              <a:t>pôle</a:t>
            </a:r>
            <a:r>
              <a:rPr lang="en-US" sz="2400" b="1" dirty="0">
                <a:solidFill>
                  <a:srgbClr val="F29400"/>
                </a:solidFill>
                <a:latin typeface="FUTURA MEDIUM" panose="020B0602020204020303" pitchFamily="34" charset="-79"/>
                <a:cs typeface="FUTURA MEDIUM" panose="020B0602020204020303" pitchFamily="34" charset="-79"/>
              </a:rPr>
              <a:t> de formation, </a:t>
            </a:r>
            <a:r>
              <a:rPr lang="en-US" sz="2400" b="1" dirty="0" err="1">
                <a:solidFill>
                  <a:srgbClr val="F29400"/>
                </a:solidFill>
                <a:latin typeface="FUTURA MEDIUM" panose="020B0602020204020303" pitchFamily="34" charset="-79"/>
                <a:cs typeface="FUTURA MEDIUM" panose="020B0602020204020303" pitchFamily="34" charset="-79"/>
              </a:rPr>
              <a:t>d’innovation</a:t>
            </a:r>
            <a:r>
              <a:rPr lang="en-US" sz="2400" b="1" dirty="0">
                <a:solidFill>
                  <a:srgbClr val="F29400"/>
                </a:solidFill>
                <a:latin typeface="FUTURA MEDIUM" panose="020B0602020204020303" pitchFamily="34" charset="-79"/>
                <a:cs typeface="FUTURA MEDIUM" panose="020B0602020204020303" pitchFamily="34" charset="-79"/>
              </a:rPr>
              <a:t> et de pratique </a:t>
            </a:r>
          </a:p>
          <a:p>
            <a:pPr algn="ctr">
              <a:lnSpc>
                <a:spcPct val="120000"/>
              </a:lnSpc>
              <a:spcAft>
                <a:spcPts val="600"/>
              </a:spcAft>
            </a:pPr>
            <a:r>
              <a:rPr lang="en-US" sz="2400" dirty="0">
                <a:solidFill>
                  <a:srgbClr val="F29400"/>
                </a:solidFill>
                <a:latin typeface="Futura Medium" panose="020B0602020204020303" pitchFamily="34" charset="-79"/>
                <a:cs typeface="Futura Medium" panose="020B0602020204020303" pitchFamily="34" charset="-79"/>
              </a:rPr>
              <a:t>au service du </a:t>
            </a:r>
            <a:r>
              <a:rPr lang="en-US" sz="2400" dirty="0" err="1">
                <a:solidFill>
                  <a:srgbClr val="F29400"/>
                </a:solidFill>
                <a:latin typeface="Futura Medium" panose="020B0602020204020303" pitchFamily="34" charset="-79"/>
                <a:cs typeface="Futura Medium" panose="020B0602020204020303" pitchFamily="34" charset="-79"/>
              </a:rPr>
              <a:t>développement</a:t>
            </a:r>
            <a:r>
              <a:rPr lang="en-US" sz="2400" dirty="0">
                <a:solidFill>
                  <a:srgbClr val="F29400"/>
                </a:solidFill>
                <a:latin typeface="Futura Medium" panose="020B0602020204020303" pitchFamily="34" charset="-79"/>
                <a:cs typeface="Futura Medium" panose="020B0602020204020303" pitchFamily="34" charset="-79"/>
              </a:rPr>
              <a:t> des métiers du </a:t>
            </a:r>
            <a:r>
              <a:rPr lang="en-US" sz="2400" dirty="0" err="1">
                <a:solidFill>
                  <a:srgbClr val="F29400"/>
                </a:solidFill>
                <a:latin typeface="Futura Medium" panose="020B0602020204020303" pitchFamily="34" charset="-79"/>
                <a:cs typeface="Futura Medium" panose="020B0602020204020303" pitchFamily="34" charset="-79"/>
              </a:rPr>
              <a:t>patrimoine</a:t>
            </a:r>
            <a:r>
              <a:rPr lang="en-US" sz="2400" dirty="0">
                <a:solidFill>
                  <a:srgbClr val="F29400"/>
                </a:solidFill>
                <a:latin typeface="Futura Medium" panose="020B0602020204020303" pitchFamily="34" charset="-79"/>
                <a:cs typeface="Futura Medium" panose="020B0602020204020303" pitchFamily="34" charset="-79"/>
              </a:rPr>
              <a:t> et de </a:t>
            </a:r>
            <a:r>
              <a:rPr lang="en-US" sz="2400" dirty="0" err="1">
                <a:solidFill>
                  <a:srgbClr val="F29400"/>
                </a:solidFill>
                <a:latin typeface="Futura Medium" panose="020B0602020204020303" pitchFamily="34" charset="-79"/>
                <a:cs typeface="Futura Medium" panose="020B0602020204020303" pitchFamily="34" charset="-79"/>
              </a:rPr>
              <a:t>l’artisanat</a:t>
            </a:r>
            <a:r>
              <a:rPr lang="en-US" sz="2400" dirty="0">
                <a:solidFill>
                  <a:srgbClr val="F29400"/>
                </a:solidFill>
                <a:latin typeface="Futura Medium" panose="020B0602020204020303" pitchFamily="34" charset="-79"/>
                <a:cs typeface="Futura Medium" panose="020B0602020204020303" pitchFamily="34" charset="-79"/>
              </a:rPr>
              <a:t> &amp; de </a:t>
            </a:r>
            <a:r>
              <a:rPr lang="en-US" sz="2400" dirty="0" err="1">
                <a:solidFill>
                  <a:srgbClr val="F29400"/>
                </a:solidFill>
                <a:latin typeface="Futura Medium" panose="020B0602020204020303" pitchFamily="34" charset="-79"/>
                <a:cs typeface="Futura Medium" panose="020B0602020204020303" pitchFamily="34" charset="-79"/>
              </a:rPr>
              <a:t>l’insertion</a:t>
            </a:r>
            <a:r>
              <a:rPr lang="en-US" sz="2400" dirty="0">
                <a:solidFill>
                  <a:srgbClr val="F29400"/>
                </a:solidFill>
                <a:latin typeface="Futura Medium" panose="020B0602020204020303" pitchFamily="34" charset="-79"/>
                <a:cs typeface="Futura Medium" panose="020B0602020204020303" pitchFamily="34" charset="-79"/>
              </a:rPr>
              <a:t> </a:t>
            </a:r>
            <a:r>
              <a:rPr lang="en-US" sz="2400" dirty="0" err="1">
                <a:solidFill>
                  <a:srgbClr val="F29400"/>
                </a:solidFill>
                <a:latin typeface="Futura Medium" panose="020B0602020204020303" pitchFamily="34" charset="-79"/>
                <a:cs typeface="Futura Medium" panose="020B0602020204020303" pitchFamily="34" charset="-79"/>
              </a:rPr>
              <a:t>professionnelle</a:t>
            </a:r>
            <a:r>
              <a:rPr lang="en-US" sz="2400" dirty="0">
                <a:solidFill>
                  <a:srgbClr val="F29400"/>
                </a:solidFill>
                <a:latin typeface="Futura Medium" panose="020B0602020204020303" pitchFamily="34" charset="-79"/>
                <a:cs typeface="Futura Medium" panose="020B0602020204020303" pitchFamily="34" charset="-79"/>
              </a:rPr>
              <a:t> des </a:t>
            </a:r>
            <a:r>
              <a:rPr lang="en-US" sz="2400" dirty="0" err="1">
                <a:solidFill>
                  <a:srgbClr val="F29400"/>
                </a:solidFill>
                <a:latin typeface="Futura Medium" panose="020B0602020204020303" pitchFamily="34" charset="-79"/>
                <a:cs typeface="Futura Medium" panose="020B0602020204020303" pitchFamily="34" charset="-79"/>
              </a:rPr>
              <a:t>apprenants</a:t>
            </a:r>
            <a:r>
              <a:rPr lang="en-US" sz="2400" dirty="0">
                <a:solidFill>
                  <a:srgbClr val="F29400"/>
                </a:solidFill>
                <a:latin typeface="Futura Medium" panose="020B0602020204020303" pitchFamily="34" charset="-79"/>
                <a:cs typeface="Futura Medium" panose="020B0602020204020303" pitchFamily="34" charset="-79"/>
              </a:rPr>
              <a:t>. </a:t>
            </a:r>
          </a:p>
        </p:txBody>
      </p:sp>
      <p:pic>
        <p:nvPicPr>
          <p:cNvPr id="40" name="Image 39">
            <a:extLst>
              <a:ext uri="{FF2B5EF4-FFF2-40B4-BE49-F238E27FC236}">
                <a16:creationId xmlns:a16="http://schemas.microsoft.com/office/drawing/2014/main" id="{FB9D1C4F-AC1E-F148-B0E9-2EECB9C6E1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3403" t="35609" r="26540" b="36990"/>
          <a:stretch/>
        </p:blipFill>
        <p:spPr>
          <a:xfrm>
            <a:off x="3739714" y="5118518"/>
            <a:ext cx="1329330" cy="1276578"/>
          </a:xfrm>
          <a:prstGeom prst="rect">
            <a:avLst/>
          </a:prstGeom>
        </p:spPr>
      </p:pic>
      <p:pic>
        <p:nvPicPr>
          <p:cNvPr id="41" name="Image 40">
            <a:extLst>
              <a:ext uri="{FF2B5EF4-FFF2-40B4-BE49-F238E27FC236}">
                <a16:creationId xmlns:a16="http://schemas.microsoft.com/office/drawing/2014/main" id="{2BB61F72-0756-BA49-9838-527A54EFA9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3713" t="5671" r="26229" b="65171"/>
          <a:stretch/>
        </p:blipFill>
        <p:spPr>
          <a:xfrm>
            <a:off x="5047271" y="5074946"/>
            <a:ext cx="1296672" cy="1276578"/>
          </a:xfrm>
          <a:prstGeom prst="rect">
            <a:avLst/>
          </a:prstGeom>
        </p:spPr>
      </p:pic>
      <p:pic>
        <p:nvPicPr>
          <p:cNvPr id="33" name="Image 32">
            <a:extLst>
              <a:ext uri="{FF2B5EF4-FFF2-40B4-BE49-F238E27FC236}">
                <a16:creationId xmlns:a16="http://schemas.microsoft.com/office/drawing/2014/main" id="{C0DB2F41-FC5E-774F-B17C-1763B7A624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3022" t="20796" r="6025" b="50045"/>
          <a:stretch/>
        </p:blipFill>
        <p:spPr>
          <a:xfrm>
            <a:off x="6273992" y="5074946"/>
            <a:ext cx="1296672" cy="1276578"/>
          </a:xfrm>
          <a:prstGeom prst="rect">
            <a:avLst/>
          </a:prstGeom>
        </p:spPr>
      </p:pic>
      <p:pic>
        <p:nvPicPr>
          <p:cNvPr id="34" name="Image 33">
            <a:extLst>
              <a:ext uri="{FF2B5EF4-FFF2-40B4-BE49-F238E27FC236}">
                <a16:creationId xmlns:a16="http://schemas.microsoft.com/office/drawing/2014/main" id="{24A16022-9F1F-B74F-AFEE-04B2F556E1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3058" t="63777" r="26182" b="6056"/>
          <a:stretch/>
        </p:blipFill>
        <p:spPr>
          <a:xfrm>
            <a:off x="7548891" y="5071834"/>
            <a:ext cx="1296672" cy="1332986"/>
          </a:xfrm>
          <a:prstGeom prst="rect">
            <a:avLst/>
          </a:prstGeom>
        </p:spPr>
      </p:pic>
      <p:pic>
        <p:nvPicPr>
          <p:cNvPr id="35" name="Image 34">
            <a:extLst>
              <a:ext uri="{FF2B5EF4-FFF2-40B4-BE49-F238E27FC236}">
                <a16:creationId xmlns:a16="http://schemas.microsoft.com/office/drawing/2014/main" id="{3B1B16D6-9635-EE4E-B8B0-8099219307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3122" t="50176" r="5925" b="20665"/>
          <a:stretch/>
        </p:blipFill>
        <p:spPr>
          <a:xfrm>
            <a:off x="2443043" y="5118518"/>
            <a:ext cx="1296672" cy="1276578"/>
          </a:xfrm>
          <a:prstGeom prst="rect">
            <a:avLst/>
          </a:prstGeom>
        </p:spPr>
      </p:pic>
      <p:pic>
        <p:nvPicPr>
          <p:cNvPr id="42" name="Picture 2" descr="Photo : Grande Ecurie du Roi">
            <a:extLst>
              <a:ext uri="{FF2B5EF4-FFF2-40B4-BE49-F238E27FC236}">
                <a16:creationId xmlns:a16="http://schemas.microsoft.com/office/drawing/2014/main" id="{C63924E6-DE61-B04F-961C-0678157B46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43631" y="2560798"/>
            <a:ext cx="7903952" cy="248155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11">
            <a:extLst>
              <a:ext uri="{FF2B5EF4-FFF2-40B4-BE49-F238E27FC236}">
                <a16:creationId xmlns:a16="http://schemas.microsoft.com/office/drawing/2014/main" id="{9DE271CF-0C5F-E94A-AA19-BEA907E91808}"/>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13" name="ZoneTexte 12">
            <a:extLst>
              <a:ext uri="{FF2B5EF4-FFF2-40B4-BE49-F238E27FC236}">
                <a16:creationId xmlns:a16="http://schemas.microsoft.com/office/drawing/2014/main" id="{57C24769-8A4F-2941-A8C8-7794797B4F2F}"/>
              </a:ext>
            </a:extLst>
          </p:cNvPr>
          <p:cNvSpPr txBox="1"/>
          <p:nvPr/>
        </p:nvSpPr>
        <p:spPr>
          <a:xfrm>
            <a:off x="0" y="79214"/>
            <a:ext cx="8508024" cy="369332"/>
          </a:xfrm>
          <a:prstGeom prst="rect">
            <a:avLst/>
          </a:prstGeom>
          <a:noFill/>
        </p:spPr>
        <p:txBody>
          <a:bodyPr wrap="square" rtlCol="0">
            <a:spAutoFit/>
          </a:bodyPr>
          <a:lstStyle/>
          <a:p>
            <a:r>
              <a:rPr lang="fr-FR" dirty="0">
                <a:solidFill>
                  <a:srgbClr val="F49600"/>
                </a:solidFill>
                <a:latin typeface="Futura Medium" panose="020B0602020204020303" pitchFamily="34" charset="-79"/>
                <a:ea typeface="Roboto" pitchFamily="2" charset="0"/>
                <a:cs typeface="Futura Medium" panose="020B0602020204020303" pitchFamily="34" charset="-79"/>
              </a:rPr>
              <a:t>UN CAMPUS INEDIT</a:t>
            </a:r>
          </a:p>
        </p:txBody>
      </p:sp>
      <p:pic>
        <p:nvPicPr>
          <p:cNvPr id="14" name="Image 13">
            <a:extLst>
              <a:ext uri="{FF2B5EF4-FFF2-40B4-BE49-F238E27FC236}">
                <a16:creationId xmlns:a16="http://schemas.microsoft.com/office/drawing/2014/main" id="{02750F4E-4CD6-E044-9D6E-B2333110E5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9675" y="79214"/>
            <a:ext cx="1248727" cy="1248727"/>
          </a:xfrm>
          <a:prstGeom prst="rect">
            <a:avLst/>
          </a:prstGeom>
        </p:spPr>
      </p:pic>
    </p:spTree>
    <p:extLst>
      <p:ext uri="{BB962C8B-B14F-4D97-AF65-F5344CB8AC3E}">
        <p14:creationId xmlns:p14="http://schemas.microsoft.com/office/powerpoint/2010/main" val="426012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00076"/>
            <a:ext cx="5842635" cy="299720"/>
          </a:xfrm>
          <a:prstGeom prst="rect">
            <a:avLst/>
          </a:prstGeom>
        </p:spPr>
        <p:txBody>
          <a:bodyPr vert="horz" wrap="square" lIns="0" tIns="12700" rIns="0" bIns="0" rtlCol="0">
            <a:spAutoFit/>
          </a:bodyPr>
          <a:lstStyle/>
          <a:p>
            <a:pPr marL="12700">
              <a:lnSpc>
                <a:spcPct val="100000"/>
              </a:lnSpc>
              <a:spcBef>
                <a:spcPts val="100"/>
              </a:spcBef>
            </a:pPr>
            <a:r>
              <a:rPr lang="fr-FR" sz="1800" dirty="0">
                <a:solidFill>
                  <a:srgbClr val="F49600"/>
                </a:solidFill>
                <a:latin typeface="Futura Medium" panose="020B0602020204020303" pitchFamily="34" charset="-79"/>
                <a:cs typeface="Futura Medium" panose="020B0602020204020303" pitchFamily="34" charset="-79"/>
              </a:rPr>
              <a:t>BILAN </a:t>
            </a:r>
            <a:r>
              <a:rPr lang="fr-FR" dirty="0">
                <a:solidFill>
                  <a:srgbClr val="F49600"/>
                </a:solidFill>
                <a:latin typeface="Futura Medium" panose="020B0602020204020303" pitchFamily="34" charset="-79"/>
                <a:cs typeface="Futura Medium" panose="020B0602020204020303" pitchFamily="34" charset="-79"/>
              </a:rPr>
              <a:t>ANNÉE 1 - DSP </a:t>
            </a:r>
            <a:endParaRPr sz="1800" dirty="0">
              <a:latin typeface="Futura Medium" panose="020B0602020204020303" pitchFamily="34" charset="-79"/>
              <a:cs typeface="Futura Medium" panose="020B0602020204020303" pitchFamily="34" charset="-79"/>
            </a:endParaRPr>
          </a:p>
        </p:txBody>
      </p:sp>
      <p:sp>
        <p:nvSpPr>
          <p:cNvPr id="3" name="object 3"/>
          <p:cNvSpPr/>
          <p:nvPr/>
        </p:nvSpPr>
        <p:spPr>
          <a:xfrm>
            <a:off x="80435" y="453186"/>
            <a:ext cx="9754870" cy="0"/>
          </a:xfrm>
          <a:custGeom>
            <a:avLst/>
            <a:gdLst/>
            <a:ahLst/>
            <a:cxnLst/>
            <a:rect l="l" t="t" r="r" b="b"/>
            <a:pathLst>
              <a:path w="9754870">
                <a:moveTo>
                  <a:pt x="0" y="0"/>
                </a:moveTo>
                <a:lnTo>
                  <a:pt x="9754685" y="1"/>
                </a:lnTo>
              </a:path>
            </a:pathLst>
          </a:custGeom>
          <a:ln w="25400">
            <a:solidFill>
              <a:srgbClr val="F49600"/>
            </a:solidFill>
          </a:ln>
        </p:spPr>
        <p:txBody>
          <a:bodyPr wrap="square" lIns="0" tIns="0" rIns="0" bIns="0" rtlCol="0"/>
          <a:lstStyle/>
          <a:p>
            <a:endParaRPr/>
          </a:p>
        </p:txBody>
      </p:sp>
      <p:graphicFrame>
        <p:nvGraphicFramePr>
          <p:cNvPr id="6" name="Tableau 5">
            <a:extLst>
              <a:ext uri="{FF2B5EF4-FFF2-40B4-BE49-F238E27FC236}">
                <a16:creationId xmlns:a16="http://schemas.microsoft.com/office/drawing/2014/main" id="{44BBF65C-A289-E64C-A711-E022386F01DD}"/>
              </a:ext>
            </a:extLst>
          </p:cNvPr>
          <p:cNvGraphicFramePr>
            <a:graphicFrameLocks noGrp="1"/>
          </p:cNvGraphicFramePr>
          <p:nvPr>
            <p:extLst>
              <p:ext uri="{D42A27DB-BD31-4B8C-83A1-F6EECF244321}">
                <p14:modId xmlns:p14="http://schemas.microsoft.com/office/powerpoint/2010/main" val="3942142825"/>
              </p:ext>
            </p:extLst>
          </p:nvPr>
        </p:nvGraphicFramePr>
        <p:xfrm>
          <a:off x="3980370" y="503979"/>
          <a:ext cx="8132890" cy="6331719"/>
        </p:xfrm>
        <a:graphic>
          <a:graphicData uri="http://schemas.openxmlformats.org/drawingml/2006/table">
            <a:tbl>
              <a:tblPr/>
              <a:tblGrid>
                <a:gridCol w="1579617">
                  <a:extLst>
                    <a:ext uri="{9D8B030D-6E8A-4147-A177-3AD203B41FA5}">
                      <a16:colId xmlns:a16="http://schemas.microsoft.com/office/drawing/2014/main" val="4109436069"/>
                    </a:ext>
                  </a:extLst>
                </a:gridCol>
                <a:gridCol w="1067305">
                  <a:extLst>
                    <a:ext uri="{9D8B030D-6E8A-4147-A177-3AD203B41FA5}">
                      <a16:colId xmlns:a16="http://schemas.microsoft.com/office/drawing/2014/main" val="1881674935"/>
                    </a:ext>
                  </a:extLst>
                </a:gridCol>
                <a:gridCol w="1963847">
                  <a:extLst>
                    <a:ext uri="{9D8B030D-6E8A-4147-A177-3AD203B41FA5}">
                      <a16:colId xmlns:a16="http://schemas.microsoft.com/office/drawing/2014/main" val="765804247"/>
                    </a:ext>
                  </a:extLst>
                </a:gridCol>
                <a:gridCol w="3522121">
                  <a:extLst>
                    <a:ext uri="{9D8B030D-6E8A-4147-A177-3AD203B41FA5}">
                      <a16:colId xmlns:a16="http://schemas.microsoft.com/office/drawing/2014/main" val="1048078220"/>
                    </a:ext>
                  </a:extLst>
                </a:gridCol>
              </a:tblGrid>
              <a:tr h="217707">
                <a:tc>
                  <a:txBody>
                    <a:bodyPr/>
                    <a:lstStyle/>
                    <a:p>
                      <a:pPr algn="ctr" fontAlgn="ctr"/>
                      <a:r>
                        <a:rPr lang="fr-FR" sz="900" b="1" i="0" u="none" strike="noStrike">
                          <a:solidFill>
                            <a:srgbClr val="000000"/>
                          </a:solidFill>
                          <a:effectLst/>
                          <a:latin typeface="Baskerville Old Face1" panose="02020502070401020303" pitchFamily="18" charset="0"/>
                        </a:rPr>
                        <a:t>NOM Prénom</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Baskerville Old Face1" panose="02020502070401020303" pitchFamily="18" charset="0"/>
                        </a:rPr>
                        <a:t>FORMATION</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Baskerville Old Face1" panose="02020502070401020303" pitchFamily="18" charset="0"/>
                        </a:rPr>
                        <a:t>PROJET/VOEUX</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Baskerville Old Face1" panose="02020502070401020303" pitchFamily="18" charset="0"/>
                        </a:rPr>
                        <a:t>ORIENTATION ENVISAGEE/ DEFINITIVE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26877"/>
                  </a:ext>
                </a:extLst>
              </a:tr>
              <a:tr h="563200">
                <a:tc>
                  <a:txBody>
                    <a:bodyPr/>
                    <a:lstStyle/>
                    <a:p>
                      <a:pPr algn="ctr" fontAlgn="ctr"/>
                      <a:r>
                        <a:rPr lang="fr-FR" sz="900" b="0" i="0" u="none" strike="noStrike" dirty="0">
                          <a:solidFill>
                            <a:srgbClr val="000000"/>
                          </a:solidFill>
                          <a:effectLst/>
                          <a:latin typeface="Baskerville Old Face1" panose="02020502070401020303" pitchFamily="18" charset="0"/>
                        </a:rPr>
                        <a:t>BEN YOUSSEF </a:t>
                      </a:r>
                      <a:r>
                        <a:rPr lang="fr-FR" sz="900" b="0" i="0" u="none" strike="noStrike" dirty="0" err="1">
                          <a:solidFill>
                            <a:srgbClr val="000000"/>
                          </a:solidFill>
                          <a:effectLst/>
                          <a:latin typeface="Baskerville Old Face1" panose="02020502070401020303" pitchFamily="18" charset="0"/>
                        </a:rPr>
                        <a:t>Syrine</a:t>
                      </a:r>
                      <a:endParaRPr lang="fr-FR" sz="900" b="0" i="0" u="none" strike="noStrike" dirty="0">
                        <a:solidFill>
                          <a:srgbClr val="000000"/>
                        </a:solidFill>
                        <a:effectLst/>
                        <a:latin typeface="Baskerville Old Face1" panose="02020502070401020303" pitchFamily="18" charset="0"/>
                      </a:endParaRP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Baskerville Old Face1" panose="02020502070401020303" pitchFamily="18" charset="0"/>
                        </a:rPr>
                        <a:t>BAC PRO COMMERCE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Baskerville Old Face2" panose="02020502070401020303" pitchFamily="18" charset="0"/>
                        </a:rPr>
                        <a:t>ECOLE ARCHI</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BACHELOR COMMERCE INTER</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DN MADE DESIGN MODE</a:t>
                      </a:r>
                    </a:p>
                  </a:txBody>
                  <a:tcPr marL="2619" marR="2619" marT="26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Baskerville Old Face" panose="02020602080505020303" pitchFamily="18" charset="77"/>
                        </a:rPr>
                        <a:t>-FCIL SCENOGRAPHIE DE LA COMMUNICATION</a:t>
                      </a: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LP A.COSTE/ BOBIGNY</a:t>
                      </a: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OU</a:t>
                      </a: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-DN MADE ANIMATION 2D ou GRAPHISME en alternance</a:t>
                      </a: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CAMPUS FONDERIE DE L'IMAGE</a:t>
                      </a: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BAGNOLET</a:t>
                      </a: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a:t>
                      </a:r>
                      <a:r>
                        <a:rPr lang="fr-FR" sz="900" b="0" i="0" u="none" strike="noStrike" dirty="0" err="1">
                          <a:solidFill>
                            <a:srgbClr val="000000"/>
                          </a:solidFill>
                          <a:effectLst/>
                          <a:latin typeface="Baskerville Old Face" panose="02020602080505020303" pitchFamily="18" charset="77"/>
                        </a:rPr>
                        <a:t>insciription</a:t>
                      </a:r>
                      <a:r>
                        <a:rPr lang="fr-FR" sz="900" b="0" i="0" u="none" strike="noStrike" dirty="0">
                          <a:solidFill>
                            <a:srgbClr val="000000"/>
                          </a:solidFill>
                          <a:effectLst/>
                          <a:latin typeface="Baskerville Old Face" panose="02020602080505020303" pitchFamily="18" charset="77"/>
                        </a:rPr>
                        <a:t> en cours)</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940336"/>
                  </a:ext>
                </a:extLst>
              </a:tr>
              <a:tr h="270951">
                <a:tc>
                  <a:txBody>
                    <a:bodyPr/>
                    <a:lstStyle/>
                    <a:p>
                      <a:pPr algn="ctr" fontAlgn="b"/>
                      <a:r>
                        <a:rPr lang="fr-FR" sz="900" b="0" i="0" u="none" strike="noStrike">
                          <a:solidFill>
                            <a:srgbClr val="000000"/>
                          </a:solidFill>
                          <a:effectLst/>
                          <a:latin typeface="Baskerville Old Face1" panose="02020502070401020303" pitchFamily="18" charset="0"/>
                        </a:rPr>
                        <a:t>BIJAOUI Noa</a:t>
                      </a:r>
                    </a:p>
                  </a:txBody>
                  <a:tcPr marL="2619" marR="2619" marT="2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Baskerville Old Face2" panose="02020502070401020303" pitchFamily="18" charset="0"/>
                        </a:rPr>
                        <a:t>BAC PRO TEB AA</a:t>
                      </a:r>
                    </a:p>
                  </a:txBody>
                  <a:tcPr marL="2619" marR="2619" marT="2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2" panose="02020502070401020303" pitchFamily="18" charset="0"/>
                        </a:rPr>
                        <a:t>DN MADE ESPACE/ BTS AMENAGEMENT INTERIEUR</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 panose="02020602080505020303" pitchFamily="18" charset="77"/>
                        </a:rPr>
                        <a:t>VIE ACTIVE: ASSISTANT ARCHITECTE/163 ATELIERS PARIS 8</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41749"/>
                  </a:ext>
                </a:extLst>
              </a:tr>
              <a:tr h="385721">
                <a:tc>
                  <a:txBody>
                    <a:bodyPr/>
                    <a:lstStyle/>
                    <a:p>
                      <a:pPr algn="ctr" fontAlgn="ctr"/>
                      <a:r>
                        <a:rPr lang="fr-FR" sz="900" b="0" i="0" u="none" strike="noStrike">
                          <a:solidFill>
                            <a:srgbClr val="000000"/>
                          </a:solidFill>
                          <a:effectLst/>
                          <a:latin typeface="Baskerville Old Face1" panose="02020502070401020303" pitchFamily="18" charset="0"/>
                        </a:rPr>
                        <a:t>BOUYSSOU Romain</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Baskerville Old Face1" panose="02020502070401020303" pitchFamily="18" charset="0"/>
                        </a:rPr>
                        <a:t>BAC STMG RH</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2" panose="02020502070401020303" pitchFamily="18" charset="0"/>
                        </a:rPr>
                        <a:t>DN MADE GRAPHISME</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ECOLE DE DESIGN</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ECOLE d'ART</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LICENCE ARTS PLASTIQUE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Baskerville Old Face" panose="02020602080505020303" pitchFamily="18" charset="77"/>
                        </a:rPr>
                        <a:t>En attente de réponse de PARCOURSUP (session de septembre)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300201"/>
                  </a:ext>
                </a:extLst>
              </a:tr>
              <a:tr h="240188">
                <a:tc>
                  <a:txBody>
                    <a:bodyPr/>
                    <a:lstStyle/>
                    <a:p>
                      <a:pPr algn="ctr" fontAlgn="ctr"/>
                      <a:r>
                        <a:rPr lang="fr-FR" sz="900" b="0" i="0" u="none" strike="noStrike">
                          <a:solidFill>
                            <a:srgbClr val="000000"/>
                          </a:solidFill>
                          <a:effectLst/>
                          <a:latin typeface="Baskerville Old Face1" panose="02020502070401020303" pitchFamily="18" charset="0"/>
                        </a:rPr>
                        <a:t>COULIBALY Tiétiolo</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Baskerville Old Face1" panose="02020502070401020303" pitchFamily="18" charset="0"/>
                        </a:rPr>
                        <a:t>BAC PRO OPTIQUE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SANTE/SOCIAL:IFSI</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DESIGN MODE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 panose="02020602080505020303" pitchFamily="18" charset="77"/>
                        </a:rPr>
                        <a:t>En attente de réponse de PARCOURSUP (session de septembre)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665312"/>
                  </a:ext>
                </a:extLst>
              </a:tr>
              <a:tr h="352591">
                <a:tc>
                  <a:txBody>
                    <a:bodyPr/>
                    <a:lstStyle/>
                    <a:p>
                      <a:pPr algn="ctr" fontAlgn="ctr"/>
                      <a:r>
                        <a:rPr lang="fr-FR" sz="900" b="0" i="0" u="none" strike="noStrike">
                          <a:solidFill>
                            <a:srgbClr val="000000"/>
                          </a:solidFill>
                          <a:effectLst/>
                          <a:latin typeface="Baskerville Old Face1" panose="02020502070401020303" pitchFamily="18" charset="0"/>
                        </a:rPr>
                        <a:t>DEMBELE Haby</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Baskerville Old Face1" panose="02020502070401020303" pitchFamily="18" charset="0"/>
                        </a:rPr>
                        <a:t>BAC GAL S</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2" panose="02020502070401020303" pitchFamily="18" charset="0"/>
                        </a:rPr>
                        <a:t>DN MADE ESPACE</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DN MADE OBJET/ENSAM</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ECOLE ARCHI</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 panose="02020602080505020303" pitchFamily="18" charset="77"/>
                        </a:rPr>
                        <a:t>LICENCE DESIGN GLOBAL/CY ECOLE DE DESIGN</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384848"/>
                  </a:ext>
                </a:extLst>
              </a:tr>
              <a:tr h="390453">
                <a:tc>
                  <a:txBody>
                    <a:bodyPr/>
                    <a:lstStyle/>
                    <a:p>
                      <a:pPr algn="ctr" fontAlgn="ctr"/>
                      <a:r>
                        <a:rPr lang="fr-FR" sz="900" b="0" i="0" u="none" strike="noStrike">
                          <a:solidFill>
                            <a:srgbClr val="000000"/>
                          </a:solidFill>
                          <a:effectLst/>
                          <a:latin typeface="Baskerville Old Face1" panose="02020502070401020303" pitchFamily="18" charset="0"/>
                        </a:rPr>
                        <a:t>ENES Théo</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Baskerville Old Face1" panose="02020502070401020303" pitchFamily="18" charset="0"/>
                        </a:rPr>
                        <a:t>BAC GAL S</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2" panose="02020502070401020303" pitchFamily="18" charset="0"/>
                        </a:rPr>
                        <a:t>ECOLE d'ART</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DN MADE OBJET</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ECOLE ARCHI</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 panose="02020602080505020303" pitchFamily="18" charset="77"/>
                        </a:rPr>
                        <a:t>DN MADE ANIMATION 2D en alternance</a:t>
                      </a:r>
                      <a:br>
                        <a:rPr lang="fr-FR" sz="900" b="0" i="0" u="none" strike="noStrike">
                          <a:solidFill>
                            <a:srgbClr val="000000"/>
                          </a:solidFill>
                          <a:effectLst/>
                          <a:latin typeface="Baskerville Old Face" panose="02020602080505020303" pitchFamily="18" charset="77"/>
                        </a:rPr>
                      </a:br>
                      <a:r>
                        <a:rPr lang="fr-FR" sz="900" b="0" i="0" u="none" strike="noStrike">
                          <a:solidFill>
                            <a:srgbClr val="000000"/>
                          </a:solidFill>
                          <a:effectLst/>
                          <a:latin typeface="Baskerville Old Face" panose="02020602080505020303" pitchFamily="18" charset="77"/>
                        </a:rPr>
                        <a:t>CAMPUS FONDERIE DE L'IMAGE</a:t>
                      </a:r>
                      <a:br>
                        <a:rPr lang="fr-FR" sz="900" b="0" i="0" u="none" strike="noStrike">
                          <a:solidFill>
                            <a:srgbClr val="000000"/>
                          </a:solidFill>
                          <a:effectLst/>
                          <a:latin typeface="Baskerville Old Face" panose="02020602080505020303" pitchFamily="18" charset="77"/>
                        </a:rPr>
                      </a:br>
                      <a:r>
                        <a:rPr lang="fr-FR" sz="900" b="0" i="0" u="none" strike="noStrike">
                          <a:solidFill>
                            <a:srgbClr val="000000"/>
                          </a:solidFill>
                          <a:effectLst/>
                          <a:latin typeface="Baskerville Old Face" panose="02020602080505020303" pitchFamily="18" charset="77"/>
                        </a:rPr>
                        <a:t>BAGNOLET</a:t>
                      </a:r>
                      <a:br>
                        <a:rPr lang="fr-FR" sz="900" b="0" i="0" u="none" strike="noStrike">
                          <a:solidFill>
                            <a:srgbClr val="000000"/>
                          </a:solidFill>
                          <a:effectLst/>
                          <a:latin typeface="Baskerville Old Face" panose="02020602080505020303" pitchFamily="18" charset="77"/>
                        </a:rPr>
                      </a:br>
                      <a:r>
                        <a:rPr lang="fr-FR" sz="900" b="0" i="0" u="none" strike="noStrike">
                          <a:solidFill>
                            <a:srgbClr val="000000"/>
                          </a:solidFill>
                          <a:effectLst/>
                          <a:latin typeface="Baskerville Old Face" panose="02020602080505020303" pitchFamily="18" charset="77"/>
                        </a:rPr>
                        <a:t>(insciription en cours)</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702017"/>
                  </a:ext>
                </a:extLst>
              </a:tr>
              <a:tr h="302897">
                <a:tc>
                  <a:txBody>
                    <a:bodyPr/>
                    <a:lstStyle/>
                    <a:p>
                      <a:pPr algn="ctr" fontAlgn="ctr"/>
                      <a:r>
                        <a:rPr lang="fr-FR" sz="900" b="0" i="0" u="none" strike="noStrike">
                          <a:solidFill>
                            <a:srgbClr val="000000"/>
                          </a:solidFill>
                          <a:effectLst/>
                          <a:latin typeface="Baskerville Old Face1" panose="02020502070401020303" pitchFamily="18" charset="0"/>
                        </a:rPr>
                        <a:t>JOUSSEAUME Even</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Baskerville Old Face1" panose="02020502070401020303" pitchFamily="18" charset="0"/>
                        </a:rPr>
                        <a:t>BAC GAL S</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2" panose="02020502070401020303" pitchFamily="18" charset="0"/>
                        </a:rPr>
                        <a:t>BTS AUTOMOBILE/ CIRCUIT</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BUT GENIE MECANIQUE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Baskerville Old Face" panose="02020602080505020303" pitchFamily="18" charset="77"/>
                        </a:rPr>
                        <a:t>BTS AUTOMOBILE</a:t>
                      </a: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 LYCEE CONDORCET</a:t>
                      </a: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MONTREUIL</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054631"/>
                  </a:ext>
                </a:extLst>
              </a:tr>
              <a:tr h="201143">
                <a:tc>
                  <a:txBody>
                    <a:bodyPr/>
                    <a:lstStyle/>
                    <a:p>
                      <a:pPr algn="ctr" fontAlgn="b"/>
                      <a:r>
                        <a:rPr lang="fr-FR" sz="900" b="0" i="0" u="none" strike="noStrike">
                          <a:solidFill>
                            <a:srgbClr val="000000"/>
                          </a:solidFill>
                          <a:effectLst/>
                          <a:latin typeface="Baskerville Old Face1" panose="02020502070401020303" pitchFamily="18" charset="0"/>
                        </a:rPr>
                        <a:t>JULIANUS Djiliane</a:t>
                      </a:r>
                    </a:p>
                  </a:txBody>
                  <a:tcPr marL="2619" marR="2619" marT="2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Baskerville Old Face1" panose="02020502070401020303" pitchFamily="18" charset="0"/>
                        </a:rPr>
                        <a:t>BAC PRO ERA</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Baskerville Old Face2" panose="02020502070401020303" pitchFamily="18" charset="0"/>
                        </a:rPr>
                        <a:t>ECOLE ARCHI/ BTS ERA/ DN MADE ESPACE</a:t>
                      </a:r>
                    </a:p>
                  </a:txBody>
                  <a:tcPr marL="2619" marR="2619" marT="2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 panose="02020602080505020303" pitchFamily="18" charset="77"/>
                        </a:rPr>
                        <a:t>AUCUNE REPONSE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792522"/>
                  </a:ext>
                </a:extLst>
              </a:tr>
              <a:tr h="402285">
                <a:tc>
                  <a:txBody>
                    <a:bodyPr/>
                    <a:lstStyle/>
                    <a:p>
                      <a:pPr algn="ctr" fontAlgn="ctr"/>
                      <a:r>
                        <a:rPr lang="fr-FR" sz="900" b="0" i="0" u="none" strike="noStrike">
                          <a:solidFill>
                            <a:srgbClr val="000000"/>
                          </a:solidFill>
                          <a:effectLst/>
                          <a:latin typeface="Baskerville Old Face1" panose="02020502070401020303" pitchFamily="18" charset="0"/>
                        </a:rPr>
                        <a:t>KANTE Sikou</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Baskerville Old Face1" panose="02020502070401020303" pitchFamily="18" charset="0"/>
                        </a:rPr>
                        <a:t>BAC GAL S</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2" panose="02020502070401020303" pitchFamily="18" charset="0"/>
                        </a:rPr>
                        <a:t>BTS IMMOBILIER</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DCG</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ARCHITECTURE d'INTERIEUR</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CHANTIER</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 panose="02020602080505020303" pitchFamily="18" charset="77"/>
                        </a:rPr>
                        <a:t>BTS MARKETING EN APPRENTISSAGE/</a:t>
                      </a:r>
                      <a:br>
                        <a:rPr lang="fr-FR" sz="900" b="0" i="0" u="none" strike="noStrike">
                          <a:solidFill>
                            <a:srgbClr val="000000"/>
                          </a:solidFill>
                          <a:effectLst/>
                          <a:latin typeface="Baskerville Old Face" panose="02020602080505020303" pitchFamily="18" charset="77"/>
                        </a:rPr>
                      </a:br>
                      <a:r>
                        <a:rPr lang="fr-FR" sz="900" b="0" i="0" u="none" strike="noStrike">
                          <a:solidFill>
                            <a:srgbClr val="000000"/>
                          </a:solidFill>
                          <a:effectLst/>
                          <a:latin typeface="Baskerville Old Face" panose="02020602080505020303" pitchFamily="18" charset="77"/>
                        </a:rPr>
                        <a:t>En attente de régularisation administrative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777152"/>
                  </a:ext>
                </a:extLst>
              </a:tr>
              <a:tr h="330110">
                <a:tc>
                  <a:txBody>
                    <a:bodyPr/>
                    <a:lstStyle/>
                    <a:p>
                      <a:pPr algn="ctr" fontAlgn="ctr"/>
                      <a:r>
                        <a:rPr lang="fr-FR" sz="900" b="0" i="0" u="none" strike="noStrike">
                          <a:solidFill>
                            <a:srgbClr val="000000"/>
                          </a:solidFill>
                          <a:effectLst/>
                          <a:latin typeface="Baskerville Old Face1" panose="02020502070401020303" pitchFamily="18" charset="0"/>
                        </a:rPr>
                        <a:t>MARINE Thomas</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Baskerville Old Face2" panose="02020502070401020303" pitchFamily="18" charset="0"/>
                        </a:rPr>
                        <a:t>BAC STI2D ITEC</a:t>
                      </a:r>
                    </a:p>
                  </a:txBody>
                  <a:tcPr marL="2619" marR="2619" marT="2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Baskerville Old Face2" panose="02020502070401020303" pitchFamily="18" charset="0"/>
                        </a:rPr>
                        <a:t>ECOLE DESIGN CY</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ECOLE ARCHI</a:t>
                      </a:r>
                    </a:p>
                  </a:txBody>
                  <a:tcPr marL="2619" marR="2619" marT="2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 panose="02020602080505020303" pitchFamily="18" charset="77"/>
                        </a:rPr>
                        <a:t>ECOLE SUPERIEURE DE DESIGN</a:t>
                      </a:r>
                      <a:br>
                        <a:rPr lang="fr-FR" sz="900" b="0" i="0" u="none" strike="noStrike">
                          <a:solidFill>
                            <a:srgbClr val="000000"/>
                          </a:solidFill>
                          <a:effectLst/>
                          <a:latin typeface="Baskerville Old Face" panose="02020602080505020303" pitchFamily="18" charset="77"/>
                        </a:rPr>
                      </a:br>
                      <a:r>
                        <a:rPr lang="fr-FR" sz="900" b="0" i="0" u="none" strike="noStrike">
                          <a:solidFill>
                            <a:srgbClr val="000000"/>
                          </a:solidFill>
                          <a:effectLst/>
                          <a:latin typeface="Baskerville Old Face" panose="02020602080505020303" pitchFamily="18" charset="77"/>
                        </a:rPr>
                        <a:t>TROYES (tests en cours)</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005048"/>
                  </a:ext>
                </a:extLst>
              </a:tr>
              <a:tr h="321828">
                <a:tc>
                  <a:txBody>
                    <a:bodyPr/>
                    <a:lstStyle/>
                    <a:p>
                      <a:pPr algn="ctr" fontAlgn="ctr"/>
                      <a:r>
                        <a:rPr lang="fr-FR" sz="900" b="0" i="0" u="none" strike="noStrike">
                          <a:solidFill>
                            <a:srgbClr val="000000"/>
                          </a:solidFill>
                          <a:effectLst/>
                          <a:latin typeface="Baskerville Old Face1" panose="02020502070401020303" pitchFamily="18" charset="0"/>
                        </a:rPr>
                        <a:t>ROYER Amandine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Baskerville Old Face1" panose="02020502070401020303" pitchFamily="18" charset="0"/>
                        </a:rPr>
                        <a:t>BAC PRO AMA</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2" panose="02020502070401020303" pitchFamily="18" charset="0"/>
                        </a:rPr>
                        <a:t>BACHELOR STYLISME DE MODE EN ALTERNANCE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 panose="02020602080505020303" pitchFamily="18" charset="77"/>
                        </a:rPr>
                        <a:t>FCIL SCENOGRAPHIE DE LA COMMUNICATION</a:t>
                      </a:r>
                      <a:br>
                        <a:rPr lang="fr-FR" sz="900" b="0" i="0" u="none" strike="noStrike">
                          <a:solidFill>
                            <a:srgbClr val="000000"/>
                          </a:solidFill>
                          <a:effectLst/>
                          <a:latin typeface="Baskerville Old Face" panose="02020602080505020303" pitchFamily="18" charset="77"/>
                        </a:rPr>
                      </a:br>
                      <a:r>
                        <a:rPr lang="fr-FR" sz="900" b="0" i="0" u="none" strike="noStrike">
                          <a:solidFill>
                            <a:srgbClr val="000000"/>
                          </a:solidFill>
                          <a:effectLst/>
                          <a:latin typeface="Baskerville Old Face" panose="02020602080505020303" pitchFamily="18" charset="77"/>
                        </a:rPr>
                        <a:t>LP A.COSTE/ BOBIGNY</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656298"/>
                  </a:ext>
                </a:extLst>
              </a:tr>
              <a:tr h="321828">
                <a:tc>
                  <a:txBody>
                    <a:bodyPr/>
                    <a:lstStyle/>
                    <a:p>
                      <a:pPr algn="ctr" fontAlgn="ctr"/>
                      <a:r>
                        <a:rPr lang="fr-FR" sz="900" b="0" i="0" u="none" strike="noStrike">
                          <a:solidFill>
                            <a:srgbClr val="000000"/>
                          </a:solidFill>
                          <a:effectLst/>
                          <a:latin typeface="Baskerville Old Face1" panose="02020502070401020303" pitchFamily="18" charset="0"/>
                        </a:rPr>
                        <a:t>THIERRY Justine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Baskerville Old Face1" panose="02020502070401020303" pitchFamily="18" charset="0"/>
                        </a:rPr>
                        <a:t>BAC PRO AMA</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effectLst/>
                          <a:latin typeface="Baskerville Old Face2" panose="02020502070401020303" pitchFamily="18" charset="0"/>
                        </a:rPr>
                        <a:t>BUT GENIE CIVIL</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ECOLE ARCHI</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DN MADE ESPACE</a:t>
                      </a:r>
                      <a:br>
                        <a:rPr lang="fr-FR" sz="900" b="0" i="0" u="none" strike="noStrike">
                          <a:solidFill>
                            <a:srgbClr val="000000"/>
                          </a:solidFill>
                          <a:effectLst/>
                          <a:latin typeface="Baskerville Old Face2" panose="02020502070401020303" pitchFamily="18" charset="0"/>
                        </a:rPr>
                      </a:br>
                      <a:r>
                        <a:rPr lang="fr-FR" sz="900" b="0" i="0" u="none" strike="noStrike">
                          <a:solidFill>
                            <a:srgbClr val="000000"/>
                          </a:solidFill>
                          <a:effectLst/>
                          <a:latin typeface="Baskerville Old Face2" panose="02020502070401020303" pitchFamily="18" charset="0"/>
                        </a:rPr>
                        <a:t>BTS ERA</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BACHELOR BTP spé BIM en alternance</a:t>
                      </a: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CESI CAMPUS DE NANTERRE</a:t>
                      </a:r>
                      <a:br>
                        <a:rPr lang="fr-FR" sz="900" b="0" i="0" u="none" strike="noStrike" dirty="0">
                          <a:solidFill>
                            <a:srgbClr val="000000"/>
                          </a:solidFill>
                          <a:effectLst/>
                          <a:latin typeface="Baskerville Old Face" panose="02020602080505020303" pitchFamily="18" charset="77"/>
                        </a:rPr>
                      </a:br>
                      <a:r>
                        <a:rPr lang="fr-FR" sz="900" b="0" i="0" u="none" strike="noStrike" dirty="0">
                          <a:solidFill>
                            <a:srgbClr val="000000"/>
                          </a:solidFill>
                          <a:effectLst/>
                          <a:latin typeface="Baskerville Old Face" panose="02020602080505020303" pitchFamily="18" charset="77"/>
                        </a:rPr>
                        <a:t>En recherche d'entreprise pour signer un contrat d'apprentissage</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510682"/>
                  </a:ext>
                </a:extLst>
              </a:tr>
              <a:tr h="498124">
                <a:tc>
                  <a:txBody>
                    <a:bodyPr/>
                    <a:lstStyle/>
                    <a:p>
                      <a:pPr algn="ctr" fontAlgn="b"/>
                      <a:r>
                        <a:rPr lang="fr-FR" sz="900" b="0" i="0" u="none" strike="noStrike">
                          <a:solidFill>
                            <a:srgbClr val="000000"/>
                          </a:solidFill>
                          <a:effectLst/>
                          <a:latin typeface="Baskerville Old Face1" panose="02020502070401020303" pitchFamily="18" charset="0"/>
                        </a:rPr>
                        <a:t>ZAJEWSKA Denis</a:t>
                      </a:r>
                    </a:p>
                  </a:txBody>
                  <a:tcPr marL="2619" marR="2619" marT="2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Baskerville Old Face1" panose="02020502070401020303" pitchFamily="18" charset="0"/>
                        </a:rPr>
                        <a:t>LICENCE BIO ECOLOGIE EVOLUTION</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Baskerville Old Face2" panose="02020502070401020303" pitchFamily="18" charset="0"/>
                        </a:rPr>
                        <a:t>MASTER GESTION DE LA BIO DIVERSITE BOIS ET FORËT</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Baskerville Old Face2" panose="02020502070401020303" pitchFamily="18" charset="0"/>
                        </a:rPr>
                        <a:t>MASTER </a:t>
                      </a:r>
                      <a:r>
                        <a:rPr lang="fr-FR" sz="900" b="0" i="0" u="none" strike="noStrike" dirty="0" err="1">
                          <a:solidFill>
                            <a:srgbClr val="000000"/>
                          </a:solidFill>
                          <a:effectLst/>
                          <a:latin typeface="Baskerville Old Face2" panose="02020502070401020303" pitchFamily="18" charset="0"/>
                        </a:rPr>
                        <a:t>Agrosciences</a:t>
                      </a:r>
                      <a:r>
                        <a:rPr lang="fr-FR" sz="900" b="0" i="0" u="none" strike="noStrike" dirty="0">
                          <a:solidFill>
                            <a:srgbClr val="000000"/>
                          </a:solidFill>
                          <a:effectLst/>
                          <a:latin typeface="Baskerville Old Face2" panose="02020502070401020303" pitchFamily="18" charset="0"/>
                        </a:rPr>
                        <a:t> Environnement Territoire Paysage Forêt orientation Bois Forêt DD</a:t>
                      </a:r>
                      <a:br>
                        <a:rPr lang="fr-FR" sz="900" b="0" i="0" u="none" strike="noStrike" dirty="0">
                          <a:solidFill>
                            <a:srgbClr val="000000"/>
                          </a:solidFill>
                          <a:effectLst/>
                          <a:latin typeface="Baskerville Old Face2" panose="02020502070401020303" pitchFamily="18" charset="0"/>
                        </a:rPr>
                      </a:br>
                      <a:r>
                        <a:rPr lang="fr-FR" sz="900" b="0" i="0" u="none" strike="noStrike" dirty="0">
                          <a:solidFill>
                            <a:srgbClr val="000000"/>
                          </a:solidFill>
                          <a:effectLst/>
                          <a:latin typeface="Baskerville Old Face2" panose="02020502070401020303" pitchFamily="18" charset="0"/>
                        </a:rPr>
                        <a:t>UNIVERSITE NANCY</a:t>
                      </a:r>
                    </a:p>
                  </a:txBody>
                  <a:tcPr marL="2619" marR="2619" marT="2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123080"/>
                  </a:ext>
                </a:extLst>
              </a:tr>
            </a:tbl>
          </a:graphicData>
        </a:graphic>
      </p:graphicFrame>
      <p:graphicFrame>
        <p:nvGraphicFramePr>
          <p:cNvPr id="7" name="Tableau 6">
            <a:extLst>
              <a:ext uri="{FF2B5EF4-FFF2-40B4-BE49-F238E27FC236}">
                <a16:creationId xmlns:a16="http://schemas.microsoft.com/office/drawing/2014/main" id="{64886DFE-2215-A349-8217-0B52848352AF}"/>
              </a:ext>
            </a:extLst>
          </p:cNvPr>
          <p:cNvGraphicFramePr>
            <a:graphicFrameLocks noGrp="1"/>
          </p:cNvGraphicFramePr>
          <p:nvPr>
            <p:extLst>
              <p:ext uri="{D42A27DB-BD31-4B8C-83A1-F6EECF244321}">
                <p14:modId xmlns:p14="http://schemas.microsoft.com/office/powerpoint/2010/main" val="285156557"/>
              </p:ext>
            </p:extLst>
          </p:nvPr>
        </p:nvGraphicFramePr>
        <p:xfrm>
          <a:off x="67587" y="526281"/>
          <a:ext cx="3701524" cy="4292812"/>
        </p:xfrm>
        <a:graphic>
          <a:graphicData uri="http://schemas.openxmlformats.org/drawingml/2006/table">
            <a:tbl>
              <a:tblPr/>
              <a:tblGrid>
                <a:gridCol w="876171">
                  <a:extLst>
                    <a:ext uri="{9D8B030D-6E8A-4147-A177-3AD203B41FA5}">
                      <a16:colId xmlns:a16="http://schemas.microsoft.com/office/drawing/2014/main" val="1698094436"/>
                    </a:ext>
                  </a:extLst>
                </a:gridCol>
                <a:gridCol w="592007">
                  <a:extLst>
                    <a:ext uri="{9D8B030D-6E8A-4147-A177-3AD203B41FA5}">
                      <a16:colId xmlns:a16="http://schemas.microsoft.com/office/drawing/2014/main" val="3170051383"/>
                    </a:ext>
                  </a:extLst>
                </a:gridCol>
                <a:gridCol w="870250">
                  <a:extLst>
                    <a:ext uri="{9D8B030D-6E8A-4147-A177-3AD203B41FA5}">
                      <a16:colId xmlns:a16="http://schemas.microsoft.com/office/drawing/2014/main" val="2463310963"/>
                    </a:ext>
                  </a:extLst>
                </a:gridCol>
                <a:gridCol w="1363096">
                  <a:extLst>
                    <a:ext uri="{9D8B030D-6E8A-4147-A177-3AD203B41FA5}">
                      <a16:colId xmlns:a16="http://schemas.microsoft.com/office/drawing/2014/main" val="1484395721"/>
                    </a:ext>
                  </a:extLst>
                </a:gridCol>
              </a:tblGrid>
              <a:tr h="290787">
                <a:tc>
                  <a:txBody>
                    <a:bodyPr/>
                    <a:lstStyle/>
                    <a:p>
                      <a:pPr algn="ctr" fontAlgn="ctr"/>
                      <a:r>
                        <a:rPr lang="fr-FR" sz="800" b="1" i="0" u="none" strike="noStrike">
                          <a:solidFill>
                            <a:srgbClr val="000000"/>
                          </a:solidFill>
                          <a:effectLst/>
                          <a:latin typeface="Baskerville Old Face" panose="02020602080505020303" pitchFamily="18" charset="77"/>
                        </a:rPr>
                        <a:t>NOM Prénom</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Baskerville Old Face" panose="02020602080505020303" pitchFamily="18" charset="77"/>
                        </a:rPr>
                        <a:t>FORMATION</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Baskerville Old Face1" panose="02020502070401020303" pitchFamily="18" charset="0"/>
                        </a:rPr>
                        <a:t>PROJET/VOEUX</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Baskerville Old Face1" panose="02020502070401020303" pitchFamily="18" charset="0"/>
                        </a:rPr>
                        <a:t>ORIENTATION ENVISAGEE/  DEFINITIVE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945577"/>
                  </a:ext>
                </a:extLst>
              </a:tr>
              <a:tr h="581574">
                <a:tc>
                  <a:txBody>
                    <a:bodyPr/>
                    <a:lstStyle/>
                    <a:p>
                      <a:pPr algn="ctr" fontAlgn="ctr"/>
                      <a:r>
                        <a:rPr lang="fr-FR" sz="800" b="0" i="0" u="none" strike="noStrike">
                          <a:solidFill>
                            <a:srgbClr val="000000"/>
                          </a:solidFill>
                          <a:effectLst/>
                          <a:latin typeface="Baskerville Old Face" panose="02020602080505020303" pitchFamily="18" charset="77"/>
                        </a:rPr>
                        <a:t>BOMONGO KPALEMABI Emmanuel</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Baskerville Old Face" panose="02020602080505020303" pitchFamily="18" charset="77"/>
                        </a:rPr>
                        <a:t>BAC GAL L</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Baskerville Old Face" panose="02020602080505020303" pitchFamily="18" charset="77"/>
                        </a:rPr>
                        <a:t>CUISINE/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effectLst/>
                          <a:latin typeface="Baskerville Old Face" panose="02020602080505020303" pitchFamily="18" charset="77"/>
                        </a:rPr>
                        <a:t>CAP CUISINE</a:t>
                      </a:r>
                      <a:br>
                        <a:rPr lang="fr-FR" sz="800" b="0" i="0" u="none" strike="noStrike" dirty="0">
                          <a:solidFill>
                            <a:srgbClr val="000000"/>
                          </a:solidFill>
                          <a:effectLst/>
                          <a:latin typeface="Baskerville Old Face" panose="02020602080505020303" pitchFamily="18" charset="77"/>
                        </a:rPr>
                      </a:br>
                      <a:r>
                        <a:rPr lang="fr-FR" sz="800" b="0" i="0" u="none" strike="noStrike" dirty="0">
                          <a:solidFill>
                            <a:srgbClr val="000000"/>
                          </a:solidFill>
                          <a:effectLst/>
                          <a:latin typeface="Baskerville Old Face" panose="02020602080505020303" pitchFamily="18" charset="77"/>
                        </a:rPr>
                        <a:t>GRETA VAL D'OISE</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809607"/>
                  </a:ext>
                </a:extLst>
              </a:tr>
              <a:tr h="511015">
                <a:tc>
                  <a:txBody>
                    <a:bodyPr/>
                    <a:lstStyle/>
                    <a:p>
                      <a:pPr algn="ctr" fontAlgn="ctr"/>
                      <a:r>
                        <a:rPr lang="fr-FR" sz="800" b="0" i="0" u="none" strike="noStrike">
                          <a:solidFill>
                            <a:srgbClr val="000000"/>
                          </a:solidFill>
                          <a:effectLst/>
                          <a:latin typeface="Baskerville Old Face" panose="02020602080505020303" pitchFamily="18" charset="77"/>
                        </a:rPr>
                        <a:t>GAOUIR Sofines</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Baskerville Old Face" panose="02020602080505020303" pitchFamily="18" charset="77"/>
                        </a:rPr>
                        <a:t>BAC GAL S</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Baskerville Old Face" panose="02020602080505020303" pitchFamily="18" charset="77"/>
                        </a:rPr>
                        <a:t>CAP PÂTISSERIE/ CUISINE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Baskerville Old Face" panose="02020602080505020303" pitchFamily="18" charset="77"/>
                        </a:rPr>
                        <a:t>CAP CUISINE</a:t>
                      </a:r>
                      <a:br>
                        <a:rPr lang="fr-FR" sz="800" b="0" i="0" u="none" strike="noStrike">
                          <a:solidFill>
                            <a:srgbClr val="000000"/>
                          </a:solidFill>
                          <a:effectLst/>
                          <a:latin typeface="Baskerville Old Face" panose="02020602080505020303" pitchFamily="18" charset="77"/>
                        </a:rPr>
                      </a:br>
                      <a:r>
                        <a:rPr lang="fr-FR" sz="800" b="0" i="0" u="none" strike="noStrike">
                          <a:solidFill>
                            <a:srgbClr val="000000"/>
                          </a:solidFill>
                          <a:effectLst/>
                          <a:latin typeface="Baskerville Old Face" panose="02020602080505020303" pitchFamily="18" charset="77"/>
                        </a:rPr>
                        <a:t>CFA MEDERIC</a:t>
                      </a:r>
                      <a:br>
                        <a:rPr lang="fr-FR" sz="800" b="0" i="0" u="none" strike="noStrike">
                          <a:solidFill>
                            <a:srgbClr val="000000"/>
                          </a:solidFill>
                          <a:effectLst/>
                          <a:latin typeface="Baskerville Old Face" panose="02020602080505020303" pitchFamily="18" charset="77"/>
                        </a:rPr>
                      </a:br>
                      <a:r>
                        <a:rPr lang="fr-FR" sz="800" b="0" i="0" u="none" strike="noStrike">
                          <a:solidFill>
                            <a:srgbClr val="000000"/>
                          </a:solidFill>
                          <a:effectLst/>
                          <a:latin typeface="Baskerville Old Face" panose="02020602080505020303" pitchFamily="18" charset="77"/>
                        </a:rPr>
                        <a:t>PARIS</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868817"/>
                  </a:ext>
                </a:extLst>
              </a:tr>
              <a:tr h="453286">
                <a:tc>
                  <a:txBody>
                    <a:bodyPr/>
                    <a:lstStyle/>
                    <a:p>
                      <a:pPr algn="ctr" fontAlgn="ctr"/>
                      <a:r>
                        <a:rPr lang="fr-FR" sz="800" b="0" i="0" u="none" strike="noStrike">
                          <a:solidFill>
                            <a:srgbClr val="000000"/>
                          </a:solidFill>
                          <a:effectLst/>
                          <a:latin typeface="Baskerville Old Face" panose="02020602080505020303" pitchFamily="18" charset="77"/>
                        </a:rPr>
                        <a:t>GUY Alexandre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Baskerville Old Face" panose="02020602080505020303" pitchFamily="18" charset="77"/>
                        </a:rPr>
                        <a:t>BAC GAL L</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Baskerville Old Face" panose="02020602080505020303" pitchFamily="18" charset="77"/>
                        </a:rPr>
                        <a:t>BTS TOURISME/HOTELLERIE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Baskerville Old Face" panose="02020602080505020303" pitchFamily="18" charset="77"/>
                        </a:rPr>
                        <a:t>BTS TOURISME</a:t>
                      </a:r>
                      <a:br>
                        <a:rPr lang="fr-FR" sz="800" b="0" i="0" u="none" strike="noStrike">
                          <a:solidFill>
                            <a:srgbClr val="000000"/>
                          </a:solidFill>
                          <a:effectLst/>
                          <a:latin typeface="Baskerville Old Face" panose="02020602080505020303" pitchFamily="18" charset="77"/>
                        </a:rPr>
                      </a:br>
                      <a:r>
                        <a:rPr lang="fr-FR" sz="800" b="0" i="0" u="none" strike="noStrike">
                          <a:solidFill>
                            <a:srgbClr val="000000"/>
                          </a:solidFill>
                          <a:effectLst/>
                          <a:latin typeface="Baskerville Old Face" panose="02020602080505020303" pitchFamily="18" charset="77"/>
                        </a:rPr>
                        <a:t>UTEC</a:t>
                      </a:r>
                      <a:br>
                        <a:rPr lang="fr-FR" sz="800" b="0" i="0" u="none" strike="noStrike">
                          <a:solidFill>
                            <a:srgbClr val="000000"/>
                          </a:solidFill>
                          <a:effectLst/>
                          <a:latin typeface="Baskerville Old Face" panose="02020602080505020303" pitchFamily="18" charset="77"/>
                        </a:rPr>
                      </a:br>
                      <a:r>
                        <a:rPr lang="fr-FR" sz="800" b="0" i="0" u="none" strike="noStrike">
                          <a:solidFill>
                            <a:srgbClr val="000000"/>
                          </a:solidFill>
                          <a:effectLst/>
                          <a:latin typeface="Baskerville Old Face" panose="02020602080505020303" pitchFamily="18" charset="77"/>
                        </a:rPr>
                        <a:t>PROVINS</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208362"/>
                  </a:ext>
                </a:extLst>
              </a:tr>
              <a:tr h="637166">
                <a:tc>
                  <a:txBody>
                    <a:bodyPr/>
                    <a:lstStyle/>
                    <a:p>
                      <a:pPr algn="ctr" fontAlgn="b"/>
                      <a:r>
                        <a:rPr lang="fr-FR" sz="800" b="0" i="0" u="none" strike="noStrike">
                          <a:solidFill>
                            <a:srgbClr val="000000"/>
                          </a:solidFill>
                          <a:effectLst/>
                          <a:latin typeface="Baskerville Old Face" panose="02020602080505020303" pitchFamily="18" charset="77"/>
                        </a:rPr>
                        <a:t>MBELU KAPETA Axel</a:t>
                      </a:r>
                    </a:p>
                  </a:txBody>
                  <a:tcPr marL="5806" marR="5806" marT="58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Baskerville Old Face" panose="02020602080505020303" pitchFamily="18" charset="77"/>
                        </a:rPr>
                        <a:t>BAC PRO SERVICE/ CAP CUISINE</a:t>
                      </a:r>
                    </a:p>
                  </a:txBody>
                  <a:tcPr marL="5806" marR="5806" marT="580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Baskerville Old Face" panose="02020602080505020303" pitchFamily="18" charset="77"/>
                        </a:rPr>
                        <a:t>CUISINE/ MIXOLOGIE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effectLst/>
                          <a:latin typeface="Baskerville Old Face" panose="02020602080505020303" pitchFamily="18" charset="77"/>
                        </a:rPr>
                        <a:t>Mention Complémentaire Barman en alternance</a:t>
                      </a:r>
                      <a:br>
                        <a:rPr lang="fr-FR" sz="800" b="0" i="0" u="none" strike="noStrike" dirty="0">
                          <a:solidFill>
                            <a:srgbClr val="000000"/>
                          </a:solidFill>
                          <a:effectLst/>
                          <a:latin typeface="Baskerville Old Face" panose="02020602080505020303" pitchFamily="18" charset="77"/>
                        </a:rPr>
                      </a:br>
                      <a:r>
                        <a:rPr lang="fr-FR" sz="800" b="0" i="0" u="none" strike="noStrike" dirty="0">
                          <a:solidFill>
                            <a:srgbClr val="000000"/>
                          </a:solidFill>
                          <a:effectLst/>
                          <a:latin typeface="Baskerville Old Face" panose="02020602080505020303" pitchFamily="18" charset="77"/>
                        </a:rPr>
                        <a:t>APPRENTIS D'AUTEUIL</a:t>
                      </a:r>
                      <a:br>
                        <a:rPr lang="fr-FR" sz="800" b="0" i="0" u="none" strike="noStrike" dirty="0">
                          <a:solidFill>
                            <a:srgbClr val="000000"/>
                          </a:solidFill>
                          <a:effectLst/>
                          <a:latin typeface="Baskerville Old Face" panose="02020602080505020303" pitchFamily="18" charset="77"/>
                        </a:rPr>
                      </a:br>
                      <a:r>
                        <a:rPr lang="fr-FR" sz="800" b="0" i="0" u="none" strike="noStrike" dirty="0">
                          <a:solidFill>
                            <a:srgbClr val="000000"/>
                          </a:solidFill>
                          <a:effectLst/>
                          <a:latin typeface="Baskerville Old Face" panose="02020602080505020303" pitchFamily="18" charset="77"/>
                        </a:rPr>
                        <a:t>ECOLE HÔTELIERE SAINT THERESE</a:t>
                      </a:r>
                      <a:br>
                        <a:rPr lang="fr-FR" sz="800" b="0" i="0" u="none" strike="noStrike" dirty="0">
                          <a:solidFill>
                            <a:srgbClr val="000000"/>
                          </a:solidFill>
                          <a:effectLst/>
                          <a:latin typeface="Baskerville Old Face" panose="02020602080505020303" pitchFamily="18" charset="77"/>
                        </a:rPr>
                      </a:br>
                      <a:r>
                        <a:rPr lang="fr-FR" sz="800" b="0" i="0" u="none" strike="noStrike" dirty="0">
                          <a:solidFill>
                            <a:srgbClr val="000000"/>
                          </a:solidFill>
                          <a:effectLst/>
                          <a:latin typeface="Baskerville Old Face" panose="02020602080505020303" pitchFamily="18" charset="77"/>
                        </a:rPr>
                        <a:t>PARIS 14</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591494"/>
                  </a:ext>
                </a:extLst>
              </a:tr>
              <a:tr h="868512">
                <a:tc>
                  <a:txBody>
                    <a:bodyPr/>
                    <a:lstStyle/>
                    <a:p>
                      <a:pPr algn="ctr" fontAlgn="ctr"/>
                      <a:r>
                        <a:rPr lang="fr-FR" sz="800" b="0" i="0" u="none" strike="noStrike">
                          <a:solidFill>
                            <a:srgbClr val="000000"/>
                          </a:solidFill>
                          <a:effectLst/>
                          <a:latin typeface="Baskerville Old Face" panose="02020602080505020303" pitchFamily="18" charset="77"/>
                        </a:rPr>
                        <a:t>MOUMBOUILOU Danielle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Baskerville Old Face" panose="02020602080505020303" pitchFamily="18" charset="77"/>
                        </a:rPr>
                        <a:t>BAC PRO GA</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effectLst/>
                          <a:latin typeface="Baskerville Old Face" panose="02020602080505020303" pitchFamily="18" charset="77"/>
                        </a:rPr>
                        <a:t>GENIE CIVIL</a:t>
                      </a:r>
                      <a:br>
                        <a:rPr lang="fr-FR" sz="800" b="0" i="0" u="none" strike="noStrike" dirty="0">
                          <a:solidFill>
                            <a:srgbClr val="000000"/>
                          </a:solidFill>
                          <a:effectLst/>
                          <a:latin typeface="Baskerville Old Face" panose="02020602080505020303" pitchFamily="18" charset="77"/>
                        </a:rPr>
                      </a:br>
                      <a:r>
                        <a:rPr lang="fr-FR" sz="800" b="0" i="0" u="none" strike="noStrike" dirty="0">
                          <a:solidFill>
                            <a:srgbClr val="000000"/>
                          </a:solidFill>
                          <a:effectLst/>
                          <a:latin typeface="Baskerville Old Face" panose="02020602080505020303" pitchFamily="18" charset="77"/>
                        </a:rPr>
                        <a:t>ECONOMA</a:t>
                      </a:r>
                      <a:br>
                        <a:rPr lang="fr-FR" sz="800" b="0" i="0" u="none" strike="noStrike" dirty="0">
                          <a:solidFill>
                            <a:srgbClr val="000000"/>
                          </a:solidFill>
                          <a:effectLst/>
                          <a:latin typeface="Baskerville Old Face" panose="02020602080505020303" pitchFamily="18" charset="77"/>
                        </a:rPr>
                      </a:br>
                      <a:r>
                        <a:rPr lang="fr-FR" sz="800" b="0" i="0" u="none" strike="noStrike" dirty="0">
                          <a:solidFill>
                            <a:srgbClr val="000000"/>
                          </a:solidFill>
                          <a:effectLst/>
                          <a:latin typeface="Baskerville Old Face" panose="02020602080505020303" pitchFamily="18" charset="77"/>
                        </a:rPr>
                        <a:t>DESIGN CULINAIRE</a:t>
                      </a:r>
                      <a:br>
                        <a:rPr lang="fr-FR" sz="800" b="0" i="0" u="none" strike="noStrike" dirty="0">
                          <a:solidFill>
                            <a:srgbClr val="000000"/>
                          </a:solidFill>
                          <a:effectLst/>
                          <a:latin typeface="Baskerville Old Face" panose="02020602080505020303" pitchFamily="18" charset="77"/>
                        </a:rPr>
                      </a:br>
                      <a:r>
                        <a:rPr lang="fr-FR" sz="800" b="0" i="0" u="none" strike="noStrike" dirty="0">
                          <a:solidFill>
                            <a:srgbClr val="000000"/>
                          </a:solidFill>
                          <a:effectLst/>
                          <a:latin typeface="Baskerville Old Face" panose="02020602080505020303" pitchFamily="18" charset="77"/>
                        </a:rPr>
                        <a:t>ARCHITECTURE INTERIEUR/ DECORATION</a:t>
                      </a:r>
                      <a:br>
                        <a:rPr lang="fr-FR" sz="800" b="0" i="0" u="none" strike="noStrike" dirty="0">
                          <a:solidFill>
                            <a:srgbClr val="000000"/>
                          </a:solidFill>
                          <a:effectLst/>
                          <a:latin typeface="Baskerville Old Face" panose="02020602080505020303" pitchFamily="18" charset="77"/>
                        </a:rPr>
                      </a:br>
                      <a:endParaRPr lang="fr-FR" sz="800" b="0" i="0" u="none" strike="noStrike" dirty="0">
                        <a:solidFill>
                          <a:srgbClr val="000000"/>
                        </a:solidFill>
                        <a:effectLst/>
                        <a:latin typeface="Baskerville Old Face" panose="02020602080505020303" pitchFamily="18" charset="77"/>
                      </a:endParaRP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Baskerville Old Face" panose="02020602080505020303" pitchFamily="18" charset="77"/>
                        </a:rPr>
                        <a:t>Refusée en BTS TRAVAUX PUBLICS en alternance</a:t>
                      </a:r>
                      <a:br>
                        <a:rPr lang="fr-FR" sz="800" b="0" i="0" u="none" strike="noStrike">
                          <a:solidFill>
                            <a:srgbClr val="000000"/>
                          </a:solidFill>
                          <a:effectLst/>
                          <a:latin typeface="Baskerville Old Face" panose="02020602080505020303" pitchFamily="18" charset="77"/>
                        </a:rPr>
                      </a:br>
                      <a:r>
                        <a:rPr lang="fr-FR" sz="800" b="0" i="0" u="none" strike="noStrike">
                          <a:solidFill>
                            <a:srgbClr val="000000"/>
                          </a:solidFill>
                          <a:effectLst/>
                          <a:latin typeface="Baskerville Old Face" panose="02020602080505020303" pitchFamily="18" charset="77"/>
                        </a:rPr>
                        <a:t>LYCEE J.MONNET-MONTROUGE</a:t>
                      </a:r>
                      <a:br>
                        <a:rPr lang="fr-FR" sz="800" b="0" i="0" u="none" strike="noStrike">
                          <a:solidFill>
                            <a:srgbClr val="000000"/>
                          </a:solidFill>
                          <a:effectLst/>
                          <a:latin typeface="Baskerville Old Face" panose="02020602080505020303" pitchFamily="18" charset="77"/>
                        </a:rPr>
                      </a:br>
                      <a:r>
                        <a:rPr lang="fr-FR" sz="800" b="0" i="0" u="none" strike="noStrike">
                          <a:solidFill>
                            <a:srgbClr val="000000"/>
                          </a:solidFill>
                          <a:effectLst/>
                          <a:latin typeface="Baskerville Old Face" panose="02020602080505020303" pitchFamily="18" charset="77"/>
                        </a:rPr>
                        <a:t>En attente de réponse de PARCOURSUP (session de septembre)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227194"/>
                  </a:ext>
                </a:extLst>
              </a:tr>
              <a:tr h="737658">
                <a:tc>
                  <a:txBody>
                    <a:bodyPr/>
                    <a:lstStyle/>
                    <a:p>
                      <a:pPr algn="ctr" fontAlgn="b"/>
                      <a:r>
                        <a:rPr lang="fr-FR" sz="800" b="0" i="0" u="none" strike="noStrike">
                          <a:solidFill>
                            <a:srgbClr val="000000"/>
                          </a:solidFill>
                          <a:effectLst/>
                          <a:latin typeface="Baskerville Old Face" panose="02020602080505020303" pitchFamily="18" charset="77"/>
                        </a:rPr>
                        <a:t>OKOULI Jonathan</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Baskerville Old Face" panose="02020602080505020303" pitchFamily="18" charset="77"/>
                        </a:rPr>
                        <a:t>BAC PRO CUISINE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solidFill>
                            <a:srgbClr val="000000"/>
                          </a:solidFill>
                          <a:effectLst/>
                          <a:latin typeface="Baskerville Old Face" panose="02020602080505020303" pitchFamily="18" charset="77"/>
                        </a:rPr>
                        <a:t>CUISINE/ MANAGEMENT /DEUST SPORT</a:t>
                      </a:r>
                      <a:br>
                        <a:rPr lang="fr-FR" sz="800" b="0" i="0" u="none" strike="noStrike" dirty="0">
                          <a:solidFill>
                            <a:srgbClr val="000000"/>
                          </a:solidFill>
                          <a:effectLst/>
                          <a:latin typeface="Baskerville Old Face" panose="02020602080505020303" pitchFamily="18" charset="77"/>
                        </a:rPr>
                      </a:br>
                      <a:r>
                        <a:rPr lang="fr-FR" sz="800" b="0" i="0" u="none" strike="noStrike" dirty="0">
                          <a:solidFill>
                            <a:srgbClr val="000000"/>
                          </a:solidFill>
                          <a:effectLst/>
                          <a:latin typeface="Baskerville Old Face" panose="02020602080505020303" pitchFamily="18" charset="77"/>
                        </a:rPr>
                        <a:t>VOEUX NON VALIDES SUR PARCOURSUP</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effectLst/>
                          <a:latin typeface="Baskerville Old Face" panose="02020602080505020303" pitchFamily="18" charset="77"/>
                        </a:rPr>
                        <a:t>VIE ACTIVE</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296056"/>
                  </a:ext>
                </a:extLst>
              </a:tr>
            </a:tbl>
          </a:graphicData>
        </a:graphic>
      </p:graphicFrame>
      <p:sp>
        <p:nvSpPr>
          <p:cNvPr id="8" name="ZoneTexte 7">
            <a:extLst>
              <a:ext uri="{FF2B5EF4-FFF2-40B4-BE49-F238E27FC236}">
                <a16:creationId xmlns:a16="http://schemas.microsoft.com/office/drawing/2014/main" id="{BC6C39D0-E9B1-CC47-98CE-B7A2A0535544}"/>
              </a:ext>
            </a:extLst>
          </p:cNvPr>
          <p:cNvSpPr txBox="1"/>
          <p:nvPr/>
        </p:nvSpPr>
        <p:spPr>
          <a:xfrm>
            <a:off x="78739" y="5313626"/>
            <a:ext cx="3277777" cy="1200329"/>
          </a:xfrm>
          <a:prstGeom prst="rect">
            <a:avLst/>
          </a:prstGeom>
          <a:noFill/>
          <a:ln>
            <a:noFill/>
          </a:ln>
        </p:spPr>
        <p:txBody>
          <a:bodyPr wrap="square">
            <a:spAutoFit/>
          </a:bodyPr>
          <a:lstStyle/>
          <a:p>
            <a:pPr algn="l"/>
            <a:r>
              <a:rPr lang="fr-FR" b="0" i="0" dirty="0">
                <a:solidFill>
                  <a:srgbClr val="000000"/>
                </a:solidFill>
                <a:effectLst/>
                <a:latin typeface="arial" panose="020B0604020202020204" pitchFamily="34" charset="0"/>
              </a:rPr>
              <a:t>MCP : 106 candidatures </a:t>
            </a:r>
            <a:r>
              <a:rPr lang="fr-FR" b="0" i="0" dirty="0" err="1">
                <a:solidFill>
                  <a:srgbClr val="000000"/>
                </a:solidFill>
                <a:effectLst/>
                <a:latin typeface="arial" panose="020B0604020202020204" pitchFamily="34" charset="0"/>
              </a:rPr>
              <a:t>parcoursup</a:t>
            </a:r>
            <a:r>
              <a:rPr lang="fr-FR" b="0" i="0" dirty="0">
                <a:solidFill>
                  <a:srgbClr val="000000"/>
                </a:solidFill>
                <a:effectLst/>
                <a:latin typeface="arial" panose="020B0604020202020204" pitchFamily="34" charset="0"/>
              </a:rPr>
              <a:t> en total :</a:t>
            </a:r>
          </a:p>
          <a:p>
            <a:pPr algn="l"/>
            <a:r>
              <a:rPr lang="fr-FR" b="0" i="0" dirty="0">
                <a:solidFill>
                  <a:srgbClr val="000000"/>
                </a:solidFill>
                <a:effectLst/>
                <a:latin typeface="arial" panose="020B0604020202020204" pitchFamily="34" charset="0"/>
              </a:rPr>
              <a:t>53 en phase principale et 53 en phase complémentaire.</a:t>
            </a:r>
          </a:p>
        </p:txBody>
      </p:sp>
    </p:spTree>
    <p:extLst>
      <p:ext uri="{BB962C8B-B14F-4D97-AF65-F5344CB8AC3E}">
        <p14:creationId xmlns:p14="http://schemas.microsoft.com/office/powerpoint/2010/main" val="2876034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7CAD32AB-3C00-EF4F-AEC5-C15D169CB595}"/>
              </a:ext>
            </a:extLst>
          </p:cNvPr>
          <p:cNvSpPr txBox="1"/>
          <p:nvPr/>
        </p:nvSpPr>
        <p:spPr>
          <a:xfrm>
            <a:off x="80436" y="561006"/>
            <a:ext cx="6199178" cy="1869743"/>
          </a:xfrm>
          <a:prstGeom prst="rect">
            <a:avLst/>
          </a:prstGeom>
          <a:noFill/>
          <a:ln>
            <a:solidFill>
              <a:schemeClr val="tx1"/>
            </a:solidFill>
          </a:ln>
        </p:spPr>
        <p:txBody>
          <a:bodyPr wrap="square">
            <a:spAutoFit/>
          </a:bodyPr>
          <a:lstStyle/>
          <a:p>
            <a:pPr fontAlgn="base"/>
            <a:r>
              <a:rPr lang="fr-FR" sz="1050" b="1" dirty="0">
                <a:solidFill>
                  <a:schemeClr val="bg1"/>
                </a:solidFill>
                <a:highlight>
                  <a:srgbClr val="F29400"/>
                </a:highlight>
                <a:latin typeface="FUTURA MEDIUM" panose="020B0602020204020303" pitchFamily="34" charset="-79"/>
                <a:cs typeface="FUTURA MEDIUM" panose="020B0602020204020303" pitchFamily="34" charset="-79"/>
              </a:rPr>
              <a:t>MANUFACTO</a:t>
            </a:r>
          </a:p>
          <a:p>
            <a:pPr fontAlgn="base"/>
            <a:r>
              <a:rPr lang="fr-FR" sz="1050" b="1" dirty="0">
                <a:solidFill>
                  <a:srgbClr val="ED7D31"/>
                </a:solidFill>
                <a:latin typeface="Futura Medium" panose="020B0602020204020303" pitchFamily="34" charset="-79"/>
                <a:cs typeface="Futura Medium" panose="020B0602020204020303" pitchFamily="34" charset="-79"/>
              </a:rPr>
              <a:t>Cible : </a:t>
            </a:r>
            <a:r>
              <a:rPr lang="fr-FR" sz="1050" dirty="0">
                <a:latin typeface="Futura Medium" panose="020B0602020204020303" pitchFamily="34" charset="-79"/>
                <a:cs typeface="Futura Medium" panose="020B0602020204020303" pitchFamily="34" charset="-79"/>
              </a:rPr>
              <a:t>collèges et lycées de l’académie de Versailles</a:t>
            </a:r>
          </a:p>
          <a:p>
            <a:pPr fontAlgn="base"/>
            <a:r>
              <a:rPr lang="fr-FR" sz="1050" b="1" dirty="0">
                <a:solidFill>
                  <a:srgbClr val="ED7D31"/>
                </a:solidFill>
                <a:latin typeface="Futura Medium" panose="020B0602020204020303" pitchFamily="34" charset="-79"/>
                <a:cs typeface="Futura Medium" panose="020B0602020204020303" pitchFamily="34" charset="-79"/>
              </a:rPr>
              <a:t>Objectif : </a:t>
            </a:r>
            <a:r>
              <a:rPr lang="fr-FR" sz="1050" dirty="0">
                <a:latin typeface="Futura Medium" panose="020B0602020204020303" pitchFamily="34" charset="-79"/>
                <a:cs typeface="Futura Medium" panose="020B0602020204020303" pitchFamily="34" charset="-79"/>
              </a:rPr>
              <a:t>développer des programmes de sensibilisation de 24h aux métiers de l’artisanat, en partenariat avec la Fondation Hermès et les Compagnons du devoir : sellerie, maroquinerie, plâtre</a:t>
            </a:r>
          </a:p>
          <a:p>
            <a:pPr fontAlgn="base"/>
            <a:r>
              <a:rPr lang="fr-FR" sz="1050" b="1" dirty="0">
                <a:solidFill>
                  <a:srgbClr val="ED7D31"/>
                </a:solidFill>
                <a:latin typeface="Futura Medium" panose="020B0602020204020303" pitchFamily="34" charset="-79"/>
                <a:cs typeface="Futura Medium" panose="020B0602020204020303" pitchFamily="34" charset="-79"/>
              </a:rPr>
              <a:t>DATES</a:t>
            </a:r>
            <a:endParaRPr lang="fr-FR" sz="1050" dirty="0">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Juin 2022 : Résultats des candidatures </a:t>
            </a:r>
            <a:r>
              <a:rPr lang="fr-FR" sz="1050" dirty="0" err="1">
                <a:latin typeface="Futura Medium" panose="020B0602020204020303" pitchFamily="34" charset="-79"/>
                <a:cs typeface="Futura Medium" panose="020B0602020204020303" pitchFamily="34" charset="-79"/>
              </a:rPr>
              <a:t>Manufacto</a:t>
            </a:r>
            <a:endParaRPr lang="fr-FR" sz="1050" dirty="0">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Septembre / Octobre 2022 : Attribution des artisans et des objets pour </a:t>
            </a:r>
            <a:r>
              <a:rPr lang="fr-FR" sz="1050" dirty="0" err="1">
                <a:latin typeface="Futura Medium" panose="020B0602020204020303" pitchFamily="34" charset="-79"/>
                <a:cs typeface="Futura Medium" panose="020B0602020204020303" pitchFamily="34" charset="-79"/>
              </a:rPr>
              <a:t>Manufacto</a:t>
            </a:r>
            <a:r>
              <a:rPr lang="fr-FR" sz="1050" dirty="0">
                <a:latin typeface="Futura Medium" panose="020B0602020204020303" pitchFamily="34" charset="-79"/>
                <a:cs typeface="Futura Medium" panose="020B0602020204020303" pitchFamily="34" charset="-79"/>
              </a:rPr>
              <a:t> </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Novembre / Décembre 2022 : début des programmes </a:t>
            </a:r>
            <a:r>
              <a:rPr lang="fr-FR" sz="1050" dirty="0" err="1">
                <a:latin typeface="Futura Medium" panose="020B0602020204020303" pitchFamily="34" charset="-79"/>
                <a:cs typeface="Futura Medium" panose="020B0602020204020303" pitchFamily="34" charset="-79"/>
              </a:rPr>
              <a:t>Manufacto</a:t>
            </a:r>
            <a:r>
              <a:rPr lang="fr-FR" sz="1050" dirty="0">
                <a:latin typeface="Futura Medium" panose="020B0602020204020303" pitchFamily="34" charset="-79"/>
                <a:cs typeface="Futura Medium" panose="020B0602020204020303" pitchFamily="34" charset="-79"/>
              </a:rPr>
              <a:t> </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Février 2022 : visite d'atelier pour chaque classe </a:t>
            </a:r>
            <a:r>
              <a:rPr lang="fr-FR" sz="1050" dirty="0" err="1">
                <a:latin typeface="Futura Medium" panose="020B0602020204020303" pitchFamily="34" charset="-79"/>
                <a:cs typeface="Futura Medium" panose="020B0602020204020303" pitchFamily="34" charset="-79"/>
              </a:rPr>
              <a:t>Manufacto</a:t>
            </a:r>
            <a:endParaRPr lang="fr-FR" sz="1050" dirty="0">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Avril 2022 : restitution dans l'établissement </a:t>
            </a:r>
            <a:r>
              <a:rPr lang="fr-FR" sz="1050" dirty="0" err="1">
                <a:latin typeface="Futura Medium" panose="020B0602020204020303" pitchFamily="34" charset="-79"/>
                <a:cs typeface="Futura Medium" panose="020B0602020204020303" pitchFamily="34" charset="-79"/>
              </a:rPr>
              <a:t>pourManufacto</a:t>
            </a:r>
            <a:endParaRPr lang="fr-FR" sz="1050" dirty="0">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Juin 2023 : Expo au Campus </a:t>
            </a:r>
            <a:r>
              <a:rPr lang="fr-FR" sz="1050" dirty="0" err="1">
                <a:latin typeface="Futura Medium" panose="020B0602020204020303" pitchFamily="34" charset="-79"/>
                <a:cs typeface="Futura Medium" panose="020B0602020204020303" pitchFamily="34" charset="-79"/>
              </a:rPr>
              <a:t>Manufacto</a:t>
            </a:r>
            <a:endParaRPr lang="fr-FR" sz="1050" dirty="0">
              <a:latin typeface="Futura Medium" panose="020B0602020204020303" pitchFamily="34" charset="-79"/>
              <a:cs typeface="Futura Medium" panose="020B0602020204020303" pitchFamily="34" charset="-79"/>
            </a:endParaRPr>
          </a:p>
        </p:txBody>
      </p:sp>
      <p:sp>
        <p:nvSpPr>
          <p:cNvPr id="13" name="ZoneTexte 12">
            <a:extLst>
              <a:ext uri="{FF2B5EF4-FFF2-40B4-BE49-F238E27FC236}">
                <a16:creationId xmlns:a16="http://schemas.microsoft.com/office/drawing/2014/main" id="{CB45F504-5954-7A4F-8B1D-AF623FB7816D}"/>
              </a:ext>
            </a:extLst>
          </p:cNvPr>
          <p:cNvSpPr txBox="1"/>
          <p:nvPr/>
        </p:nvSpPr>
        <p:spPr>
          <a:xfrm>
            <a:off x="80436" y="2485371"/>
            <a:ext cx="6199178" cy="2354491"/>
          </a:xfrm>
          <a:prstGeom prst="rect">
            <a:avLst/>
          </a:prstGeom>
          <a:noFill/>
          <a:ln>
            <a:solidFill>
              <a:schemeClr val="tx1"/>
            </a:solidFill>
          </a:ln>
        </p:spPr>
        <p:txBody>
          <a:bodyPr wrap="square">
            <a:spAutoFit/>
          </a:bodyPr>
          <a:lstStyle/>
          <a:p>
            <a:pPr fontAlgn="base"/>
            <a:r>
              <a:rPr lang="fr-FR" sz="1050" b="1" dirty="0">
                <a:solidFill>
                  <a:schemeClr val="bg1"/>
                </a:solidFill>
                <a:highlight>
                  <a:srgbClr val="F29400"/>
                </a:highlight>
                <a:latin typeface="FUTURA MEDIUM" panose="020B0602020204020303" pitchFamily="34" charset="-79"/>
                <a:cs typeface="FUTURA MEDIUM" panose="020B0602020204020303" pitchFamily="34" charset="-79"/>
              </a:rPr>
              <a:t>VACANCES APPRENANTES</a:t>
            </a:r>
          </a:p>
          <a:p>
            <a:pPr fontAlgn="base"/>
            <a:r>
              <a:rPr lang="fr-FR" sz="1050" b="1" dirty="0">
                <a:solidFill>
                  <a:srgbClr val="ED7D31"/>
                </a:solidFill>
                <a:latin typeface="Futura Medium" panose="020B0602020204020303" pitchFamily="34" charset="-79"/>
                <a:cs typeface="Futura Medium" panose="020B0602020204020303" pitchFamily="34" charset="-79"/>
              </a:rPr>
              <a:t>Cible : </a:t>
            </a:r>
            <a:r>
              <a:rPr lang="fr-FR" sz="1050" dirty="0">
                <a:latin typeface="Futura Medium" panose="020B0602020204020303" pitchFamily="34" charset="-79"/>
                <a:cs typeface="Futura Medium" panose="020B0602020204020303" pitchFamily="34" charset="-79"/>
              </a:rPr>
              <a:t>lycées partenaires + jeunes</a:t>
            </a:r>
          </a:p>
          <a:p>
            <a:pPr fontAlgn="base"/>
            <a:r>
              <a:rPr lang="fr-FR" sz="1050" b="1" dirty="0">
                <a:solidFill>
                  <a:srgbClr val="ED7D31"/>
                </a:solidFill>
                <a:latin typeface="Futura Medium" panose="020B0602020204020303" pitchFamily="34" charset="-79"/>
                <a:cs typeface="Futura Medium" panose="020B0602020204020303" pitchFamily="34" charset="-79"/>
              </a:rPr>
              <a:t>Objectif : </a:t>
            </a:r>
            <a:r>
              <a:rPr lang="fr-FR" sz="1050" dirty="0">
                <a:latin typeface="Futura Medium" panose="020B0602020204020303" pitchFamily="34" charset="-79"/>
                <a:cs typeface="Futura Medium" panose="020B0602020204020303" pitchFamily="34" charset="-79"/>
              </a:rPr>
              <a:t>accueillir des élèves en temps de vacances pour les sensibiliser aux métiers des filières du Campus</a:t>
            </a:r>
          </a:p>
          <a:p>
            <a:pPr fontAlgn="base"/>
            <a:r>
              <a:rPr lang="fr-FR" sz="1050" b="1" dirty="0">
                <a:solidFill>
                  <a:srgbClr val="ED7D31"/>
                </a:solidFill>
                <a:latin typeface="Futura Medium" panose="020B0602020204020303" pitchFamily="34" charset="-79"/>
                <a:cs typeface="Futura Medium" panose="020B0602020204020303" pitchFamily="34" charset="-79"/>
              </a:rPr>
              <a:t>Programmes :</a:t>
            </a:r>
          </a:p>
          <a:p>
            <a:pPr marL="285750" indent="-285750" fontAlgn="base">
              <a:buFontTx/>
              <a:buChar char="-"/>
            </a:pPr>
            <a:r>
              <a:rPr lang="fr-FR" sz="1050" dirty="0">
                <a:latin typeface="Futura Medium" panose="020B0602020204020303" pitchFamily="34" charset="-79"/>
                <a:cs typeface="Futura Medium" panose="020B0602020204020303" pitchFamily="34" charset="-79"/>
              </a:rPr>
              <a:t>Artisanat et patrimoine : initiation aux métiers et aux matières</a:t>
            </a:r>
          </a:p>
          <a:p>
            <a:pPr marL="285750" indent="-285750" fontAlgn="base">
              <a:buFontTx/>
              <a:buChar char="-"/>
            </a:pPr>
            <a:r>
              <a:rPr lang="fr-FR" sz="1050" dirty="0">
                <a:latin typeface="Futura Medium" panose="020B0602020204020303" pitchFamily="34" charset="-79"/>
                <a:cs typeface="Futura Medium" panose="020B0602020204020303" pitchFamily="34" charset="-79"/>
              </a:rPr>
              <a:t>Fabrication numérique et artisanat</a:t>
            </a:r>
          </a:p>
          <a:p>
            <a:pPr marL="285750" indent="-285750" fontAlgn="base">
              <a:buFontTx/>
              <a:buChar char="-"/>
            </a:pPr>
            <a:r>
              <a:rPr lang="fr-FR" sz="1050" dirty="0">
                <a:latin typeface="Futura Medium" panose="020B0602020204020303" pitchFamily="34" charset="-79"/>
                <a:cs typeface="Futura Medium" panose="020B0602020204020303" pitchFamily="34" charset="-79"/>
              </a:rPr>
              <a:t>Accompagnement à l’orientation</a:t>
            </a:r>
          </a:p>
          <a:p>
            <a:pPr fontAlgn="base"/>
            <a:r>
              <a:rPr lang="fr-FR" sz="1050" b="1" dirty="0">
                <a:solidFill>
                  <a:srgbClr val="ED7D31"/>
                </a:solidFill>
                <a:latin typeface="Futura Medium" panose="020B0602020204020303" pitchFamily="34" charset="-79"/>
                <a:cs typeface="Futura Medium" panose="020B0602020204020303" pitchFamily="34" charset="-79"/>
              </a:rPr>
              <a:t>DATES</a:t>
            </a:r>
            <a:endParaRPr lang="fr-FR" sz="1050" dirty="0">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24-28 octobre 2022 :vacances d’automne au Campus</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20 – 24 février 2023 : vacances d’hiver au Campus</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24-28 avril 2023 : vacances de printemps au Campus</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10-14 juillet 2023 :vacances d’été au Campus</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17-21 juillet 2023 :vacances d’été au Campus</a:t>
            </a:r>
          </a:p>
        </p:txBody>
      </p:sp>
      <p:sp>
        <p:nvSpPr>
          <p:cNvPr id="19" name="ZoneTexte 18">
            <a:extLst>
              <a:ext uri="{FF2B5EF4-FFF2-40B4-BE49-F238E27FC236}">
                <a16:creationId xmlns:a16="http://schemas.microsoft.com/office/drawing/2014/main" id="{B1B86BFB-D5CB-4649-9DB0-B60BA973E272}"/>
              </a:ext>
            </a:extLst>
          </p:cNvPr>
          <p:cNvSpPr txBox="1"/>
          <p:nvPr/>
        </p:nvSpPr>
        <p:spPr>
          <a:xfrm>
            <a:off x="-1" y="79214"/>
            <a:ext cx="10983687" cy="369332"/>
          </a:xfrm>
          <a:prstGeom prst="rect">
            <a:avLst/>
          </a:prstGeom>
          <a:noFill/>
        </p:spPr>
        <p:txBody>
          <a:bodyPr wrap="square" rtlCol="0">
            <a:spAutoFit/>
          </a:bodyPr>
          <a:lstStyle/>
          <a:p>
            <a:pPr lvl="0" fontAlgn="base"/>
            <a:r>
              <a:rPr lang="fr-FR" dirty="0">
                <a:solidFill>
                  <a:srgbClr val="F29400"/>
                </a:solidFill>
                <a:latin typeface="Futura Medium" panose="020B0602020204020303" pitchFamily="34" charset="-79"/>
                <a:cs typeface="Futura Medium" panose="020B0602020204020303" pitchFamily="34" charset="-79"/>
              </a:rPr>
              <a:t>DATES FORMATIONS INITIALES EN COURS 2022-2023</a:t>
            </a:r>
            <a:endParaRPr lang="fr-FR" dirty="0">
              <a:solidFill>
                <a:srgbClr val="F29400"/>
              </a:solidFill>
              <a:highlight>
                <a:srgbClr val="F29400"/>
              </a:highlight>
              <a:latin typeface="Futura Medium" panose="020B0602020204020303" pitchFamily="34" charset="-79"/>
              <a:cs typeface="Futura Medium" panose="020B0602020204020303" pitchFamily="34" charset="-79"/>
            </a:endParaRPr>
          </a:p>
        </p:txBody>
      </p:sp>
      <p:cxnSp>
        <p:nvCxnSpPr>
          <p:cNvPr id="14" name="Connecteur droit 13">
            <a:extLst>
              <a:ext uri="{FF2B5EF4-FFF2-40B4-BE49-F238E27FC236}">
                <a16:creationId xmlns:a16="http://schemas.microsoft.com/office/drawing/2014/main" id="{9244647A-770D-D841-90E0-3BCBC55C5787}"/>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23" name="ZoneTexte 22">
            <a:extLst>
              <a:ext uri="{FF2B5EF4-FFF2-40B4-BE49-F238E27FC236}">
                <a16:creationId xmlns:a16="http://schemas.microsoft.com/office/drawing/2014/main" id="{F65E144F-0C68-0548-8915-4DB56EC411DB}"/>
              </a:ext>
            </a:extLst>
          </p:cNvPr>
          <p:cNvSpPr txBox="1"/>
          <p:nvPr/>
        </p:nvSpPr>
        <p:spPr>
          <a:xfrm>
            <a:off x="80436" y="4894484"/>
            <a:ext cx="6199178" cy="1708160"/>
          </a:xfrm>
          <a:prstGeom prst="rect">
            <a:avLst/>
          </a:prstGeom>
          <a:noFill/>
          <a:ln>
            <a:solidFill>
              <a:schemeClr val="tx1"/>
            </a:solidFill>
          </a:ln>
        </p:spPr>
        <p:txBody>
          <a:bodyPr wrap="square">
            <a:spAutoFit/>
          </a:bodyPr>
          <a:lstStyle/>
          <a:p>
            <a:pPr fontAlgn="base"/>
            <a:r>
              <a:rPr lang="fr-FR" sz="1050" b="1" dirty="0">
                <a:solidFill>
                  <a:schemeClr val="bg1"/>
                </a:solidFill>
                <a:highlight>
                  <a:srgbClr val="F29400"/>
                </a:highlight>
                <a:latin typeface="FUTURA MEDIUM" panose="020B0602020204020303" pitchFamily="34" charset="-79"/>
                <a:cs typeface="FUTURA MEDIUM" panose="020B0602020204020303" pitchFamily="34" charset="-79"/>
              </a:rPr>
              <a:t>MENTORAT</a:t>
            </a:r>
          </a:p>
          <a:p>
            <a:pPr fontAlgn="base"/>
            <a:r>
              <a:rPr lang="fr-FR" sz="1050" b="1" dirty="0">
                <a:solidFill>
                  <a:srgbClr val="ED7D31"/>
                </a:solidFill>
                <a:latin typeface="Futura Medium" panose="020B0602020204020303" pitchFamily="34" charset="-79"/>
                <a:cs typeface="Futura Medium" panose="020B0602020204020303" pitchFamily="34" charset="-79"/>
              </a:rPr>
              <a:t>Cible : </a:t>
            </a:r>
            <a:r>
              <a:rPr lang="fr-FR" sz="1050" dirty="0">
                <a:latin typeface="Futura Medium" panose="020B0602020204020303" pitchFamily="34" charset="-79"/>
                <a:cs typeface="Futura Medium" panose="020B0602020204020303" pitchFamily="34" charset="-79"/>
              </a:rPr>
              <a:t>tous publics bénévoles pour </a:t>
            </a:r>
            <a:r>
              <a:rPr lang="fr-FR" sz="1050" dirty="0" err="1">
                <a:latin typeface="Futura Medium" panose="020B0602020204020303" pitchFamily="34" charset="-79"/>
                <a:cs typeface="Futura Medium" panose="020B0602020204020303" pitchFamily="34" charset="-79"/>
              </a:rPr>
              <a:t>mentorer</a:t>
            </a:r>
            <a:r>
              <a:rPr lang="fr-FR" sz="1050" dirty="0">
                <a:latin typeface="Futura Medium" panose="020B0602020204020303" pitchFamily="34" charset="-79"/>
                <a:cs typeface="Futura Medium" panose="020B0602020204020303" pitchFamily="34" charset="-79"/>
              </a:rPr>
              <a:t> &amp; les jeunes impliqués dans les formations Campus</a:t>
            </a:r>
          </a:p>
          <a:p>
            <a:pPr fontAlgn="base"/>
            <a:r>
              <a:rPr lang="fr-FR" sz="1050" b="1" dirty="0">
                <a:solidFill>
                  <a:srgbClr val="ED7D31"/>
                </a:solidFill>
                <a:latin typeface="Futura Medium" panose="020B0602020204020303" pitchFamily="34" charset="-79"/>
                <a:cs typeface="Futura Medium" panose="020B0602020204020303" pitchFamily="34" charset="-79"/>
              </a:rPr>
              <a:t>Objectif : </a:t>
            </a:r>
            <a:r>
              <a:rPr lang="fr-FR" sz="1050" dirty="0">
                <a:latin typeface="Futura Medium" panose="020B0602020204020303" pitchFamily="34" charset="-79"/>
                <a:cs typeface="Futura Medium" panose="020B0602020204020303" pitchFamily="34" charset="-79"/>
              </a:rPr>
              <a:t>accompagner l’insertion pro des jeunes</a:t>
            </a:r>
          </a:p>
          <a:p>
            <a:pPr fontAlgn="base"/>
            <a:r>
              <a:rPr lang="fr-FR" sz="1050" b="1" dirty="0">
                <a:solidFill>
                  <a:srgbClr val="ED7D31"/>
                </a:solidFill>
                <a:latin typeface="Futura Medium" panose="020B0602020204020303" pitchFamily="34" charset="-79"/>
                <a:cs typeface="Futura Medium" panose="020B0602020204020303" pitchFamily="34" charset="-79"/>
              </a:rPr>
              <a:t>DATES</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12 septembre 2022 : </a:t>
            </a:r>
            <a:r>
              <a:rPr lang="fr-FR" sz="1050" dirty="0" err="1">
                <a:latin typeface="Futura Medium" panose="020B0602020204020303" pitchFamily="34" charset="-79"/>
                <a:cs typeface="Futura Medium" panose="020B0602020204020303" pitchFamily="34" charset="-79"/>
              </a:rPr>
              <a:t>Cloture</a:t>
            </a:r>
            <a:r>
              <a:rPr lang="fr-FR" sz="1050" dirty="0">
                <a:latin typeface="Futura Medium" panose="020B0602020204020303" pitchFamily="34" charset="-79"/>
                <a:cs typeface="Futura Medium" panose="020B0602020204020303" pitchFamily="34" charset="-79"/>
              </a:rPr>
              <a:t> des candidatures mentorat</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20 octobre 2022 : séminaire philosophie et méthodologie du mentorat</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7 novembre 2022 :  jumelage mentors/</a:t>
            </a:r>
            <a:r>
              <a:rPr lang="fr-FR" sz="1050" dirty="0" err="1">
                <a:latin typeface="Futura Medium" panose="020B0602020204020303" pitchFamily="34" charset="-79"/>
                <a:cs typeface="Futura Medium" panose="020B0602020204020303" pitchFamily="34" charset="-79"/>
              </a:rPr>
              <a:t>mentorés</a:t>
            </a:r>
            <a:endParaRPr lang="fr-FR" sz="1050" dirty="0">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Février 2023 : 1ère réunion bilan et ateliers d’échanges mentorat</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Juin 2023 : réunions finales mentorat</a:t>
            </a:r>
          </a:p>
          <a:p>
            <a:pPr marL="285750" indent="-285750">
              <a:buFont typeface="Wingdings" pitchFamily="2" charset="2"/>
              <a:buChar char="Ø"/>
            </a:pPr>
            <a:r>
              <a:rPr lang="fr-FR" sz="1050" dirty="0">
                <a:latin typeface="Futura Medium" panose="020B0602020204020303" pitchFamily="34" charset="-79"/>
                <a:cs typeface="Futura Medium" panose="020B0602020204020303" pitchFamily="34" charset="-79"/>
              </a:rPr>
              <a:t>21 juin 2023 : Fête clôture  mentorat</a:t>
            </a:r>
          </a:p>
        </p:txBody>
      </p:sp>
      <p:sp>
        <p:nvSpPr>
          <p:cNvPr id="25" name="ZoneTexte 24">
            <a:extLst>
              <a:ext uri="{FF2B5EF4-FFF2-40B4-BE49-F238E27FC236}">
                <a16:creationId xmlns:a16="http://schemas.microsoft.com/office/drawing/2014/main" id="{C468AFAA-D287-F84C-B0EF-C50BFF5AB373}"/>
              </a:ext>
            </a:extLst>
          </p:cNvPr>
          <p:cNvSpPr txBox="1"/>
          <p:nvPr/>
        </p:nvSpPr>
        <p:spPr>
          <a:xfrm>
            <a:off x="6434530" y="2491188"/>
            <a:ext cx="5080627" cy="600164"/>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29400"/>
                </a:highlight>
                <a:latin typeface="FUTURA MEDIUM" panose="020B0602020204020303" pitchFamily="34" charset="-79"/>
                <a:cs typeface="FUTURA MEDIUM" panose="020B0602020204020303" pitchFamily="34" charset="-79"/>
              </a:rPr>
              <a:t>DU BAC+1 DE LA FORET AU SALON</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bacheliers, de 18 à 40 ans</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découverte métiers de la filière artisanale du bois</a:t>
            </a:r>
          </a:p>
        </p:txBody>
      </p:sp>
      <p:sp>
        <p:nvSpPr>
          <p:cNvPr id="26" name="ZoneTexte 25">
            <a:extLst>
              <a:ext uri="{FF2B5EF4-FFF2-40B4-BE49-F238E27FC236}">
                <a16:creationId xmlns:a16="http://schemas.microsoft.com/office/drawing/2014/main" id="{D5D474A1-321A-6C43-BBE8-77EF353D2D96}"/>
              </a:ext>
            </a:extLst>
          </p:cNvPr>
          <p:cNvSpPr txBox="1"/>
          <p:nvPr/>
        </p:nvSpPr>
        <p:spPr>
          <a:xfrm>
            <a:off x="6428692" y="3099199"/>
            <a:ext cx="5086465" cy="769441"/>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29400"/>
                </a:highlight>
                <a:latin typeface="FUTURA MEDIUM" panose="020B0602020204020303" pitchFamily="34" charset="-79"/>
                <a:cs typeface="FUTURA MEDIUM" panose="020B0602020204020303" pitchFamily="34" charset="-79"/>
              </a:rPr>
              <a:t>DU BAC+1 DE LA TERRE A LA TABLE</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bacheliers, de 18 à 40 ans</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découverte métiers de l’agriculture, de la gastronomie et du tourisme culinaire</a:t>
            </a:r>
          </a:p>
        </p:txBody>
      </p:sp>
      <p:sp>
        <p:nvSpPr>
          <p:cNvPr id="27" name="ZoneTexte 26">
            <a:extLst>
              <a:ext uri="{FF2B5EF4-FFF2-40B4-BE49-F238E27FC236}">
                <a16:creationId xmlns:a16="http://schemas.microsoft.com/office/drawing/2014/main" id="{A2CD1CD8-36C9-4D4B-A5C6-1EBCEB0E2FEC}"/>
              </a:ext>
            </a:extLst>
          </p:cNvPr>
          <p:cNvSpPr txBox="1"/>
          <p:nvPr/>
        </p:nvSpPr>
        <p:spPr>
          <a:xfrm>
            <a:off x="6428691" y="3869744"/>
            <a:ext cx="5080627" cy="1615827"/>
          </a:xfrm>
          <a:prstGeom prst="rect">
            <a:avLst/>
          </a:prstGeom>
          <a:noFill/>
          <a:ln>
            <a:solidFill>
              <a:schemeClr val="tx1"/>
            </a:solidFill>
          </a:ln>
        </p:spPr>
        <p:txBody>
          <a:bodyPr wrap="square">
            <a:spAutoFit/>
          </a:bodyPr>
          <a:lstStyle/>
          <a:p>
            <a:pPr fontAlgn="base"/>
            <a:r>
              <a:rPr lang="fr-FR" sz="1100" b="1" dirty="0">
                <a:solidFill>
                  <a:srgbClr val="ED7D31"/>
                </a:solidFill>
                <a:latin typeface="Futura Medium" panose="020B0602020204020303" pitchFamily="34" charset="-79"/>
                <a:cs typeface="Futura Medium" panose="020B0602020204020303" pitchFamily="34" charset="-79"/>
              </a:rPr>
              <a:t>DATES</a:t>
            </a:r>
            <a:endParaRPr lang="fr-FR" sz="1100" dirty="0">
              <a:latin typeface="Futura Medium" panose="020B0602020204020303" pitchFamily="34" charset="-79"/>
              <a:cs typeface="Futura Medium" panose="020B0602020204020303" pitchFamily="34" charset="-79"/>
            </a:endParaRPr>
          </a:p>
          <a:p>
            <a:r>
              <a:rPr lang="fr-FR" sz="1100" dirty="0">
                <a:latin typeface="Futura Medium" panose="020B0602020204020303" pitchFamily="34" charset="-79"/>
                <a:cs typeface="Futura Medium" panose="020B0602020204020303" pitchFamily="34" charset="-79"/>
              </a:rPr>
              <a:t>10 octobre 2022 : 	Semaine d’intégration </a:t>
            </a:r>
          </a:p>
          <a:p>
            <a:r>
              <a:rPr lang="fr-FR" sz="1100" dirty="0">
                <a:latin typeface="Futura Medium" panose="020B0602020204020303" pitchFamily="34" charset="-79"/>
                <a:cs typeface="Futura Medium" panose="020B0602020204020303" pitchFamily="34" charset="-79"/>
              </a:rPr>
              <a:t>17 octobre 2022 :	Début des cours </a:t>
            </a:r>
          </a:p>
          <a:p>
            <a:r>
              <a:rPr lang="fr-FR" sz="1100" dirty="0">
                <a:latin typeface="Futura Medium" panose="020B0602020204020303" pitchFamily="34" charset="-79"/>
                <a:cs typeface="Futura Medium" panose="020B0602020204020303" pitchFamily="34" charset="-79"/>
              </a:rPr>
              <a:t>5/9 décembre 2022 : 	semaine entrepreneuriat</a:t>
            </a:r>
          </a:p>
          <a:p>
            <a:r>
              <a:rPr lang="fr-FR" sz="1100" dirty="0">
                <a:latin typeface="Futura Medium" panose="020B0602020204020303" pitchFamily="34" charset="-79"/>
                <a:cs typeface="Futura Medium" panose="020B0602020204020303" pitchFamily="34" charset="-79"/>
              </a:rPr>
              <a:t>16-20 janvier 2023 :	Stages DU</a:t>
            </a:r>
          </a:p>
          <a:p>
            <a:r>
              <a:rPr lang="fr-FR" sz="1100" dirty="0">
                <a:latin typeface="Futura Medium" panose="020B0602020204020303" pitchFamily="34" charset="-79"/>
                <a:cs typeface="Futura Medium" panose="020B0602020204020303" pitchFamily="34" charset="-79"/>
              </a:rPr>
              <a:t>17 février 2023 : 	diplomation DU an 1</a:t>
            </a:r>
          </a:p>
          <a:p>
            <a:r>
              <a:rPr lang="fr-FR" sz="1100" dirty="0">
                <a:latin typeface="Futura Medium" panose="020B0602020204020303" pitchFamily="34" charset="-79"/>
                <a:cs typeface="Futura Medium" panose="020B0602020204020303" pitchFamily="34" charset="-79"/>
              </a:rPr>
              <a:t>20-24 mars 2023 :	Stages DU</a:t>
            </a:r>
          </a:p>
          <a:p>
            <a:r>
              <a:rPr lang="fr-FR" sz="1100" dirty="0">
                <a:latin typeface="Futura Medium" panose="020B0602020204020303" pitchFamily="34" charset="-79"/>
                <a:cs typeface="Futura Medium" panose="020B0602020204020303" pitchFamily="34" charset="-79"/>
              </a:rPr>
              <a:t>10-14 avril 2023 : 	Chantiers école </a:t>
            </a:r>
          </a:p>
          <a:p>
            <a:r>
              <a:rPr lang="fr-FR" sz="1100" dirty="0">
                <a:latin typeface="Futura Medium" panose="020B0602020204020303" pitchFamily="34" charset="-79"/>
                <a:cs typeface="Futura Medium" panose="020B0602020204020303" pitchFamily="34" charset="-79"/>
              </a:rPr>
              <a:t>23 mai - 7 juillet 2023 : 	Stages de fin d’année </a:t>
            </a:r>
          </a:p>
        </p:txBody>
      </p:sp>
      <p:sp>
        <p:nvSpPr>
          <p:cNvPr id="28" name="ZoneTexte 27">
            <a:extLst>
              <a:ext uri="{FF2B5EF4-FFF2-40B4-BE49-F238E27FC236}">
                <a16:creationId xmlns:a16="http://schemas.microsoft.com/office/drawing/2014/main" id="{D5CFBBDF-9592-6741-862C-77740BBAD416}"/>
              </a:ext>
            </a:extLst>
          </p:cNvPr>
          <p:cNvSpPr txBox="1"/>
          <p:nvPr/>
        </p:nvSpPr>
        <p:spPr>
          <a:xfrm>
            <a:off x="6401479" y="868444"/>
            <a:ext cx="5086465" cy="1446550"/>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29400"/>
                </a:highlight>
                <a:latin typeface="FUTURA MEDIUM" panose="020B0602020204020303" pitchFamily="34" charset="-79"/>
                <a:cs typeface="FUTURA MEDIUM" panose="020B0602020204020303" pitchFamily="34" charset="-79"/>
              </a:rPr>
              <a:t>FCIL Plâtre dans le bâtiment</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jeunes pré ou post bac avec </a:t>
            </a:r>
            <a:r>
              <a:rPr lang="fr-FR" sz="1100" dirty="0" err="1">
                <a:latin typeface="Futura Medium" panose="020B0602020204020303" pitchFamily="34" charset="-79"/>
                <a:cs typeface="Futura Medium" panose="020B0602020204020303" pitchFamily="34" charset="-79"/>
              </a:rPr>
              <a:t>pré-requis</a:t>
            </a:r>
            <a:r>
              <a:rPr lang="fr-FR" sz="1100" dirty="0">
                <a:latin typeface="Futura Medium" panose="020B0602020204020303" pitchFamily="34" charset="-79"/>
                <a:cs typeface="Futura Medium" panose="020B0602020204020303" pitchFamily="34" charset="-79"/>
              </a:rPr>
              <a:t> dans le bâtiment souhaitant devenir plâtrier dans le patrimoine</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accompagner l’insertion pro des jeunes et répondre aux besoins des entreprises</a:t>
            </a:r>
          </a:p>
          <a:p>
            <a:pPr fontAlgn="base"/>
            <a:r>
              <a:rPr lang="fr-FR" sz="1100" b="1" dirty="0">
                <a:solidFill>
                  <a:srgbClr val="ED7D31"/>
                </a:solidFill>
                <a:latin typeface="Futura Medium" panose="020B0602020204020303" pitchFamily="34" charset="-79"/>
                <a:cs typeface="Futura Medium" panose="020B0602020204020303" pitchFamily="34" charset="-79"/>
              </a:rPr>
              <a:t>DATES</a:t>
            </a:r>
          </a:p>
          <a:p>
            <a:pPr marL="285750" indent="-285750">
              <a:buFont typeface="Wingdings" pitchFamily="2" charset="2"/>
              <a:buChar char="Ø"/>
            </a:pPr>
            <a:r>
              <a:rPr lang="fr-FR" sz="1100" dirty="0">
                <a:latin typeface="Futura Medium" panose="020B0602020204020303" pitchFamily="34" charset="-79"/>
                <a:cs typeface="Futura Medium" panose="020B0602020204020303" pitchFamily="34" charset="-79"/>
              </a:rPr>
              <a:t>12 septembre 2022 : Rentrée au lycée Jean Monnet de Montrouge</a:t>
            </a:r>
          </a:p>
          <a:p>
            <a:pPr marL="285750" indent="-285750">
              <a:buFont typeface="Wingdings" pitchFamily="2" charset="2"/>
              <a:buChar char="Ø"/>
            </a:pPr>
            <a:r>
              <a:rPr lang="fr-FR" sz="1100" dirty="0">
                <a:latin typeface="Futura Medium" panose="020B0602020204020303" pitchFamily="34" charset="-79"/>
                <a:cs typeface="Futura Medium" panose="020B0602020204020303" pitchFamily="34" charset="-79"/>
              </a:rPr>
              <a:t>Programme en cours d’élaboration</a:t>
            </a:r>
          </a:p>
        </p:txBody>
      </p:sp>
      <p:sp>
        <p:nvSpPr>
          <p:cNvPr id="29" name="ZoneTexte 28">
            <a:extLst>
              <a:ext uri="{FF2B5EF4-FFF2-40B4-BE49-F238E27FC236}">
                <a16:creationId xmlns:a16="http://schemas.microsoft.com/office/drawing/2014/main" id="{4FE97C40-BB44-3E4C-A14B-B5435B3A8663}"/>
              </a:ext>
            </a:extLst>
          </p:cNvPr>
          <p:cNvSpPr txBox="1"/>
          <p:nvPr/>
        </p:nvSpPr>
        <p:spPr>
          <a:xfrm>
            <a:off x="6434530" y="5663925"/>
            <a:ext cx="5074788" cy="938719"/>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29400"/>
                </a:highlight>
                <a:latin typeface="FUTURA MEDIUM" panose="020B0602020204020303" pitchFamily="34" charset="-79"/>
                <a:cs typeface="FUTURA MEDIUM" panose="020B0602020204020303" pitchFamily="34" charset="-79"/>
              </a:rPr>
              <a:t>DU METIERS DE LA CONSTRUCTION ET DU PATRIMOINE </a:t>
            </a:r>
            <a:r>
              <a:rPr lang="fr-FR" sz="1100" b="1" dirty="0">
                <a:solidFill>
                  <a:schemeClr val="bg1"/>
                </a:solidFill>
                <a:latin typeface="FUTURA MEDIUM" panose="020B0602020204020303" pitchFamily="34" charset="-79"/>
                <a:cs typeface="FUTURA MEDIUM" panose="020B0602020204020303" pitchFamily="34" charset="-79"/>
              </a:rPr>
              <a:t>BATI</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bacheliers, de 18 à 40 ans</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dirty="0">
                <a:latin typeface="Futura Medium" panose="020B0602020204020303" pitchFamily="34" charset="-79"/>
                <a:cs typeface="Futura Medium" panose="020B0602020204020303" pitchFamily="34" charset="-79"/>
              </a:rPr>
              <a:t>année 1 de licence professionnelle vers les métiers du patrimoine bâti</a:t>
            </a:r>
          </a:p>
          <a:p>
            <a:pPr fontAlgn="base"/>
            <a:r>
              <a:rPr lang="fr-FR" sz="1100" b="1" dirty="0">
                <a:solidFill>
                  <a:srgbClr val="ED7D31"/>
                </a:solidFill>
                <a:latin typeface="Futura Medium" panose="020B0602020204020303" pitchFamily="34" charset="-79"/>
                <a:cs typeface="Futura Medium" panose="020B0602020204020303" pitchFamily="34" charset="-79"/>
              </a:rPr>
              <a:t>DATES : </a:t>
            </a:r>
            <a:r>
              <a:rPr lang="fr-FR" sz="1100" dirty="0">
                <a:latin typeface="Futura Medium" panose="020B0602020204020303" pitchFamily="34" charset="-79"/>
                <a:cs typeface="Futura Medium" panose="020B0602020204020303" pitchFamily="34" charset="-79"/>
              </a:rPr>
              <a:t>Rentrée le 9 septembre 2022</a:t>
            </a:r>
          </a:p>
        </p:txBody>
      </p:sp>
      <p:pic>
        <p:nvPicPr>
          <p:cNvPr id="15" name="Image 14">
            <a:extLst>
              <a:ext uri="{FF2B5EF4-FFF2-40B4-BE49-F238E27FC236}">
                <a16:creationId xmlns:a16="http://schemas.microsoft.com/office/drawing/2014/main" id="{48D367BE-2D2F-5D42-A670-5598AE67C5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9676" y="79215"/>
            <a:ext cx="1152134" cy="1152134"/>
          </a:xfrm>
          <a:prstGeom prst="rect">
            <a:avLst/>
          </a:prstGeom>
        </p:spPr>
      </p:pic>
    </p:spTree>
    <p:extLst>
      <p:ext uri="{BB962C8B-B14F-4D97-AF65-F5344CB8AC3E}">
        <p14:creationId xmlns:p14="http://schemas.microsoft.com/office/powerpoint/2010/main" val="1586573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693FD3D7-DBFB-CE42-838F-F61FECD53C5D}"/>
              </a:ext>
            </a:extLst>
          </p:cNvPr>
          <p:cNvSpPr txBox="1"/>
          <p:nvPr/>
        </p:nvSpPr>
        <p:spPr>
          <a:xfrm>
            <a:off x="-1" y="79214"/>
            <a:ext cx="11423375" cy="369332"/>
          </a:xfrm>
          <a:prstGeom prst="rect">
            <a:avLst/>
          </a:prstGeom>
          <a:noFill/>
        </p:spPr>
        <p:txBody>
          <a:bodyPr wrap="square" rtlCol="0">
            <a:spAutoFit/>
          </a:bodyPr>
          <a:lstStyle/>
          <a:p>
            <a:pPr lvl="0" fontAlgn="base"/>
            <a:r>
              <a:rPr lang="fr-FR" dirty="0">
                <a:solidFill>
                  <a:srgbClr val="F29400"/>
                </a:solidFill>
                <a:latin typeface="Futura Medium" panose="020B0602020204020303" pitchFamily="34" charset="-79"/>
                <a:cs typeface="Futura Medium" panose="020B0602020204020303" pitchFamily="34" charset="-79"/>
              </a:rPr>
              <a:t>LES FORMATIONS « PROFESSIONALISATION », INITIALE, CONTINUE &amp; PROFESSIONNELLE 2022-2023</a:t>
            </a:r>
            <a:endParaRPr lang="fr-FR" dirty="0">
              <a:solidFill>
                <a:srgbClr val="F29400"/>
              </a:solidFill>
              <a:highlight>
                <a:srgbClr val="F29400"/>
              </a:highlight>
              <a:latin typeface="Futura Medium" panose="020B0602020204020303" pitchFamily="34" charset="-79"/>
              <a:cs typeface="Futura Medium" panose="020B0602020204020303" pitchFamily="34" charset="-79"/>
            </a:endParaRPr>
          </a:p>
        </p:txBody>
      </p:sp>
      <p:cxnSp>
        <p:nvCxnSpPr>
          <p:cNvPr id="25" name="Connecteur droit 24">
            <a:extLst>
              <a:ext uri="{FF2B5EF4-FFF2-40B4-BE49-F238E27FC236}">
                <a16:creationId xmlns:a16="http://schemas.microsoft.com/office/drawing/2014/main" id="{A834B3A3-B2FD-AF42-919E-5AB5FE807FAA}"/>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23" name="ZoneTexte 22">
            <a:extLst>
              <a:ext uri="{FF2B5EF4-FFF2-40B4-BE49-F238E27FC236}">
                <a16:creationId xmlns:a16="http://schemas.microsoft.com/office/drawing/2014/main" id="{17446E39-114E-394B-A6A6-B886F8F7CF36}"/>
              </a:ext>
            </a:extLst>
          </p:cNvPr>
          <p:cNvSpPr txBox="1"/>
          <p:nvPr/>
        </p:nvSpPr>
        <p:spPr>
          <a:xfrm>
            <a:off x="388273" y="946112"/>
            <a:ext cx="11397982" cy="1277273"/>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29400"/>
                </a:highlight>
                <a:latin typeface="FUTURA MEDIUM" panose="020B0602020204020303" pitchFamily="34" charset="-79"/>
                <a:cs typeface="FUTURA MEDIUM" panose="020B0602020204020303" pitchFamily="34" charset="-79"/>
              </a:rPr>
              <a:t>Enseigner l’esprit d’entreprendre</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personnels éducation nationale</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i="1" dirty="0">
                <a:effectLst/>
                <a:latin typeface="Futura Medium" panose="020B0602020204020303" pitchFamily="34" charset="-79"/>
                <a:ea typeface="Times New Roman" panose="02020603050405020304" pitchFamily="18" charset="0"/>
                <a:cs typeface="Futura Medium" panose="020B0602020204020303" pitchFamily="34" charset="-79"/>
              </a:rPr>
              <a:t>sensibiliser </a:t>
            </a:r>
            <a:r>
              <a:rPr lang="fr-FR" sz="1100" i="1" dirty="0">
                <a:latin typeface="Futura Medium" panose="020B0602020204020303" pitchFamily="34" charset="-79"/>
                <a:ea typeface="Times New Roman" panose="02020603050405020304" pitchFamily="18" charset="0"/>
                <a:cs typeface="Futura Medium" panose="020B0602020204020303" pitchFamily="34" charset="-79"/>
              </a:rPr>
              <a:t>à</a:t>
            </a:r>
            <a:r>
              <a:rPr lang="fr-FR" sz="1100" i="1" dirty="0">
                <a:effectLst/>
                <a:latin typeface="Futura Medium" panose="020B0602020204020303" pitchFamily="34" charset="-79"/>
                <a:ea typeface="Times New Roman" panose="02020603050405020304" pitchFamily="18" charset="0"/>
                <a:cs typeface="Futura Medium" panose="020B0602020204020303" pitchFamily="34" charset="-79"/>
              </a:rPr>
              <a:t> l’entrepreneuriat comme véhicule d’apprentissage et de connaissance de l’entreprise</a:t>
            </a:r>
          </a:p>
          <a:p>
            <a:pPr fontAlgn="base"/>
            <a:r>
              <a:rPr lang="fr-FR" sz="1100" b="1" dirty="0">
                <a:solidFill>
                  <a:srgbClr val="ED7D31"/>
                </a:solidFill>
                <a:latin typeface="Futura Medium" panose="020B0602020204020303" pitchFamily="34" charset="-79"/>
                <a:cs typeface="Futura Medium" panose="020B0602020204020303" pitchFamily="34" charset="-79"/>
              </a:rPr>
              <a:t>DATES</a:t>
            </a:r>
          </a:p>
          <a:p>
            <a:pPr fontAlgn="base"/>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4 octobre 2022 	</a:t>
            </a:r>
          </a:p>
          <a:p>
            <a:pPr fontAlgn="base"/>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22 novembre 2022 	</a:t>
            </a:r>
          </a:p>
          <a:p>
            <a:pPr fontAlgn="base"/>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24 mars 2023</a:t>
            </a:r>
            <a:endParaRPr lang="fr-FR" sz="1100" dirty="0">
              <a:latin typeface="Futura Medium" panose="020B0602020204020303" pitchFamily="34" charset="-79"/>
              <a:ea typeface="Times New Roman" panose="02020603050405020304" pitchFamily="18" charset="0"/>
              <a:cs typeface="Futura Medium" panose="020B0602020204020303" pitchFamily="34" charset="-79"/>
            </a:endParaRPr>
          </a:p>
        </p:txBody>
      </p:sp>
      <p:sp>
        <p:nvSpPr>
          <p:cNvPr id="26" name="ZoneTexte 25">
            <a:extLst>
              <a:ext uri="{FF2B5EF4-FFF2-40B4-BE49-F238E27FC236}">
                <a16:creationId xmlns:a16="http://schemas.microsoft.com/office/drawing/2014/main" id="{8C0369E1-8AE5-4C43-8214-79BCBF8F90E1}"/>
              </a:ext>
            </a:extLst>
          </p:cNvPr>
          <p:cNvSpPr txBox="1"/>
          <p:nvPr/>
        </p:nvSpPr>
        <p:spPr>
          <a:xfrm>
            <a:off x="401450" y="580801"/>
            <a:ext cx="11384805" cy="307777"/>
          </a:xfrm>
          <a:prstGeom prst="rect">
            <a:avLst/>
          </a:prstGeom>
          <a:solidFill>
            <a:srgbClr val="F29400"/>
          </a:solidFill>
          <a:ln>
            <a:solidFill>
              <a:schemeClr val="tx1"/>
            </a:solidFill>
          </a:ln>
        </p:spPr>
        <p:txBody>
          <a:bodyPr wrap="square">
            <a:spAutoFit/>
          </a:bodyPr>
          <a:lstStyle/>
          <a:p>
            <a:pPr algn="ctr" fontAlgn="base"/>
            <a:r>
              <a:rPr lang="fr-FR" sz="1400" b="1" dirty="0">
                <a:solidFill>
                  <a:schemeClr val="bg1"/>
                </a:solidFill>
                <a:latin typeface="FUTURA MEDIUM" panose="020B0602020204020303" pitchFamily="34" charset="-79"/>
                <a:cs typeface="FUTURA MEDIUM" panose="020B0602020204020303" pitchFamily="34" charset="-79"/>
              </a:rPr>
              <a:t>Formations de formateurs</a:t>
            </a:r>
          </a:p>
        </p:txBody>
      </p:sp>
      <p:sp>
        <p:nvSpPr>
          <p:cNvPr id="27" name="ZoneTexte 26">
            <a:extLst>
              <a:ext uri="{FF2B5EF4-FFF2-40B4-BE49-F238E27FC236}">
                <a16:creationId xmlns:a16="http://schemas.microsoft.com/office/drawing/2014/main" id="{FDF9948A-FAFB-EF49-96D8-EFA39CF240CD}"/>
              </a:ext>
            </a:extLst>
          </p:cNvPr>
          <p:cNvSpPr txBox="1"/>
          <p:nvPr/>
        </p:nvSpPr>
        <p:spPr>
          <a:xfrm>
            <a:off x="388273" y="2280919"/>
            <a:ext cx="11397982" cy="1631216"/>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29400"/>
                </a:highlight>
                <a:latin typeface="FUTURA MEDIUM" panose="020B0602020204020303" pitchFamily="34" charset="-79"/>
                <a:cs typeface="FUTURA MEDIUM" panose="020B0602020204020303" pitchFamily="34" charset="-79"/>
              </a:rPr>
              <a:t>La pédagogie collaborative du </a:t>
            </a:r>
            <a:r>
              <a:rPr lang="fr-FR" sz="1100" b="1" dirty="0" err="1">
                <a:solidFill>
                  <a:schemeClr val="bg1"/>
                </a:solidFill>
                <a:highlight>
                  <a:srgbClr val="F29400"/>
                </a:highlight>
                <a:latin typeface="FUTURA MEDIUM" panose="020B0602020204020303" pitchFamily="34" charset="-79"/>
                <a:cs typeface="FUTURA MEDIUM" panose="020B0602020204020303" pitchFamily="34" charset="-79"/>
              </a:rPr>
              <a:t>fablab</a:t>
            </a:r>
            <a:endParaRPr lang="fr-FR" sz="1100" b="1" dirty="0">
              <a:solidFill>
                <a:schemeClr val="bg1"/>
              </a:solidFill>
              <a:highlight>
                <a:srgbClr val="F29400"/>
              </a:highlight>
              <a:latin typeface="FUTURA MEDIUM" panose="020B0602020204020303" pitchFamily="34" charset="-79"/>
              <a:cs typeface="FUTURA MEDIUM" panose="020B0602020204020303" pitchFamily="34" charset="-79"/>
            </a:endParaRP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personnels éducation nationale</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i="1" dirty="0">
                <a:effectLst/>
                <a:latin typeface="Futura Medium" panose="020B0602020204020303" pitchFamily="34" charset="-79"/>
                <a:ea typeface="Times New Roman" panose="02020603050405020304" pitchFamily="18" charset="0"/>
                <a:cs typeface="Futura Medium" panose="020B0602020204020303" pitchFamily="34" charset="-79"/>
              </a:rPr>
              <a:t>appréhender les enjeux des projets collectifs au sein d’un espace partagé</a:t>
            </a:r>
          </a:p>
          <a:p>
            <a:pPr fontAlgn="base"/>
            <a:r>
              <a:rPr lang="fr-FR" sz="1100" b="1" dirty="0">
                <a:solidFill>
                  <a:srgbClr val="ED7D31"/>
                </a:solidFill>
                <a:latin typeface="Futura Medium" panose="020B0602020204020303" pitchFamily="34" charset="-79"/>
                <a:cs typeface="Futura Medium" panose="020B0602020204020303" pitchFamily="34" charset="-79"/>
              </a:rPr>
              <a:t>DATES</a:t>
            </a:r>
            <a:endParaRPr lang="fr-FR" sz="1100" i="1" dirty="0">
              <a:effectLst/>
              <a:latin typeface="Futura Medium" panose="020B0602020204020303" pitchFamily="34" charset="-79"/>
              <a:ea typeface="Times New Roman" panose="02020603050405020304" pitchFamily="18" charset="0"/>
              <a:cs typeface="Futura Medium" panose="020B0602020204020303" pitchFamily="34" charset="-79"/>
            </a:endParaRPr>
          </a:p>
          <a:p>
            <a:pPr marL="171450" indent="-171450" fontAlgn="base">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22 septembre 2022 		</a:t>
            </a:r>
          </a:p>
          <a:p>
            <a:pPr marL="171450" indent="-171450" fontAlgn="base">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13 décembre 2022  		</a:t>
            </a:r>
          </a:p>
          <a:p>
            <a:pPr marL="171450" indent="-171450" fontAlgn="base">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2 février 2023  		</a:t>
            </a:r>
          </a:p>
          <a:p>
            <a:pPr marL="171450" indent="-171450" fontAlgn="base">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7 mars 2023 		</a:t>
            </a:r>
          </a:p>
          <a:p>
            <a:pPr marL="171450" indent="-171450" fontAlgn="base">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20 avril 2023  </a:t>
            </a:r>
            <a:r>
              <a:rPr lang="fr-FR" sz="12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		</a:t>
            </a:r>
            <a:endParaRPr lang="fr-FR" sz="1200" dirty="0">
              <a:latin typeface="Futura Medium" panose="020B0602020204020303" pitchFamily="34" charset="-79"/>
              <a:ea typeface="Times New Roman" panose="02020603050405020304" pitchFamily="18" charset="0"/>
              <a:cs typeface="Futura Medium" panose="020B0602020204020303" pitchFamily="34" charset="-79"/>
            </a:endParaRPr>
          </a:p>
        </p:txBody>
      </p:sp>
      <p:sp>
        <p:nvSpPr>
          <p:cNvPr id="29" name="ZoneTexte 28">
            <a:extLst>
              <a:ext uri="{FF2B5EF4-FFF2-40B4-BE49-F238E27FC236}">
                <a16:creationId xmlns:a16="http://schemas.microsoft.com/office/drawing/2014/main" id="{D9840298-F1FC-614E-9922-54CF95B8BBEA}"/>
              </a:ext>
            </a:extLst>
          </p:cNvPr>
          <p:cNvSpPr txBox="1"/>
          <p:nvPr/>
        </p:nvSpPr>
        <p:spPr>
          <a:xfrm>
            <a:off x="388275" y="3968160"/>
            <a:ext cx="11423374" cy="1123384"/>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29400"/>
                </a:highlight>
                <a:latin typeface="FUTURA MEDIUM" panose="020B0602020204020303" pitchFamily="34" charset="-79"/>
                <a:cs typeface="FUTURA MEDIUM" panose="020B0602020204020303" pitchFamily="34" charset="-79"/>
              </a:rPr>
              <a:t>La pédagogie de l’apprentissage par le faire</a:t>
            </a: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personnels éducation nationale</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i="1" dirty="0">
                <a:latin typeface="Futura Medium" panose="020B0602020204020303" pitchFamily="34" charset="-79"/>
                <a:ea typeface="Calibri" panose="020F0502020204030204" pitchFamily="34" charset="0"/>
                <a:cs typeface="Futura Medium" panose="020B0602020204020303" pitchFamily="34" charset="-79"/>
              </a:rPr>
              <a:t>Sensibiliser les enseignants et formateurs à la transmission de connaissances et de savoirs par le faire et l’expérimentation, les cas d’études et applications pratiques</a:t>
            </a:r>
          </a:p>
          <a:p>
            <a:pPr fontAlgn="base"/>
            <a:r>
              <a:rPr lang="fr-FR" sz="1100" b="1" dirty="0">
                <a:solidFill>
                  <a:srgbClr val="ED7D31"/>
                </a:solidFill>
                <a:latin typeface="Futura Medium" panose="020B0602020204020303" pitchFamily="34" charset="-79"/>
                <a:cs typeface="Futura Medium" panose="020B0602020204020303" pitchFamily="34" charset="-79"/>
              </a:rPr>
              <a:t>DATES</a:t>
            </a:r>
            <a:r>
              <a:rPr lang="fr-FR" sz="1100" i="1" dirty="0">
                <a:latin typeface="Futura Medium" panose="020B0602020204020303" pitchFamily="34" charset="-79"/>
                <a:ea typeface="Calibri" panose="020F0502020204030204" pitchFamily="34" charset="0"/>
                <a:cs typeface="Futura Medium" panose="020B0602020204020303" pitchFamily="34" charset="-79"/>
              </a:rPr>
              <a:t> </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6 février 2023 : 	</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6 avril 2023 : </a:t>
            </a:r>
            <a:r>
              <a:rPr lang="fr-FR" sz="12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	</a:t>
            </a:r>
            <a:endParaRPr lang="fr-FR" sz="1200" dirty="0">
              <a:latin typeface="Futura Medium" panose="020B0602020204020303" pitchFamily="34" charset="-79"/>
              <a:ea typeface="Times New Roman" panose="02020603050405020304" pitchFamily="18" charset="0"/>
              <a:cs typeface="Futura Medium" panose="020B0602020204020303" pitchFamily="34" charset="-79"/>
            </a:endParaRPr>
          </a:p>
        </p:txBody>
      </p:sp>
      <p:sp>
        <p:nvSpPr>
          <p:cNvPr id="31" name="ZoneTexte 30">
            <a:extLst>
              <a:ext uri="{FF2B5EF4-FFF2-40B4-BE49-F238E27FC236}">
                <a16:creationId xmlns:a16="http://schemas.microsoft.com/office/drawing/2014/main" id="{37C08E84-DDCF-B74F-A1F6-CCBED4750293}"/>
              </a:ext>
            </a:extLst>
          </p:cNvPr>
          <p:cNvSpPr txBox="1"/>
          <p:nvPr/>
        </p:nvSpPr>
        <p:spPr>
          <a:xfrm>
            <a:off x="388273" y="5158884"/>
            <a:ext cx="11397983" cy="1461939"/>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29400"/>
                </a:highlight>
                <a:latin typeface="FUTURA MEDIUM" panose="020B0602020204020303" pitchFamily="34" charset="-79"/>
                <a:cs typeface="FUTURA MEDIUM" panose="020B0602020204020303" pitchFamily="34" charset="-79"/>
              </a:rPr>
              <a:t>Patrimoine et transition écologique</a:t>
            </a:r>
            <a:endParaRPr lang="fr-FR" sz="1050" b="1" dirty="0">
              <a:solidFill>
                <a:schemeClr val="bg1"/>
              </a:solidFill>
              <a:highlight>
                <a:srgbClr val="F29400"/>
              </a:highlight>
              <a:latin typeface="FUTURA MEDIUM" panose="020B0602020204020303" pitchFamily="34" charset="-79"/>
              <a:cs typeface="FUTURA MEDIUM" panose="020B0602020204020303" pitchFamily="34" charset="-79"/>
            </a:endParaRPr>
          </a:p>
          <a:p>
            <a:pPr fontAlgn="base"/>
            <a:r>
              <a:rPr lang="fr-FR" sz="1100" b="1" dirty="0">
                <a:solidFill>
                  <a:srgbClr val="ED7D31"/>
                </a:solidFill>
                <a:latin typeface="Futura Medium" panose="020B0602020204020303" pitchFamily="34" charset="-79"/>
                <a:cs typeface="Futura Medium" panose="020B0602020204020303" pitchFamily="34" charset="-79"/>
              </a:rPr>
              <a:t>Cible : </a:t>
            </a:r>
            <a:r>
              <a:rPr lang="fr-FR" sz="1100" dirty="0">
                <a:latin typeface="Futura Medium" panose="020B0602020204020303" pitchFamily="34" charset="-79"/>
                <a:cs typeface="Futura Medium" panose="020B0602020204020303" pitchFamily="34" charset="-79"/>
              </a:rPr>
              <a:t>personnels éducation nationale</a:t>
            </a:r>
          </a:p>
          <a:p>
            <a:pPr fontAlgn="base"/>
            <a:r>
              <a:rPr lang="fr-FR" sz="1100" b="1" dirty="0">
                <a:solidFill>
                  <a:srgbClr val="ED7D31"/>
                </a:solidFill>
                <a:latin typeface="Futura Medium" panose="020B0602020204020303" pitchFamily="34" charset="-79"/>
                <a:cs typeface="Futura Medium" panose="020B0602020204020303" pitchFamily="34" charset="-79"/>
              </a:rPr>
              <a:t>Objectif : </a:t>
            </a:r>
            <a:r>
              <a:rPr lang="fr-FR" sz="1100" i="1" dirty="0">
                <a:effectLst/>
                <a:latin typeface="Futura Medium" panose="020B0602020204020303" pitchFamily="34" charset="-79"/>
                <a:ea typeface="Times New Roman" panose="02020603050405020304" pitchFamily="18" charset="0"/>
                <a:cs typeface="Futura Medium" panose="020B0602020204020303" pitchFamily="34" charset="-79"/>
              </a:rPr>
              <a:t>sensibiliser aux liens étroits entre le patrimoine et la transition écologique</a:t>
            </a:r>
          </a:p>
          <a:p>
            <a:pPr fontAlgn="base"/>
            <a:r>
              <a:rPr lang="fr-FR" sz="1100" b="1" dirty="0">
                <a:solidFill>
                  <a:srgbClr val="ED7D31"/>
                </a:solidFill>
                <a:latin typeface="Futura Medium" panose="020B0602020204020303" pitchFamily="34" charset="-79"/>
                <a:cs typeface="Futura Medium" panose="020B0602020204020303" pitchFamily="34" charset="-79"/>
              </a:rPr>
              <a:t>DATES</a:t>
            </a:r>
            <a:endParaRPr lang="fr-FR" sz="1100" i="1" dirty="0">
              <a:effectLst/>
              <a:latin typeface="Futura Medium" panose="020B0602020204020303" pitchFamily="34" charset="-79"/>
              <a:ea typeface="Times New Roman" panose="02020603050405020304" pitchFamily="18" charset="0"/>
              <a:cs typeface="Futura Medium" panose="020B0602020204020303" pitchFamily="34" charset="-79"/>
            </a:endParaRP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7 octobre 2022 : </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8 novembre 2022 : </a:t>
            </a: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6 janvier 2023 : 		</a:t>
            </a:r>
          </a:p>
          <a:p>
            <a:pPr marL="285750" indent="-285750">
              <a:buFont typeface="Wingdings" pitchFamily="2" charset="2"/>
              <a:buChar char="Ø"/>
            </a:pPr>
            <a:r>
              <a:rPr lang="fr-FR" sz="1100" i="1" dirty="0">
                <a:solidFill>
                  <a:srgbClr val="FF0000"/>
                </a:solidFill>
                <a:latin typeface="Futura Medium" panose="020B0602020204020303" pitchFamily="34" charset="-79"/>
                <a:ea typeface="Times New Roman" panose="02020603050405020304" pitchFamily="18" charset="0"/>
                <a:cs typeface="Futura Medium" panose="020B0602020204020303" pitchFamily="34" charset="-79"/>
              </a:rPr>
              <a:t>Février 2023 (à caler) :</a:t>
            </a:r>
            <a:r>
              <a:rPr lang="fr-FR" sz="12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		</a:t>
            </a:r>
            <a:endParaRPr lang="fr-FR" sz="1400" dirty="0">
              <a:latin typeface="Futura Medium" panose="020B0602020204020303" pitchFamily="34" charset="-79"/>
              <a:ea typeface="Times New Roman" panose="02020603050405020304" pitchFamily="18" charset="0"/>
              <a:cs typeface="Futura Medium" panose="020B0602020204020303" pitchFamily="34" charset="-79"/>
            </a:endParaRPr>
          </a:p>
        </p:txBody>
      </p:sp>
    </p:spTree>
    <p:extLst>
      <p:ext uri="{BB962C8B-B14F-4D97-AF65-F5344CB8AC3E}">
        <p14:creationId xmlns:p14="http://schemas.microsoft.com/office/powerpoint/2010/main" val="109825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A1CA9C-A4DD-264E-825E-5A69430074F7}"/>
              </a:ext>
            </a:extLst>
          </p:cNvPr>
          <p:cNvSpPr/>
          <p:nvPr/>
        </p:nvSpPr>
        <p:spPr>
          <a:xfrm>
            <a:off x="0" y="0"/>
            <a:ext cx="12192000" cy="6858000"/>
          </a:xfrm>
          <a:prstGeom prst="rect">
            <a:avLst/>
          </a:prstGeom>
          <a:solidFill>
            <a:srgbClr val="F29400"/>
          </a:solid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769C2A3-CA95-FC4E-932C-0C8596DF80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98" y="5632174"/>
            <a:ext cx="1119762" cy="1119762"/>
          </a:xfrm>
          <a:prstGeom prst="rect">
            <a:avLst/>
          </a:prstGeom>
        </p:spPr>
      </p:pic>
      <p:pic>
        <p:nvPicPr>
          <p:cNvPr id="4098" name="Picture 2">
            <a:extLst>
              <a:ext uri="{FF2B5EF4-FFF2-40B4-BE49-F238E27FC236}">
                <a16:creationId xmlns:a16="http://schemas.microsoft.com/office/drawing/2014/main" id="{21D25031-4110-8745-AFB8-67AB8C36D6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3917" y="0"/>
            <a:ext cx="5388335" cy="35484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expérience du chantier-école qualifiant d'Idaux-Mendy : un nouveau  concept de formation diplômante, bilan et enseigneme">
            <a:extLst>
              <a:ext uri="{FF2B5EF4-FFF2-40B4-BE49-F238E27FC236}">
                <a16:creationId xmlns:a16="http://schemas.microsoft.com/office/drawing/2014/main" id="{8AFC74BA-D07E-8B4F-8E60-092D8E35533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70992" y="3548417"/>
            <a:ext cx="4418464" cy="330958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ccès libre">
            <a:extLst>
              <a:ext uri="{FF2B5EF4-FFF2-40B4-BE49-F238E27FC236}">
                <a16:creationId xmlns:a16="http://schemas.microsoft.com/office/drawing/2014/main" id="{1D87C09C-A234-0248-B65A-435C56A11F3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
          <a:stretch/>
        </p:blipFill>
        <p:spPr bwMode="auto">
          <a:xfrm>
            <a:off x="5754479" y="3205532"/>
            <a:ext cx="4723849" cy="36524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n tiers-lieu pour redynamiser la commune">
            <a:extLst>
              <a:ext uri="{FF2B5EF4-FFF2-40B4-BE49-F238E27FC236}">
                <a16:creationId xmlns:a16="http://schemas.microsoft.com/office/drawing/2014/main" id="{AD271F94-0E46-2547-A959-B0FC060B975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89456" y="0"/>
            <a:ext cx="4588872" cy="344165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F89423B9-2997-3F47-9832-85BFF37A4B18}"/>
              </a:ext>
            </a:extLst>
          </p:cNvPr>
          <p:cNvSpPr txBox="1"/>
          <p:nvPr/>
        </p:nvSpPr>
        <p:spPr>
          <a:xfrm>
            <a:off x="3967654" y="2644170"/>
            <a:ext cx="3843605" cy="2554545"/>
          </a:xfrm>
          <a:prstGeom prst="rect">
            <a:avLst/>
          </a:prstGeom>
          <a:solidFill>
            <a:srgbClr val="F29400"/>
          </a:solidFill>
          <a:ln>
            <a:solidFill>
              <a:srgbClr val="F29400"/>
            </a:solidFill>
          </a:ln>
        </p:spPr>
        <p:txBody>
          <a:bodyPr wrap="square" rtlCol="0">
            <a:spAutoFit/>
          </a:bodyPr>
          <a:lstStyle/>
          <a:p>
            <a:pPr lvl="0" algn="ctr" fontAlgn="base"/>
            <a:r>
              <a:rPr lang="fr-FR" sz="3200" b="1" dirty="0">
                <a:solidFill>
                  <a:schemeClr val="bg1"/>
                </a:solidFill>
                <a:latin typeface="Futura Medium" panose="020B0602020204020303" pitchFamily="34" charset="-79"/>
                <a:cs typeface="Futura Medium" panose="020B0602020204020303" pitchFamily="34" charset="-79"/>
              </a:rPr>
              <a:t>ANIMER LA COMMUNAUTE CAMPUS DANS UN TIERS LIEU OUVERT</a:t>
            </a:r>
            <a:endParaRPr lang="fr-FR" sz="3200" b="1" dirty="0">
              <a:solidFill>
                <a:schemeClr val="bg1"/>
              </a:solidFill>
              <a:highlight>
                <a:srgbClr val="F29400"/>
              </a:highlight>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550842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7CAD32AB-3C00-EF4F-AEC5-C15D169CB595}"/>
              </a:ext>
            </a:extLst>
          </p:cNvPr>
          <p:cNvSpPr txBox="1"/>
          <p:nvPr/>
        </p:nvSpPr>
        <p:spPr>
          <a:xfrm>
            <a:off x="88054" y="865170"/>
            <a:ext cx="11242554" cy="954107"/>
          </a:xfrm>
          <a:prstGeom prst="rect">
            <a:avLst/>
          </a:prstGeom>
          <a:noFill/>
          <a:ln>
            <a:solidFill>
              <a:schemeClr val="tx1"/>
            </a:solidFill>
          </a:ln>
        </p:spPr>
        <p:txBody>
          <a:bodyPr wrap="square">
            <a:spAutoFit/>
          </a:bodyPr>
          <a:lstStyle/>
          <a:p>
            <a:pPr fontAlgn="base"/>
            <a:r>
              <a:rPr lang="fr-FR" sz="1400" b="1" dirty="0">
                <a:solidFill>
                  <a:schemeClr val="bg1"/>
                </a:solidFill>
                <a:highlight>
                  <a:srgbClr val="FFAF43"/>
                </a:highlight>
                <a:latin typeface="FUTURA MEDIUM" panose="020B0602020204020303" pitchFamily="34" charset="-79"/>
                <a:cs typeface="FUTURA MEDIUM" panose="020B0602020204020303" pitchFamily="34" charset="-79"/>
              </a:rPr>
              <a:t>LES HOTELS A PROJET</a:t>
            </a:r>
          </a:p>
          <a:p>
            <a:pPr fontAlgn="base"/>
            <a:r>
              <a:rPr lang="fr-FR" sz="1400" b="1" dirty="0">
                <a:solidFill>
                  <a:srgbClr val="F29400"/>
                </a:solidFill>
                <a:latin typeface="Futura Medium" panose="020B0602020204020303" pitchFamily="34" charset="-79"/>
                <a:cs typeface="Futura Medium" panose="020B0602020204020303" pitchFamily="34" charset="-79"/>
              </a:rPr>
              <a:t>Cible : </a:t>
            </a:r>
            <a:r>
              <a:rPr lang="fr-FR" sz="1400" dirty="0">
                <a:latin typeface="Futura Medium" panose="020B0602020204020303" pitchFamily="34" charset="-79"/>
                <a:cs typeface="Futura Medium" panose="020B0602020204020303" pitchFamily="34" charset="-79"/>
              </a:rPr>
              <a:t>tous les porteurs de projet du Réseau campus (élèves, profs, étudiants, professionnels…)</a:t>
            </a:r>
          </a:p>
          <a:p>
            <a:pPr fontAlgn="base"/>
            <a:r>
              <a:rPr lang="fr-FR" sz="1400" b="1" dirty="0">
                <a:solidFill>
                  <a:srgbClr val="F29400"/>
                </a:solidFill>
                <a:latin typeface="Futura Medium" panose="020B0602020204020303" pitchFamily="34" charset="-79"/>
                <a:cs typeface="Futura Medium" panose="020B0602020204020303" pitchFamily="34" charset="-79"/>
              </a:rPr>
              <a:t>Objectif : </a:t>
            </a:r>
            <a:r>
              <a:rPr lang="fr-FR" sz="1400" dirty="0">
                <a:latin typeface="Futura Medium" panose="020B0602020204020303" pitchFamily="34" charset="-79"/>
                <a:cs typeface="Futura Medium" panose="020B0602020204020303" pitchFamily="34" charset="-79"/>
              </a:rPr>
              <a:t>encourager les initiatives au service du patrimoine, de l’artisanat et d’une pédagogie innovante</a:t>
            </a:r>
          </a:p>
          <a:p>
            <a:pPr fontAlgn="base"/>
            <a:r>
              <a:rPr lang="fr-FR" sz="1400" b="1" dirty="0">
                <a:solidFill>
                  <a:srgbClr val="F29400"/>
                </a:solidFill>
                <a:latin typeface="Futura Medium" panose="020B0602020204020303" pitchFamily="34" charset="-79"/>
                <a:cs typeface="Futura Medium" panose="020B0602020204020303" pitchFamily="34" charset="-79"/>
              </a:rPr>
              <a:t>Dates : </a:t>
            </a:r>
            <a:r>
              <a:rPr lang="fr-FR" sz="1400" dirty="0">
                <a:latin typeface="Futura Medium" panose="020B0602020204020303" pitchFamily="34" charset="-79"/>
                <a:cs typeface="Futura Medium" panose="020B0602020204020303" pitchFamily="34" charset="-79"/>
              </a:rPr>
              <a:t>1 fois par mois en fonction des projets</a:t>
            </a:r>
          </a:p>
        </p:txBody>
      </p:sp>
      <p:sp>
        <p:nvSpPr>
          <p:cNvPr id="25" name="ZoneTexte 24">
            <a:extLst>
              <a:ext uri="{FF2B5EF4-FFF2-40B4-BE49-F238E27FC236}">
                <a16:creationId xmlns:a16="http://schemas.microsoft.com/office/drawing/2014/main" id="{FEDCC0B3-9242-2044-B3A6-F6A6E80C4CD9}"/>
              </a:ext>
            </a:extLst>
          </p:cNvPr>
          <p:cNvSpPr txBox="1"/>
          <p:nvPr/>
        </p:nvSpPr>
        <p:spPr>
          <a:xfrm>
            <a:off x="101306" y="3598837"/>
            <a:ext cx="7147794" cy="1384995"/>
          </a:xfrm>
          <a:prstGeom prst="rect">
            <a:avLst/>
          </a:prstGeom>
          <a:noFill/>
          <a:ln>
            <a:solidFill>
              <a:schemeClr val="tx1"/>
            </a:solidFill>
          </a:ln>
        </p:spPr>
        <p:txBody>
          <a:bodyPr wrap="square">
            <a:spAutoFit/>
          </a:bodyPr>
          <a:lstStyle/>
          <a:p>
            <a:pPr fontAlgn="base"/>
            <a:r>
              <a:rPr lang="fr-FR" sz="1400" b="1" dirty="0">
                <a:solidFill>
                  <a:schemeClr val="bg1"/>
                </a:solidFill>
                <a:highlight>
                  <a:srgbClr val="FFAF43"/>
                </a:highlight>
                <a:latin typeface="FUTURA MEDIUM" panose="020B0602020204020303" pitchFamily="34" charset="-79"/>
                <a:cs typeface="FUTURA MEDIUM" panose="020B0602020204020303" pitchFamily="34" charset="-79"/>
              </a:rPr>
              <a:t>LES CONVERSATIONS,  LES COMMANDES &amp; LES CHANTIERS ECOLE</a:t>
            </a:r>
            <a:endParaRPr lang="fr-FR" sz="1400" b="1" dirty="0">
              <a:latin typeface="FUTURA MEDIUM" panose="020B0602020204020303" pitchFamily="34" charset="-79"/>
              <a:cs typeface="FUTURA MEDIUM" panose="020B0602020204020303" pitchFamily="34" charset="-79"/>
            </a:endParaRPr>
          </a:p>
          <a:p>
            <a:pPr algn="just" fontAlgn="base"/>
            <a:r>
              <a:rPr lang="fr-FR" sz="1400" dirty="0">
                <a:latin typeface="Futura Medium" panose="020B0602020204020303" pitchFamily="34" charset="-79"/>
                <a:cs typeface="Futura Medium" panose="020B0602020204020303" pitchFamily="34" charset="-79"/>
              </a:rPr>
              <a:t>Le Campus met en réseau les acteurs pour monter des projets.</a:t>
            </a:r>
          </a:p>
          <a:p>
            <a:pPr algn="just" fontAlgn="base"/>
            <a:r>
              <a:rPr lang="fr-FR" sz="1400" dirty="0">
                <a:latin typeface="Futura Medium" panose="020B0602020204020303" pitchFamily="34" charset="-79"/>
                <a:cs typeface="Futura Medium" panose="020B0602020204020303" pitchFamily="34" charset="-79"/>
              </a:rPr>
              <a:t>Le Campus passe des commandes en son nom ou celui de professionnels pour faire travailler en situation professionnelle les apprenants</a:t>
            </a:r>
          </a:p>
          <a:p>
            <a:pPr algn="just" fontAlgn="base"/>
            <a:r>
              <a:rPr lang="fr-FR" sz="1400" dirty="0">
                <a:latin typeface="Futura Medium" panose="020B0602020204020303" pitchFamily="34" charset="-79"/>
                <a:cs typeface="Futura Medium" panose="020B0602020204020303" pitchFamily="34" charset="-79"/>
              </a:rPr>
              <a:t>Ces commandes peuvent prendre la forme de chantiers école : Patrimoine bâti / Restauration de mobilier / Aménagements Jardins / etc…</a:t>
            </a:r>
          </a:p>
        </p:txBody>
      </p:sp>
      <p:sp>
        <p:nvSpPr>
          <p:cNvPr id="29" name="ZoneTexte 28">
            <a:extLst>
              <a:ext uri="{FF2B5EF4-FFF2-40B4-BE49-F238E27FC236}">
                <a16:creationId xmlns:a16="http://schemas.microsoft.com/office/drawing/2014/main" id="{E3D76DF5-8F54-814C-B56F-C63B0A84EE1F}"/>
              </a:ext>
            </a:extLst>
          </p:cNvPr>
          <p:cNvSpPr txBox="1"/>
          <p:nvPr/>
        </p:nvSpPr>
        <p:spPr>
          <a:xfrm>
            <a:off x="80437" y="5081889"/>
            <a:ext cx="7168664" cy="738664"/>
          </a:xfrm>
          <a:prstGeom prst="rect">
            <a:avLst/>
          </a:prstGeom>
          <a:noFill/>
          <a:ln>
            <a:solidFill>
              <a:schemeClr val="tx1"/>
            </a:solidFill>
          </a:ln>
        </p:spPr>
        <p:txBody>
          <a:bodyPr wrap="square">
            <a:spAutoFit/>
          </a:bodyPr>
          <a:lstStyle/>
          <a:p>
            <a:pPr fontAlgn="base"/>
            <a:r>
              <a:rPr lang="fr-FR" sz="1400" b="1" dirty="0">
                <a:solidFill>
                  <a:schemeClr val="bg1"/>
                </a:solidFill>
                <a:highlight>
                  <a:srgbClr val="FFAF43"/>
                </a:highlight>
                <a:latin typeface="FUTURA MEDIUM" panose="020B0602020204020303" pitchFamily="34" charset="-79"/>
                <a:cs typeface="FUTURA MEDIUM" panose="020B0602020204020303" pitchFamily="34" charset="-79"/>
              </a:rPr>
              <a:t>LES PROJETS INTERNATIONAUX</a:t>
            </a:r>
            <a:endParaRPr lang="fr-FR" sz="1400" b="1" dirty="0">
              <a:latin typeface="FUTURA MEDIUM" panose="020B0602020204020303" pitchFamily="34" charset="-79"/>
              <a:cs typeface="FUTURA MEDIUM" panose="020B0602020204020303" pitchFamily="34" charset="-79"/>
            </a:endParaRPr>
          </a:p>
          <a:p>
            <a:pPr algn="just" fontAlgn="base"/>
            <a:r>
              <a:rPr lang="fr-FR" sz="1400" dirty="0">
                <a:latin typeface="Futura Medium" panose="020B0602020204020303" pitchFamily="34" charset="-79"/>
                <a:cs typeface="Futura Medium" panose="020B0602020204020303" pitchFamily="34" charset="-79"/>
              </a:rPr>
              <a:t>Le Campus propose des programmes d’échanges, de voyages, de visites à l’étrangers pour les apprenants et les professionnels grâce à son réseau de partenaires</a:t>
            </a:r>
          </a:p>
        </p:txBody>
      </p:sp>
      <p:sp>
        <p:nvSpPr>
          <p:cNvPr id="14" name="ZoneTexte 13">
            <a:extLst>
              <a:ext uri="{FF2B5EF4-FFF2-40B4-BE49-F238E27FC236}">
                <a16:creationId xmlns:a16="http://schemas.microsoft.com/office/drawing/2014/main" id="{BF5F3F46-BE8B-7748-8D66-8A4A6DC72905}"/>
              </a:ext>
            </a:extLst>
          </p:cNvPr>
          <p:cNvSpPr txBox="1"/>
          <p:nvPr/>
        </p:nvSpPr>
        <p:spPr>
          <a:xfrm>
            <a:off x="-1" y="79214"/>
            <a:ext cx="11423375" cy="369332"/>
          </a:xfrm>
          <a:prstGeom prst="rect">
            <a:avLst/>
          </a:prstGeom>
          <a:noFill/>
        </p:spPr>
        <p:txBody>
          <a:bodyPr wrap="square" rtlCol="0">
            <a:spAutoFit/>
          </a:bodyPr>
          <a:lstStyle/>
          <a:p>
            <a:pPr lvl="0" fontAlgn="base"/>
            <a:r>
              <a:rPr lang="fr-FR" dirty="0">
                <a:solidFill>
                  <a:srgbClr val="F29400"/>
                </a:solidFill>
                <a:latin typeface="Futura Medium" panose="020B0602020204020303" pitchFamily="34" charset="-79"/>
                <a:cs typeface="Futura Medium" panose="020B0602020204020303" pitchFamily="34" charset="-79"/>
              </a:rPr>
              <a:t>LA VIE ET LES PROJETS DU CAMPUS ET DE SA COMMUNAUTE</a:t>
            </a:r>
            <a:endParaRPr lang="fr-FR" dirty="0">
              <a:solidFill>
                <a:srgbClr val="F29400"/>
              </a:solidFill>
              <a:highlight>
                <a:srgbClr val="F29400"/>
              </a:highlight>
              <a:latin typeface="Futura Medium" panose="020B0602020204020303" pitchFamily="34" charset="-79"/>
              <a:cs typeface="Futura Medium" panose="020B0602020204020303" pitchFamily="34" charset="-79"/>
            </a:endParaRPr>
          </a:p>
        </p:txBody>
      </p:sp>
      <p:cxnSp>
        <p:nvCxnSpPr>
          <p:cNvPr id="15" name="Connecteur droit 14">
            <a:extLst>
              <a:ext uri="{FF2B5EF4-FFF2-40B4-BE49-F238E27FC236}">
                <a16:creationId xmlns:a16="http://schemas.microsoft.com/office/drawing/2014/main" id="{1C4BF908-FAE3-E741-8EC7-4FE9257C0468}"/>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18" name="ZoneTexte 17">
            <a:extLst>
              <a:ext uri="{FF2B5EF4-FFF2-40B4-BE49-F238E27FC236}">
                <a16:creationId xmlns:a16="http://schemas.microsoft.com/office/drawing/2014/main" id="{9041B104-1CB1-5441-AD0E-4FC657C8F374}"/>
              </a:ext>
            </a:extLst>
          </p:cNvPr>
          <p:cNvSpPr txBox="1"/>
          <p:nvPr/>
        </p:nvSpPr>
        <p:spPr>
          <a:xfrm>
            <a:off x="102202" y="526346"/>
            <a:ext cx="11228406" cy="338554"/>
          </a:xfrm>
          <a:prstGeom prst="rect">
            <a:avLst/>
          </a:prstGeom>
          <a:solidFill>
            <a:srgbClr val="F29400"/>
          </a:solidFill>
          <a:ln>
            <a:solidFill>
              <a:schemeClr val="tx1"/>
            </a:solidFill>
          </a:ln>
        </p:spPr>
        <p:txBody>
          <a:bodyPr wrap="square">
            <a:spAutoFit/>
          </a:bodyPr>
          <a:lstStyle/>
          <a:p>
            <a:pPr algn="ctr" fontAlgn="base"/>
            <a:r>
              <a:rPr lang="fr-FR" sz="1600" b="1" dirty="0">
                <a:solidFill>
                  <a:schemeClr val="bg1"/>
                </a:solidFill>
                <a:latin typeface="FUTURA MEDIUM" panose="020B0602020204020303" pitchFamily="34" charset="-79"/>
                <a:cs typeface="FUTURA MEDIUM" panose="020B0602020204020303" pitchFamily="34" charset="-79"/>
              </a:rPr>
              <a:t>LES PROJETS PEDAGOGIQUES DU CAMPUS</a:t>
            </a:r>
          </a:p>
        </p:txBody>
      </p:sp>
      <p:sp>
        <p:nvSpPr>
          <p:cNvPr id="21" name="ZoneTexte 20">
            <a:extLst>
              <a:ext uri="{FF2B5EF4-FFF2-40B4-BE49-F238E27FC236}">
                <a16:creationId xmlns:a16="http://schemas.microsoft.com/office/drawing/2014/main" id="{615B6D23-3991-1343-BDF1-57D815E88B4F}"/>
              </a:ext>
            </a:extLst>
          </p:cNvPr>
          <p:cNvSpPr txBox="1"/>
          <p:nvPr/>
        </p:nvSpPr>
        <p:spPr>
          <a:xfrm>
            <a:off x="80437" y="5955598"/>
            <a:ext cx="7168664" cy="307777"/>
          </a:xfrm>
          <a:prstGeom prst="rect">
            <a:avLst/>
          </a:prstGeom>
          <a:noFill/>
          <a:ln>
            <a:solidFill>
              <a:schemeClr val="tx1"/>
            </a:solidFill>
          </a:ln>
        </p:spPr>
        <p:txBody>
          <a:bodyPr wrap="square">
            <a:spAutoFit/>
          </a:bodyPr>
          <a:lstStyle/>
          <a:p>
            <a:pPr fontAlgn="base"/>
            <a:r>
              <a:rPr lang="fr-FR" sz="1400" b="1" dirty="0">
                <a:solidFill>
                  <a:schemeClr val="bg1"/>
                </a:solidFill>
                <a:highlight>
                  <a:srgbClr val="FFAF43"/>
                </a:highlight>
                <a:latin typeface="FUTURA MEDIUM" panose="020B0602020204020303" pitchFamily="34" charset="-79"/>
                <a:cs typeface="FUTURA MEDIUM" panose="020B0602020204020303" pitchFamily="34" charset="-79"/>
              </a:rPr>
              <a:t>LES JURYS DES CONCOURS (</a:t>
            </a:r>
            <a:r>
              <a:rPr lang="fr-FR" sz="1400" b="1" dirty="0" err="1">
                <a:solidFill>
                  <a:schemeClr val="bg1"/>
                </a:solidFill>
                <a:highlight>
                  <a:srgbClr val="FFAF43"/>
                </a:highlight>
                <a:latin typeface="FUTURA MEDIUM" panose="020B0602020204020303" pitchFamily="34" charset="-79"/>
                <a:cs typeface="FUTURA MEDIUM" panose="020B0602020204020303" pitchFamily="34" charset="-79"/>
              </a:rPr>
              <a:t>MOFs</a:t>
            </a:r>
            <a:r>
              <a:rPr lang="fr-FR" sz="1400" b="1" dirty="0">
                <a:solidFill>
                  <a:schemeClr val="bg1"/>
                </a:solidFill>
                <a:highlight>
                  <a:srgbClr val="FFAF43"/>
                </a:highlight>
                <a:latin typeface="FUTURA MEDIUM" panose="020B0602020204020303" pitchFamily="34" charset="-79"/>
                <a:cs typeface="FUTURA MEDIUM" panose="020B0602020204020303" pitchFamily="34" charset="-79"/>
              </a:rPr>
              <a:t>, …)</a:t>
            </a:r>
            <a:endParaRPr lang="fr-FR" sz="1400" b="1" dirty="0">
              <a:latin typeface="FUTURA MEDIUM" panose="020B0602020204020303" pitchFamily="34" charset="-79"/>
              <a:cs typeface="FUTURA MEDIUM" panose="020B0602020204020303" pitchFamily="34" charset="-79"/>
            </a:endParaRPr>
          </a:p>
        </p:txBody>
      </p:sp>
      <p:pic>
        <p:nvPicPr>
          <p:cNvPr id="37" name="Image 36">
            <a:extLst>
              <a:ext uri="{FF2B5EF4-FFF2-40B4-BE49-F238E27FC236}">
                <a16:creationId xmlns:a16="http://schemas.microsoft.com/office/drawing/2014/main" id="{46A592DD-9478-944B-BA11-C3F4FDCDF2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9676" y="79215"/>
            <a:ext cx="1152134" cy="1152134"/>
          </a:xfrm>
          <a:prstGeom prst="rect">
            <a:avLst/>
          </a:prstGeom>
        </p:spPr>
      </p:pic>
      <p:sp>
        <p:nvSpPr>
          <p:cNvPr id="28" name="ZoneTexte 27">
            <a:extLst>
              <a:ext uri="{FF2B5EF4-FFF2-40B4-BE49-F238E27FC236}">
                <a16:creationId xmlns:a16="http://schemas.microsoft.com/office/drawing/2014/main" id="{77314D0C-6E69-9D40-A031-DBE121B17989}"/>
              </a:ext>
            </a:extLst>
          </p:cNvPr>
          <p:cNvSpPr txBox="1"/>
          <p:nvPr/>
        </p:nvSpPr>
        <p:spPr>
          <a:xfrm>
            <a:off x="2549588" y="1884794"/>
            <a:ext cx="7285528" cy="646331"/>
          </a:xfrm>
          <a:prstGeom prst="rect">
            <a:avLst/>
          </a:prstGeom>
          <a:noFill/>
          <a:ln>
            <a:solidFill>
              <a:schemeClr val="tx1"/>
            </a:solidFill>
          </a:ln>
        </p:spPr>
        <p:txBody>
          <a:bodyPr wrap="square">
            <a:spAutoFit/>
          </a:bodyPr>
          <a:lstStyle/>
          <a:p>
            <a:pPr fontAlgn="base"/>
            <a:r>
              <a:rPr lang="fr-FR" sz="1200" b="1" dirty="0">
                <a:highlight>
                  <a:srgbClr val="7CEAE1"/>
                </a:highlight>
                <a:latin typeface="FUTURA MEDIUM" panose="020B0602020204020303" pitchFamily="34" charset="-79"/>
                <a:cs typeface="FUTURA MEDIUM" panose="020B0602020204020303" pitchFamily="34" charset="-79"/>
              </a:rPr>
              <a:t>Tour du monde Savoirs Pierre : taille de pierre (Projets labellisés Campus)</a:t>
            </a:r>
            <a:endParaRPr lang="fr-FR" sz="1100" b="1" dirty="0">
              <a:highlight>
                <a:srgbClr val="7CEAE1"/>
              </a:highlight>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fr-FR" sz="12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rPr>
              <a:t>Accompagnement de </a:t>
            </a:r>
            <a:r>
              <a:rPr lang="fr-FR" sz="12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2</a:t>
            </a:r>
            <a:r>
              <a:rPr lang="fr-FR" sz="12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rPr>
              <a:t> jeunes tailleurs de pierre n tour du monde pour promouvoir le métiers et rassembler les techniques et savoir faire du monde</a:t>
            </a:r>
            <a:endParaRPr lang="fr-FR" sz="1200" dirty="0">
              <a:effectLst/>
              <a:latin typeface="Futura Medium" panose="020B0602020204020303" pitchFamily="34" charset="-79"/>
              <a:ea typeface="Times New Roman" panose="02020603050405020304" pitchFamily="18" charset="0"/>
              <a:cs typeface="Futura Medium" panose="020B0602020204020303" pitchFamily="34" charset="-79"/>
            </a:endParaRPr>
          </a:p>
        </p:txBody>
      </p:sp>
      <p:sp>
        <p:nvSpPr>
          <p:cNvPr id="30" name="ZoneTexte 29">
            <a:extLst>
              <a:ext uri="{FF2B5EF4-FFF2-40B4-BE49-F238E27FC236}">
                <a16:creationId xmlns:a16="http://schemas.microsoft.com/office/drawing/2014/main" id="{548A696C-442F-A74F-83B3-FFA55579BA07}"/>
              </a:ext>
            </a:extLst>
          </p:cNvPr>
          <p:cNvSpPr txBox="1"/>
          <p:nvPr/>
        </p:nvSpPr>
        <p:spPr>
          <a:xfrm>
            <a:off x="2549588" y="2666170"/>
            <a:ext cx="7285528" cy="615553"/>
          </a:xfrm>
          <a:prstGeom prst="rect">
            <a:avLst/>
          </a:prstGeom>
          <a:noFill/>
          <a:ln>
            <a:solidFill>
              <a:schemeClr val="tx1"/>
            </a:solidFill>
          </a:ln>
        </p:spPr>
        <p:txBody>
          <a:bodyPr wrap="square">
            <a:spAutoFit/>
          </a:bodyPr>
          <a:lstStyle/>
          <a:p>
            <a:pPr fontAlgn="base"/>
            <a:r>
              <a:rPr lang="fr-FR" sz="1200" b="1" dirty="0">
                <a:highlight>
                  <a:srgbClr val="7CEAE1"/>
                </a:highlight>
                <a:latin typeface="FUTURA MEDIUM" panose="020B0602020204020303" pitchFamily="34" charset="-79"/>
                <a:cs typeface="FUTURA MEDIUM" panose="020B0602020204020303" pitchFamily="34" charset="-79"/>
              </a:rPr>
              <a:t>Jardin Collège </a:t>
            </a:r>
            <a:r>
              <a:rPr lang="fr-FR" sz="1200" b="1" dirty="0" err="1">
                <a:highlight>
                  <a:srgbClr val="7CEAE1"/>
                </a:highlight>
                <a:latin typeface="FUTURA MEDIUM" panose="020B0602020204020303" pitchFamily="34" charset="-79"/>
                <a:cs typeface="FUTURA MEDIUM" panose="020B0602020204020303" pitchFamily="34" charset="-79"/>
              </a:rPr>
              <a:t>Frania</a:t>
            </a:r>
            <a:r>
              <a:rPr lang="fr-FR" sz="1200" b="1" dirty="0">
                <a:highlight>
                  <a:srgbClr val="7CEAE1"/>
                </a:highlight>
                <a:latin typeface="FUTURA MEDIUM" panose="020B0602020204020303" pitchFamily="34" charset="-79"/>
                <a:cs typeface="FUTURA MEDIUM" panose="020B0602020204020303" pitchFamily="34" charset="-79"/>
              </a:rPr>
              <a:t> </a:t>
            </a:r>
            <a:r>
              <a:rPr lang="fr-FR" sz="1200" b="1" dirty="0" err="1">
                <a:highlight>
                  <a:srgbClr val="7CEAE1"/>
                </a:highlight>
                <a:latin typeface="FUTURA MEDIUM" panose="020B0602020204020303" pitchFamily="34" charset="-79"/>
                <a:cs typeface="FUTURA MEDIUM" panose="020B0602020204020303" pitchFamily="34" charset="-79"/>
              </a:rPr>
              <a:t>Eisenbach-Haverland</a:t>
            </a:r>
            <a:endParaRPr lang="fr-FR" sz="1100" b="1" dirty="0">
              <a:highlight>
                <a:srgbClr val="7CEAE1"/>
              </a:highlight>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Accompagnement d’un collège dans la transformation de sa cour en jardin et </a:t>
            </a:r>
            <a:r>
              <a:rPr lang="fr-FR" sz="1100" dirty="0" err="1">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hâvre</a:t>
            </a: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 de biodiversité en hommage à Mme </a:t>
            </a:r>
            <a:r>
              <a:rPr lang="fr-FR" sz="1100" dirty="0" err="1">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Eisenbach-Haverland</a:t>
            </a:r>
            <a:r>
              <a:rPr lang="fr-FR" sz="11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rPr>
              <a:t>, rescapée des camps d’Auschwitz et marraine du Collège.</a:t>
            </a:r>
            <a:endParaRPr lang="fr-FR" sz="1100" dirty="0">
              <a:latin typeface="Futura Medium" panose="020B0602020204020303" pitchFamily="34" charset="-79"/>
              <a:ea typeface="Times New Roman" panose="02020603050405020304" pitchFamily="18" charset="0"/>
              <a:cs typeface="Futura Medium" panose="020B0602020204020303" pitchFamily="34" charset="-79"/>
            </a:endParaRPr>
          </a:p>
        </p:txBody>
      </p:sp>
      <p:pic>
        <p:nvPicPr>
          <p:cNvPr id="1026" name="Picture 2" descr="La Route de la Pierre par Savoirs-Pierres — KissKissBankBank">
            <a:extLst>
              <a:ext uri="{FF2B5EF4-FFF2-40B4-BE49-F238E27FC236}">
                <a16:creationId xmlns:a16="http://schemas.microsoft.com/office/drawing/2014/main" id="{206A208C-FAC4-4B4F-BFBC-524EF72F017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3425" y="1872288"/>
            <a:ext cx="1351723" cy="677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lège Frania EISENBACH-HAVERLAND (@CollegeFrania) / Twitter">
            <a:extLst>
              <a:ext uri="{FF2B5EF4-FFF2-40B4-BE49-F238E27FC236}">
                <a16:creationId xmlns:a16="http://schemas.microsoft.com/office/drawing/2014/main" id="{BBF4D608-CD88-8243-8855-E5C9FB02EF7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0392" y="2655636"/>
            <a:ext cx="805898" cy="80589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9CD64A6D-8323-5641-BE35-004347E63066}"/>
              </a:ext>
            </a:extLst>
          </p:cNvPr>
          <p:cNvSpPr txBox="1"/>
          <p:nvPr/>
        </p:nvSpPr>
        <p:spPr>
          <a:xfrm>
            <a:off x="7746903" y="5462934"/>
            <a:ext cx="3869636" cy="261604"/>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LES HEURES HEUREUSES DU JEUDI</a:t>
            </a:r>
          </a:p>
        </p:txBody>
      </p:sp>
      <p:sp>
        <p:nvSpPr>
          <p:cNvPr id="17" name="ZoneTexte 16">
            <a:extLst>
              <a:ext uri="{FF2B5EF4-FFF2-40B4-BE49-F238E27FC236}">
                <a16:creationId xmlns:a16="http://schemas.microsoft.com/office/drawing/2014/main" id="{2130F334-8903-5C47-9EF5-7A2EDB89F3D9}"/>
              </a:ext>
            </a:extLst>
          </p:cNvPr>
          <p:cNvSpPr txBox="1"/>
          <p:nvPr/>
        </p:nvSpPr>
        <p:spPr>
          <a:xfrm>
            <a:off x="7746904" y="4020717"/>
            <a:ext cx="3869635" cy="600164"/>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LA RESIDENCE DU 71</a:t>
            </a:r>
          </a:p>
          <a:p>
            <a:pPr fontAlgn="base"/>
            <a:r>
              <a:rPr lang="fr-FR" sz="1100" dirty="0">
                <a:latin typeface="Futura Medium" panose="020B0602020204020303" pitchFamily="34" charset="-79"/>
                <a:cs typeface="Futura Medium" panose="020B0602020204020303" pitchFamily="34" charset="-79"/>
              </a:rPr>
              <a:t>Une résidence du CROUS dans un bâtiment exceptionnel à 5 mn du campus à disposition des étudiants du Campus</a:t>
            </a:r>
          </a:p>
        </p:txBody>
      </p:sp>
      <p:sp>
        <p:nvSpPr>
          <p:cNvPr id="19" name="ZoneTexte 18">
            <a:extLst>
              <a:ext uri="{FF2B5EF4-FFF2-40B4-BE49-F238E27FC236}">
                <a16:creationId xmlns:a16="http://schemas.microsoft.com/office/drawing/2014/main" id="{9E00A3A8-B70D-9740-864D-0C94C90990BA}"/>
              </a:ext>
            </a:extLst>
          </p:cNvPr>
          <p:cNvSpPr txBox="1"/>
          <p:nvPr/>
        </p:nvSpPr>
        <p:spPr>
          <a:xfrm>
            <a:off x="7746903" y="5862747"/>
            <a:ext cx="3869635" cy="600164"/>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LE FAB XIV</a:t>
            </a:r>
          </a:p>
          <a:p>
            <a:pPr fontAlgn="base"/>
            <a:r>
              <a:rPr lang="fr-FR" sz="1100" dirty="0">
                <a:latin typeface="Futura Medium" panose="020B0602020204020303" pitchFamily="34" charset="-79"/>
                <a:cs typeface="Futura Medium" panose="020B0602020204020303" pitchFamily="34" charset="-79"/>
              </a:rPr>
              <a:t>Un atelier partagé, ouvert en permanence pour les apprenants du campus</a:t>
            </a:r>
          </a:p>
        </p:txBody>
      </p:sp>
      <p:sp>
        <p:nvSpPr>
          <p:cNvPr id="20" name="ZoneTexte 19">
            <a:extLst>
              <a:ext uri="{FF2B5EF4-FFF2-40B4-BE49-F238E27FC236}">
                <a16:creationId xmlns:a16="http://schemas.microsoft.com/office/drawing/2014/main" id="{1D0E61F7-D243-BC4B-829C-112F1CBA7AD2}"/>
              </a:ext>
            </a:extLst>
          </p:cNvPr>
          <p:cNvSpPr txBox="1"/>
          <p:nvPr/>
        </p:nvSpPr>
        <p:spPr>
          <a:xfrm>
            <a:off x="7746904" y="3614062"/>
            <a:ext cx="3869635" cy="338554"/>
          </a:xfrm>
          <a:prstGeom prst="rect">
            <a:avLst/>
          </a:prstGeom>
          <a:solidFill>
            <a:srgbClr val="F29400"/>
          </a:solidFill>
          <a:ln>
            <a:solidFill>
              <a:schemeClr val="tx1"/>
            </a:solidFill>
          </a:ln>
        </p:spPr>
        <p:txBody>
          <a:bodyPr wrap="square">
            <a:spAutoFit/>
          </a:bodyPr>
          <a:lstStyle/>
          <a:p>
            <a:pPr algn="ctr" fontAlgn="base"/>
            <a:r>
              <a:rPr lang="fr-FR" sz="1600" b="1" dirty="0">
                <a:solidFill>
                  <a:schemeClr val="bg1"/>
                </a:solidFill>
                <a:latin typeface="FUTURA MEDIUM" panose="020B0602020204020303" pitchFamily="34" charset="-79"/>
                <a:cs typeface="FUTURA MEDIUM" panose="020B0602020204020303" pitchFamily="34" charset="-79"/>
              </a:rPr>
              <a:t>LA VIE CAMPUS</a:t>
            </a:r>
          </a:p>
        </p:txBody>
      </p:sp>
      <p:sp>
        <p:nvSpPr>
          <p:cNvPr id="22" name="ZoneTexte 21">
            <a:extLst>
              <a:ext uri="{FF2B5EF4-FFF2-40B4-BE49-F238E27FC236}">
                <a16:creationId xmlns:a16="http://schemas.microsoft.com/office/drawing/2014/main" id="{CC4CCA9B-0E65-504B-984C-C1C2B8FE85B0}"/>
              </a:ext>
            </a:extLst>
          </p:cNvPr>
          <p:cNvSpPr txBox="1"/>
          <p:nvPr/>
        </p:nvSpPr>
        <p:spPr>
          <a:xfrm>
            <a:off x="7757522" y="4719841"/>
            <a:ext cx="3869635" cy="600164"/>
          </a:xfrm>
          <a:prstGeom prst="rect">
            <a:avLst/>
          </a:prstGeom>
          <a:noFill/>
          <a:ln>
            <a:solidFill>
              <a:schemeClr val="tx1"/>
            </a:solidFill>
          </a:ln>
        </p:spPr>
        <p:txBody>
          <a:bodyPr wrap="square">
            <a:spAutoFit/>
          </a:bodyPr>
          <a:lstStyle/>
          <a:p>
            <a:pPr fontAlgn="base"/>
            <a:r>
              <a:rPr lang="fr-FR" sz="1100" b="1" dirty="0">
                <a:solidFill>
                  <a:schemeClr val="bg1"/>
                </a:solidFill>
                <a:highlight>
                  <a:srgbClr val="FFAF43"/>
                </a:highlight>
                <a:latin typeface="FUTURA MEDIUM" panose="020B0602020204020303" pitchFamily="34" charset="-79"/>
                <a:cs typeface="FUTURA MEDIUM" panose="020B0602020204020303" pitchFamily="34" charset="-79"/>
              </a:rPr>
              <a:t>LA BUVETTE DES MENUS PLAISIRS</a:t>
            </a:r>
          </a:p>
          <a:p>
            <a:pPr fontAlgn="base"/>
            <a:r>
              <a:rPr lang="fr-FR" sz="1100" dirty="0">
                <a:latin typeface="Futura Medium" panose="020B0602020204020303" pitchFamily="34" charset="-79"/>
                <a:cs typeface="Futura Medium" panose="020B0602020204020303" pitchFamily="34" charset="-79"/>
              </a:rPr>
              <a:t>Un coin buvette pour venir se poser pour déjeuner ou prendre une pause</a:t>
            </a:r>
          </a:p>
        </p:txBody>
      </p:sp>
    </p:spTree>
    <p:extLst>
      <p:ext uri="{BB962C8B-B14F-4D97-AF65-F5344CB8AC3E}">
        <p14:creationId xmlns:p14="http://schemas.microsoft.com/office/powerpoint/2010/main" val="4279182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78738" y="100076"/>
            <a:ext cx="6767830" cy="299720"/>
          </a:xfrm>
          <a:prstGeom prst="rect">
            <a:avLst/>
          </a:prstGeom>
        </p:spPr>
        <p:txBody>
          <a:bodyPr vert="horz" wrap="square" lIns="0" tIns="12700" rIns="0" bIns="0" rtlCol="0">
            <a:spAutoFit/>
          </a:bodyPr>
          <a:lstStyle/>
          <a:p>
            <a:pPr marL="12700">
              <a:lnSpc>
                <a:spcPct val="100000"/>
              </a:lnSpc>
              <a:spcBef>
                <a:spcPts val="100"/>
              </a:spcBef>
            </a:pPr>
            <a:r>
              <a:rPr lang="fr-FR" sz="1800" dirty="0">
                <a:solidFill>
                  <a:srgbClr val="F29400"/>
                </a:solidFill>
                <a:latin typeface="Arial"/>
                <a:cs typeface="Arial"/>
              </a:rPr>
              <a:t>RECAPITULATIF PROGRAMMATION PAR MOIS</a:t>
            </a:r>
            <a:endParaRPr sz="1800" dirty="0">
              <a:latin typeface="Arial"/>
              <a:cs typeface="Arial"/>
            </a:endParaRPr>
          </a:p>
        </p:txBody>
      </p:sp>
      <p:sp>
        <p:nvSpPr>
          <p:cNvPr id="9" name="object 9"/>
          <p:cNvSpPr/>
          <p:nvPr/>
        </p:nvSpPr>
        <p:spPr>
          <a:xfrm>
            <a:off x="80435" y="453186"/>
            <a:ext cx="9754870" cy="0"/>
          </a:xfrm>
          <a:custGeom>
            <a:avLst/>
            <a:gdLst/>
            <a:ahLst/>
            <a:cxnLst/>
            <a:rect l="l" t="t" r="r" b="b"/>
            <a:pathLst>
              <a:path w="9754870">
                <a:moveTo>
                  <a:pt x="0" y="0"/>
                </a:moveTo>
                <a:lnTo>
                  <a:pt x="9754685" y="1"/>
                </a:lnTo>
              </a:path>
            </a:pathLst>
          </a:custGeom>
          <a:ln w="25400">
            <a:solidFill>
              <a:srgbClr val="F49600"/>
            </a:solidFill>
          </a:ln>
        </p:spPr>
        <p:txBody>
          <a:bodyPr wrap="square" lIns="0" tIns="0" rIns="0" bIns="0" rtlCol="0"/>
          <a:lstStyle/>
          <a:p>
            <a:endParaRPr/>
          </a:p>
        </p:txBody>
      </p:sp>
      <p:sp>
        <p:nvSpPr>
          <p:cNvPr id="27" name="ZoneTexte 26">
            <a:extLst>
              <a:ext uri="{FF2B5EF4-FFF2-40B4-BE49-F238E27FC236}">
                <a16:creationId xmlns:a16="http://schemas.microsoft.com/office/drawing/2014/main" id="{E72B05F8-5575-004D-8495-86077C4006C9}"/>
              </a:ext>
            </a:extLst>
          </p:cNvPr>
          <p:cNvSpPr txBox="1"/>
          <p:nvPr/>
        </p:nvSpPr>
        <p:spPr>
          <a:xfrm>
            <a:off x="78738" y="638920"/>
            <a:ext cx="5815805" cy="5847755"/>
          </a:xfrm>
          <a:prstGeom prst="rect">
            <a:avLst/>
          </a:prstGeom>
          <a:noFill/>
          <a:ln>
            <a:solidFill>
              <a:srgbClr val="ED7D31"/>
            </a:solidFill>
          </a:ln>
        </p:spPr>
        <p:txBody>
          <a:bodyPr wrap="square">
            <a:spAutoFit/>
          </a:bodyPr>
          <a:lstStyle/>
          <a:p>
            <a:r>
              <a:rPr lang="fr-FR" sz="1000" b="1" dirty="0">
                <a:solidFill>
                  <a:srgbClr val="ED7D31"/>
                </a:solidFill>
                <a:effectLst/>
                <a:latin typeface="FUTURA MEDIUM" panose="020B0602020204020303" pitchFamily="34" charset="-79"/>
                <a:ea typeface="Times New Roman" panose="02020603050405020304" pitchFamily="18" charset="0"/>
                <a:cs typeface="FUTURA MEDIUM" panose="020B0602020204020303" pitchFamily="34" charset="-79"/>
              </a:rPr>
              <a:t>Septembre</a:t>
            </a:r>
          </a:p>
          <a:p>
            <a:r>
              <a:rPr lang="fr-FR" sz="900" dirty="0">
                <a:highlight>
                  <a:srgbClr val="FFBCEF"/>
                </a:highlight>
                <a:latin typeface="Futura Medium" panose="020B0602020204020303" pitchFamily="34" charset="-79"/>
                <a:cs typeface="Futura Medium" panose="020B0602020204020303" pitchFamily="34" charset="-79"/>
              </a:rPr>
              <a:t>5 septembre 2022 : 		Rentrée DU MCP</a:t>
            </a:r>
          </a:p>
          <a:p>
            <a:r>
              <a:rPr lang="fr-FR" sz="900" dirty="0">
                <a:highlight>
                  <a:srgbClr val="FFBCEF"/>
                </a:highlight>
                <a:latin typeface="Futura Medium" panose="020B0602020204020303" pitchFamily="34" charset="-79"/>
                <a:cs typeface="Futura Medium" panose="020B0602020204020303" pitchFamily="34" charset="-79"/>
              </a:rPr>
              <a:t>12 septembre 2022 : 		Rentrée FCIL au lycée Jean Monnet de Montrouge</a:t>
            </a:r>
          </a:p>
          <a:p>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17-18 septembre 2022 : 		Les Journées du Patrimoine</a:t>
            </a:r>
            <a:endParaRPr lang="fr-FR" sz="900" dirty="0">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22 septembre 2022 :		Formations formateurs : pédagogie </a:t>
            </a:r>
            <a:r>
              <a:rPr lang="fr-FR" sz="900" dirty="0" err="1">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Fablab</a:t>
            </a:r>
            <a:endPar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900" dirty="0">
                <a:highlight>
                  <a:srgbClr val="FFE828"/>
                </a:highlight>
                <a:latin typeface="Futura Medium" panose="020B0602020204020303" pitchFamily="34" charset="-79"/>
                <a:cs typeface="Futura Medium" panose="020B0602020204020303" pitchFamily="34" charset="-79"/>
              </a:rPr>
              <a:t>28 septembre 2022 :		 Journées inter-cordées CY</a:t>
            </a:r>
            <a:endParaRPr lang="fr-FR" sz="1000" b="1" dirty="0">
              <a:solidFill>
                <a:srgbClr val="ED7D31"/>
              </a:solidFill>
              <a:latin typeface="FUTURA MEDIUM" panose="020B0602020204020303" pitchFamily="34" charset="-79"/>
              <a:ea typeface="Times New Roman" panose="02020603050405020304" pitchFamily="18" charset="0"/>
              <a:cs typeface="FUTURA MEDIUM" panose="020B0602020204020303" pitchFamily="34" charset="-79"/>
            </a:endParaRPr>
          </a:p>
          <a:p>
            <a:r>
              <a:rPr lang="fr-FR" sz="1000" b="1" dirty="0">
                <a:solidFill>
                  <a:srgbClr val="ED7D31"/>
                </a:solidFill>
                <a:latin typeface="FUTURA MEDIUM" panose="020B0602020204020303" pitchFamily="34" charset="-79"/>
                <a:ea typeface="Times New Roman" panose="02020603050405020304" pitchFamily="18" charset="0"/>
                <a:cs typeface="FUTURA MEDIUM" panose="020B0602020204020303" pitchFamily="34" charset="-79"/>
              </a:rPr>
              <a:t>Octobre</a:t>
            </a:r>
            <a:endParaRPr lang="fr-FR" sz="1000" b="1" dirty="0">
              <a:solidFill>
                <a:srgbClr val="ED7D31"/>
              </a:solidFill>
              <a:effectLst/>
              <a:latin typeface="FUTURA MEDIUM" panose="020B0602020204020303" pitchFamily="34" charset="-79"/>
              <a:ea typeface="Times New Roman" panose="02020603050405020304" pitchFamily="18" charset="0"/>
              <a:cs typeface="FUTURA MEDIUM" panose="020B0602020204020303" pitchFamily="34" charset="-79"/>
            </a:endParaRPr>
          </a:p>
          <a:p>
            <a:r>
              <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4 octobre 2022 :			Formation formateurs Esprit d’entreprendre</a:t>
            </a:r>
          </a:p>
          <a:p>
            <a:r>
              <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7 octobre 2022 : 		formation formateurs Patrimoine/transition écologique</a:t>
            </a:r>
          </a:p>
          <a:p>
            <a:r>
              <a:rPr lang="fr-FR" sz="900" dirty="0">
                <a:highlight>
                  <a:srgbClr val="FFBCEF"/>
                </a:highlight>
                <a:latin typeface="Futura Medium" panose="020B0602020204020303" pitchFamily="34" charset="-79"/>
                <a:cs typeface="Futura Medium" panose="020B0602020204020303" pitchFamily="34" charset="-79"/>
              </a:rPr>
              <a:t>10 octobre 2022 : 		Semaine d’intégration des DU</a:t>
            </a:r>
          </a:p>
          <a:p>
            <a:r>
              <a:rPr lang="fr-FR" sz="900" dirty="0">
                <a:highlight>
                  <a:srgbClr val="FFBCEF"/>
                </a:highlight>
                <a:latin typeface="Futura Medium" panose="020B0602020204020303" pitchFamily="34" charset="-79"/>
                <a:cs typeface="Futura Medium" panose="020B0602020204020303" pitchFamily="34" charset="-79"/>
              </a:rPr>
              <a:t>10 octobre 2022 :		Ouverture des cours Grand Public : numérique &amp; 				artisanat</a:t>
            </a:r>
          </a:p>
          <a:p>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13 octobre 2022 :		</a:t>
            </a:r>
            <a:r>
              <a:rPr lang="fr-FR" sz="900" dirty="0" err="1">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Conf</a:t>
            </a:r>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campus</a:t>
            </a:r>
            <a:r>
              <a:rPr lang="fr-FR" sz="900" dirty="0">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a:t>
            </a:r>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histoire goût saveurs</a:t>
            </a:r>
            <a:endParaRPr lang="fr-FR" sz="900" dirty="0">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900" dirty="0">
                <a:highlight>
                  <a:srgbClr val="FFBCEF"/>
                </a:highlight>
                <a:latin typeface="Futura Medium" panose="020B0602020204020303" pitchFamily="34" charset="-79"/>
                <a:cs typeface="Futura Medium" panose="020B0602020204020303" pitchFamily="34" charset="-79"/>
              </a:rPr>
              <a:t>20 octobre 2022 : 		séminaire philosophie et méthodologie du mentorat</a:t>
            </a:r>
          </a:p>
          <a:p>
            <a:r>
              <a:rPr lang="fr-FR" sz="900" dirty="0">
                <a:solidFill>
                  <a:srgbClr val="000000"/>
                </a:solidFill>
                <a:effectLst/>
                <a:highlight>
                  <a:srgbClr val="00FF00"/>
                </a:highlight>
                <a:latin typeface="Futura Medium" panose="020B0602020204020303" pitchFamily="34" charset="-79"/>
                <a:ea typeface="Times New Roman" panose="02020603050405020304" pitchFamily="18" charset="0"/>
                <a:cs typeface="Futura Medium" panose="020B0602020204020303" pitchFamily="34" charset="-79"/>
              </a:rPr>
              <a:t>21 octobre 2022 :		20 ans de la VAE</a:t>
            </a:r>
          </a:p>
          <a:p>
            <a:r>
              <a:rPr lang="fr-FR" sz="900" dirty="0">
                <a:highlight>
                  <a:srgbClr val="FFBCEF"/>
                </a:highlight>
                <a:latin typeface="Futura Medium" panose="020B0602020204020303" pitchFamily="34" charset="-79"/>
                <a:cs typeface="Futura Medium" panose="020B0602020204020303" pitchFamily="34" charset="-79"/>
              </a:rPr>
              <a:t>24 - 28 octobre 2022 :		Vacances d’automne au Campus</a:t>
            </a:r>
            <a:endParaRPr lang="fr-FR" sz="1000" b="1" dirty="0">
              <a:solidFill>
                <a:srgbClr val="ED7D31"/>
              </a:solidFill>
              <a:effectLst/>
              <a:latin typeface="FUTURA MEDIUM" panose="020B0602020204020303" pitchFamily="34" charset="-79"/>
              <a:ea typeface="Times New Roman" panose="02020603050405020304" pitchFamily="18" charset="0"/>
              <a:cs typeface="FUTURA MEDIUM" panose="020B0602020204020303" pitchFamily="34" charset="-79"/>
            </a:endParaRPr>
          </a:p>
          <a:p>
            <a:r>
              <a:rPr lang="fr-FR" sz="1000" b="1" dirty="0">
                <a:solidFill>
                  <a:srgbClr val="ED7D31"/>
                </a:solidFill>
                <a:effectLst/>
                <a:latin typeface="FUTURA MEDIUM" panose="020B0602020204020303" pitchFamily="34" charset="-79"/>
                <a:ea typeface="Times New Roman" panose="02020603050405020304" pitchFamily="18" charset="0"/>
                <a:cs typeface="FUTURA MEDIUM" panose="020B0602020204020303" pitchFamily="34" charset="-79"/>
              </a:rPr>
              <a:t>Novembre</a:t>
            </a:r>
          </a:p>
          <a:p>
            <a:r>
              <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8 novembre 2022 : 		formation formateurs Patrimoine/transition écologique</a:t>
            </a:r>
          </a:p>
          <a:p>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17 novembre 2022 :		</a:t>
            </a:r>
            <a:r>
              <a:rPr lang="fr-FR" sz="900" dirty="0" err="1">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Conf</a:t>
            </a:r>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Campus </a:t>
            </a:r>
            <a:r>
              <a:rPr lang="fr-FR" sz="900" dirty="0">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a:t>
            </a:r>
            <a:r>
              <a:rPr lang="fr-FR" sz="900" dirty="0">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Bâtisseurs de cathédrales hier et demain 			à l’aune de la transition écologique</a:t>
            </a:r>
          </a:p>
          <a:p>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17-19 novembre 2022 :		Festival </a:t>
            </a:r>
            <a:r>
              <a:rPr lang="fr-FR" sz="900" dirty="0" err="1">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Fairespectives</a:t>
            </a:r>
            <a:endPar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17 novembre 2022 : 		séminaire des DDF </a:t>
            </a:r>
            <a:endParaRPr lang="fr-FR" sz="900" dirty="0">
              <a:solidFill>
                <a:srgbClr val="000000"/>
              </a:solidFill>
              <a:effectLst/>
              <a:highlight>
                <a:srgbClr val="FFBCE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22 novembre 2022 :		Formation formateurs Esprit d’entreprendre</a:t>
            </a:r>
          </a:p>
          <a:p>
            <a:r>
              <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23 novembre 2022 :		séminaire relation école - entreprise (EAFC)</a:t>
            </a:r>
            <a:endParaRPr lang="fr-FR" sz="900" b="1"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endParaRPr>
          </a:p>
          <a:p>
            <a:r>
              <a:rPr lang="fr-FR" sz="1000" b="1" dirty="0">
                <a:solidFill>
                  <a:srgbClr val="ED7D31"/>
                </a:solidFill>
                <a:latin typeface="FUTURA MEDIUM" panose="020B0602020204020303" pitchFamily="34" charset="-79"/>
                <a:ea typeface="Times New Roman" panose="02020603050405020304" pitchFamily="18" charset="0"/>
                <a:cs typeface="FUTURA MEDIUM" panose="020B0602020204020303" pitchFamily="34" charset="-79"/>
              </a:rPr>
              <a:t>Décembre</a:t>
            </a:r>
          </a:p>
          <a:p>
            <a:r>
              <a:rPr lang="fr-FR" sz="900" dirty="0">
                <a:highlight>
                  <a:srgbClr val="FFBCEF"/>
                </a:highlight>
                <a:latin typeface="Futura Medium" panose="020B0602020204020303" pitchFamily="34" charset="-79"/>
                <a:cs typeface="Futura Medium" panose="020B0602020204020303" pitchFamily="34" charset="-79"/>
              </a:rPr>
              <a:t>5/9 décembre 2022 : 		Chantiers école </a:t>
            </a:r>
          </a:p>
          <a:p>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8 décembre 2022 :		</a:t>
            </a:r>
            <a:r>
              <a:rPr lang="fr-FR" sz="900" dirty="0" err="1">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Conf</a:t>
            </a:r>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Campus </a:t>
            </a:r>
            <a:r>
              <a:rPr lang="fr-FR" sz="900" dirty="0">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a:t>
            </a:r>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Climat &amp; Patrimoine</a:t>
            </a:r>
            <a:endParaRPr lang="fr-FR" sz="900" dirty="0">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900" dirty="0">
                <a:highlight>
                  <a:srgbClr val="FFE828"/>
                </a:highlight>
                <a:latin typeface="Futura Medium" panose="020B0602020204020303" pitchFamily="34" charset="-79"/>
                <a:cs typeface="Futura Medium" panose="020B0602020204020303" pitchFamily="34" charset="-79"/>
              </a:rPr>
              <a:t>8 - 10 décembre 2022		Forum Orientation au Campus</a:t>
            </a:r>
          </a:p>
          <a:p>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9-10 décembre 2022 :		Marché d’Hiver au Campus</a:t>
            </a:r>
          </a:p>
          <a:p>
            <a:r>
              <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13 décembre 2022 :		Formations formateurs : pédagogie </a:t>
            </a:r>
            <a:r>
              <a:rPr lang="fr-FR" sz="900" dirty="0" err="1">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fablab</a:t>
            </a:r>
            <a:endParaRPr lang="fr-FR" sz="900" b="1"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endParaRPr>
          </a:p>
          <a:p>
            <a:r>
              <a:rPr lang="fr-FR" sz="1000" b="1" dirty="0">
                <a:solidFill>
                  <a:srgbClr val="ED7D31"/>
                </a:solidFill>
                <a:effectLst/>
                <a:latin typeface="FUTURA MEDIUM" panose="020B0602020204020303" pitchFamily="34" charset="-79"/>
                <a:ea typeface="Times New Roman" panose="02020603050405020304" pitchFamily="18" charset="0"/>
                <a:cs typeface="FUTURA MEDIUM" panose="020B0602020204020303" pitchFamily="34" charset="-79"/>
              </a:rPr>
              <a:t>Janvier</a:t>
            </a:r>
          </a:p>
          <a:p>
            <a:r>
              <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6 janvier 2023 : 			formation formateurs Patrimoine/transition écologique</a:t>
            </a:r>
          </a:p>
          <a:p>
            <a:r>
              <a:rPr lang="fr-FR" sz="900" dirty="0">
                <a:highlight>
                  <a:srgbClr val="FFE828"/>
                </a:highlight>
                <a:latin typeface="Futura Medium" panose="020B0602020204020303" pitchFamily="34" charset="-79"/>
                <a:cs typeface="Futura Medium" panose="020B0602020204020303" pitchFamily="34" charset="-79"/>
              </a:rPr>
              <a:t>9 janvier 2023 : 			Lundis de la voie pro patrimoine bâti</a:t>
            </a:r>
          </a:p>
          <a:p>
            <a:r>
              <a:rPr lang="fr-FR" sz="900" dirty="0">
                <a:highlight>
                  <a:srgbClr val="FFBCEF"/>
                </a:highlight>
                <a:latin typeface="Futura Medium" panose="020B0602020204020303" pitchFamily="34" charset="-79"/>
                <a:cs typeface="Futura Medium" panose="020B0602020204020303" pitchFamily="34" charset="-79"/>
              </a:rPr>
              <a:t>16-20 janvier 2023 :		Stages entreprises DU</a:t>
            </a:r>
          </a:p>
          <a:p>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16 janvier – </a:t>
            </a:r>
            <a:r>
              <a:rPr lang="fr-FR" sz="900" dirty="0">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28</a:t>
            </a:r>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février 2023 :		Expo « Patrimoine en Mouvement »</a:t>
            </a:r>
            <a:endParaRPr lang="fr-FR" sz="900" dirty="0">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900" dirty="0">
                <a:highlight>
                  <a:srgbClr val="FFE828"/>
                </a:highlight>
                <a:latin typeface="Futura Medium" panose="020B0602020204020303" pitchFamily="34" charset="-79"/>
                <a:cs typeface="Futura Medium" panose="020B0602020204020303" pitchFamily="34" charset="-79"/>
              </a:rPr>
              <a:t>16 janvier 2023 : 		Forum Ecoles Hôtelières de Versailles</a:t>
            </a:r>
          </a:p>
          <a:p>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19 janvier 2023 :			</a:t>
            </a:r>
            <a:r>
              <a:rPr lang="fr-FR" sz="900" dirty="0" err="1">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Conf</a:t>
            </a:r>
            <a:r>
              <a:rPr lang="fr-FR" sz="9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Campus </a:t>
            </a:r>
            <a:r>
              <a:rPr lang="fr-FR" sz="900" dirty="0">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a:t>
            </a:r>
            <a:r>
              <a:rPr lang="fr-FR" sz="900" dirty="0">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Conservation, restauration et création 			dans le patrimoine</a:t>
            </a:r>
          </a:p>
          <a:p>
            <a:r>
              <a:rPr lang="fr-FR" sz="900" dirty="0">
                <a:solidFill>
                  <a:srgbClr val="000000"/>
                </a:solidFill>
                <a:effectLst/>
                <a:highlight>
                  <a:srgbClr val="00FF00"/>
                </a:highlight>
                <a:latin typeface="Futura Medium" panose="020B0602020204020303" pitchFamily="34" charset="-79"/>
                <a:ea typeface="Times New Roman" panose="02020603050405020304" pitchFamily="18" charset="0"/>
                <a:cs typeface="Futura Medium" panose="020B0602020204020303" pitchFamily="34" charset="-79"/>
              </a:rPr>
              <a:t>23 janvier 2023 :			AG &amp; vœux &amp; gala annuel Campus</a:t>
            </a:r>
          </a:p>
          <a:p>
            <a:r>
              <a:rPr lang="fr-FR" sz="900" dirty="0">
                <a:highlight>
                  <a:srgbClr val="FFE828"/>
                </a:highlight>
                <a:latin typeface="Futura Medium" panose="020B0602020204020303" pitchFamily="34" charset="-79"/>
                <a:cs typeface="Futura Medium" panose="020B0602020204020303" pitchFamily="34" charset="-79"/>
              </a:rPr>
              <a:t>23-27 janvier 2023 : 		Forum apprentissage</a:t>
            </a:r>
          </a:p>
          <a:p>
            <a:r>
              <a:rPr lang="fr-FR" sz="9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30 janvier 2023 : 		formation formateurs Patrimoine/transition écologique</a:t>
            </a:r>
          </a:p>
        </p:txBody>
      </p:sp>
      <p:sp>
        <p:nvSpPr>
          <p:cNvPr id="28" name="ZoneTexte 27">
            <a:extLst>
              <a:ext uri="{FF2B5EF4-FFF2-40B4-BE49-F238E27FC236}">
                <a16:creationId xmlns:a16="http://schemas.microsoft.com/office/drawing/2014/main" id="{794DA586-0A9F-9648-AA02-1E8FA8A30F86}"/>
              </a:ext>
            </a:extLst>
          </p:cNvPr>
          <p:cNvSpPr txBox="1"/>
          <p:nvPr/>
        </p:nvSpPr>
        <p:spPr>
          <a:xfrm>
            <a:off x="6071120" y="677876"/>
            <a:ext cx="6042142" cy="5940088"/>
          </a:xfrm>
          <a:prstGeom prst="rect">
            <a:avLst/>
          </a:prstGeom>
          <a:noFill/>
          <a:ln>
            <a:solidFill>
              <a:srgbClr val="ED7D31"/>
            </a:solidFill>
          </a:ln>
        </p:spPr>
        <p:txBody>
          <a:bodyPr wrap="square">
            <a:spAutoFit/>
          </a:bodyPr>
          <a:lstStyle/>
          <a:p>
            <a:r>
              <a:rPr lang="fr-FR" sz="900" b="1" dirty="0">
                <a:solidFill>
                  <a:srgbClr val="ED7D31"/>
                </a:solidFill>
                <a:latin typeface="Futura Medium" panose="020B0602020204020303" pitchFamily="34" charset="-79"/>
                <a:ea typeface="Times New Roman" panose="02020603050405020304" pitchFamily="18" charset="0"/>
                <a:cs typeface="Futura Medium" panose="020B0602020204020303" pitchFamily="34" charset="-79"/>
              </a:rPr>
              <a:t>Février</a:t>
            </a:r>
          </a:p>
          <a:p>
            <a:r>
              <a:rPr lang="fr-FR" sz="800" dirty="0">
                <a:highlight>
                  <a:srgbClr val="FFBCEF"/>
                </a:highlight>
                <a:latin typeface="Futura Medium" panose="020B0602020204020303" pitchFamily="34" charset="-79"/>
                <a:cs typeface="Futura Medium" panose="020B0602020204020303" pitchFamily="34" charset="-79"/>
              </a:rPr>
              <a:t>Février 2023 : 			Diplomation DU an 1</a:t>
            </a:r>
          </a:p>
          <a:p>
            <a:r>
              <a:rPr lang="fr-FR" sz="800" dirty="0">
                <a:highlight>
                  <a:srgbClr val="FFBCEF"/>
                </a:highlight>
                <a:latin typeface="Futura Medium" panose="020B0602020204020303" pitchFamily="34" charset="-79"/>
                <a:cs typeface="Futura Medium" panose="020B0602020204020303" pitchFamily="34" charset="-79"/>
              </a:rPr>
              <a:t>Février 2023 : 			1ère réunion bilan et ateliers d’échanges mentorat</a:t>
            </a:r>
          </a:p>
          <a:p>
            <a:r>
              <a:rPr lang="fr-FR" sz="8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2 février 2023  :			Formations formateurs : pédagogie </a:t>
            </a:r>
            <a:r>
              <a:rPr lang="fr-FR" sz="800" dirty="0" err="1">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fablab</a:t>
            </a:r>
            <a:endParaRPr lang="fr-FR" sz="8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6 février 2023  :			Formations formateurs : apprentissage par le faire</a:t>
            </a:r>
          </a:p>
          <a:p>
            <a:r>
              <a:rPr lang="fr-FR" sz="800" dirty="0">
                <a:highlight>
                  <a:srgbClr val="FFE828"/>
                </a:highlight>
                <a:latin typeface="Futura Medium" panose="020B0602020204020303" pitchFamily="34" charset="-79"/>
                <a:cs typeface="Futura Medium" panose="020B0602020204020303" pitchFamily="34" charset="-79"/>
              </a:rPr>
              <a:t>9-11 février 2023 :			Forum Orientation au Campus</a:t>
            </a:r>
          </a:p>
          <a:p>
            <a:r>
              <a:rPr lang="fr-FR" sz="800" dirty="0">
                <a:highlight>
                  <a:srgbClr val="FFE828"/>
                </a:highlight>
                <a:latin typeface="Futura Medium" panose="020B0602020204020303" pitchFamily="34" charset="-79"/>
                <a:cs typeface="Futura Medium" panose="020B0602020204020303" pitchFamily="34" charset="-79"/>
              </a:rPr>
              <a:t>13 février 2023 : 			Lundis de la voie pro métiers d’art</a:t>
            </a:r>
          </a:p>
          <a:p>
            <a:r>
              <a:rPr lang="fr-FR" sz="800" dirty="0">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16 février 2023 :			</a:t>
            </a:r>
            <a:r>
              <a:rPr lang="fr-FR" sz="800" dirty="0" err="1">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Conf</a:t>
            </a:r>
            <a:r>
              <a:rPr lang="fr-FR" sz="800" dirty="0">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Campus : tradition manuelle et innovation numérique</a:t>
            </a:r>
          </a:p>
          <a:p>
            <a:r>
              <a:rPr lang="fr-FR" sz="800" dirty="0">
                <a:solidFill>
                  <a:srgbClr val="000000"/>
                </a:solidFill>
                <a:highlight>
                  <a:srgbClr val="C0C0C0"/>
                </a:highlight>
                <a:latin typeface="Futura Medium" panose="020B0602020204020303" pitchFamily="34" charset="-79"/>
                <a:ea typeface="Times New Roman" panose="02020603050405020304" pitchFamily="18" charset="0"/>
                <a:cs typeface="Futura Medium" panose="020B0602020204020303" pitchFamily="34" charset="-79"/>
              </a:rPr>
              <a:t>17 février 2023 : 			Bamboche du Campus &amp; diplomation DU</a:t>
            </a:r>
          </a:p>
          <a:p>
            <a:r>
              <a:rPr lang="fr-FR" sz="800" dirty="0">
                <a:highlight>
                  <a:srgbClr val="FFBCEF"/>
                </a:highlight>
                <a:latin typeface="Futura Medium" panose="020B0602020204020303" pitchFamily="34" charset="-79"/>
                <a:cs typeface="Futura Medium" panose="020B0602020204020303" pitchFamily="34" charset="-79"/>
              </a:rPr>
              <a:t>20 – 24 février 2023 : 		Vacances d’hiver au Campus</a:t>
            </a:r>
            <a:endParaRPr lang="fr-FR" sz="800" b="1" dirty="0">
              <a:solidFill>
                <a:srgbClr val="ED7D31"/>
              </a:solidFill>
              <a:effectLst/>
              <a:latin typeface="Futura Medium" panose="020B0602020204020303" pitchFamily="34" charset="-79"/>
              <a:ea typeface="Times New Roman" panose="02020603050405020304" pitchFamily="18" charset="0"/>
              <a:cs typeface="Futura Medium" panose="020B0602020204020303" pitchFamily="34" charset="-79"/>
            </a:endParaRPr>
          </a:p>
          <a:p>
            <a:r>
              <a:rPr lang="fr-FR" sz="900" b="1" dirty="0">
                <a:solidFill>
                  <a:srgbClr val="ED7D31"/>
                </a:solidFill>
                <a:effectLst/>
                <a:latin typeface="Futura Medium" panose="020B0602020204020303" pitchFamily="34" charset="-79"/>
                <a:ea typeface="Times New Roman" panose="02020603050405020304" pitchFamily="18" charset="0"/>
                <a:cs typeface="Futura Medium" panose="020B0602020204020303" pitchFamily="34" charset="-79"/>
              </a:rPr>
              <a:t>Mars</a:t>
            </a:r>
          </a:p>
          <a:p>
            <a:r>
              <a:rPr lang="fr-FR" sz="8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7 mars 2023  :			Formations formateurs : pédagogie </a:t>
            </a:r>
            <a:r>
              <a:rPr lang="fr-FR" sz="800" dirty="0" err="1">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fablab</a:t>
            </a:r>
            <a:endParaRPr lang="fr-FR" sz="8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8 mars – 8 avril 2023 :		Exposition « femmes dans le patrimoine »</a:t>
            </a:r>
            <a:endParaRPr lang="fr-FR" sz="800" dirty="0">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highlight>
                  <a:srgbClr val="FFE828"/>
                </a:highlight>
                <a:latin typeface="Futura Medium" panose="020B0602020204020303" pitchFamily="34" charset="-79"/>
                <a:cs typeface="Futura Medium" panose="020B0602020204020303" pitchFamily="34" charset="-79"/>
              </a:rPr>
              <a:t>13 mars 2023 :   			Lundis de la voie pro accueil</a:t>
            </a:r>
          </a:p>
          <a:p>
            <a:r>
              <a:rPr lang="fr-FR" sz="800" dirty="0">
                <a:highlight>
                  <a:srgbClr val="FFE828"/>
                </a:highlight>
                <a:latin typeface="Futura Medium" panose="020B0602020204020303" pitchFamily="34" charset="-79"/>
                <a:cs typeface="Futura Medium" panose="020B0602020204020303" pitchFamily="34" charset="-79"/>
              </a:rPr>
              <a:t>17 – 18 mars 2023 : 		Forum Orientation au Campus</a:t>
            </a:r>
          </a:p>
          <a:p>
            <a:r>
              <a:rPr lang="fr-FR" sz="800" dirty="0">
                <a:highlight>
                  <a:srgbClr val="FFBCEF"/>
                </a:highlight>
                <a:latin typeface="Futura Medium" panose="020B0602020204020303" pitchFamily="34" charset="-79"/>
                <a:cs typeface="Futura Medium" panose="020B0602020204020303" pitchFamily="34" charset="-79"/>
              </a:rPr>
              <a:t>20 - 24 mars 2023 :		Stages DU</a:t>
            </a:r>
          </a:p>
          <a:p>
            <a:r>
              <a:rPr lang="fr-FR" sz="800" dirty="0">
                <a:highlight>
                  <a:srgbClr val="FFE828"/>
                </a:highlight>
                <a:latin typeface="Futura Medium" panose="020B0602020204020303" pitchFamily="34" charset="-79"/>
                <a:cs typeface="Futura Medium" panose="020B0602020204020303" pitchFamily="34" charset="-79"/>
              </a:rPr>
              <a:t>21 mars 2023 : 			Forum métiers du bois et de l’horticulture</a:t>
            </a:r>
          </a:p>
          <a:p>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21 mars 2023 :	</a:t>
            </a:r>
            <a:r>
              <a:rPr lang="fr-FR" sz="800" dirty="0">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Séminaire : management et métiers patrimoine et artisanat </a:t>
            </a:r>
          </a:p>
          <a:p>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23 mars 2023 :			</a:t>
            </a:r>
            <a:r>
              <a:rPr lang="fr-FR" sz="800" dirty="0" err="1">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Conf</a:t>
            </a:r>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Campus : </a:t>
            </a:r>
            <a:r>
              <a:rPr lang="fr-FR" sz="800" dirty="0">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La Fondation Bettencourt et l’artisanat</a:t>
            </a:r>
          </a:p>
          <a:p>
            <a:r>
              <a:rPr lang="fr-FR" sz="8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24 mars 2023:			Formation formateurs Esprit d’entreprendre</a:t>
            </a:r>
            <a:endParaRPr lang="fr-FR" sz="800" dirty="0">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27 mars – 2 avril 2023: 		Journées européennes des métiers d’art</a:t>
            </a:r>
            <a:endParaRPr lang="fr-FR" sz="800" dirty="0">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solidFill>
                  <a:srgbClr val="000000"/>
                </a:solidFill>
                <a:effectLst/>
                <a:highlight>
                  <a:srgbClr val="00FF00"/>
                </a:highlight>
                <a:latin typeface="Futura Medium" panose="020B0602020204020303" pitchFamily="34" charset="-79"/>
                <a:ea typeface="Times New Roman" panose="02020603050405020304" pitchFamily="18" charset="0"/>
                <a:cs typeface="Futura Medium" panose="020B0602020204020303" pitchFamily="34" charset="-79"/>
              </a:rPr>
              <a:t>29-30 mars 2023 :			Colloque 1 Dîner au Château</a:t>
            </a:r>
            <a:endParaRPr lang="fr-FR" sz="8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endParaRPr>
          </a:p>
          <a:p>
            <a:r>
              <a:rPr lang="fr-FR" sz="900" b="1" dirty="0">
                <a:solidFill>
                  <a:srgbClr val="ED7D31"/>
                </a:solidFill>
                <a:effectLst/>
                <a:latin typeface="Futura Medium" panose="020B0602020204020303" pitchFamily="34" charset="-79"/>
                <a:ea typeface="Times New Roman" panose="02020603050405020304" pitchFamily="18" charset="0"/>
                <a:cs typeface="Futura Medium" panose="020B0602020204020303" pitchFamily="34" charset="-79"/>
              </a:rPr>
              <a:t>Avril</a:t>
            </a:r>
          </a:p>
          <a:p>
            <a:r>
              <a:rPr lang="fr-FR" sz="800" dirty="0">
                <a:solidFill>
                  <a:srgbClr val="000000"/>
                </a:solidFill>
                <a:effectLst/>
                <a:highlight>
                  <a:srgbClr val="00FF00"/>
                </a:highlight>
                <a:latin typeface="Futura Medium" panose="020B0602020204020303" pitchFamily="34" charset="-79"/>
                <a:ea typeface="Times New Roman" panose="02020603050405020304" pitchFamily="18" charset="0"/>
                <a:cs typeface="Futura Medium" panose="020B0602020204020303" pitchFamily="34" charset="-79"/>
              </a:rPr>
              <a:t>3 – 22 avril 2023 : 		Jury final et expo photographies des MOF</a:t>
            </a:r>
            <a:endParaRPr lang="fr-FR" sz="800" dirty="0">
              <a:effectLst/>
              <a:highlight>
                <a:srgbClr val="00FF00"/>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highlight>
                  <a:srgbClr val="FFE828"/>
                </a:highlight>
                <a:latin typeface="Futura Medium" panose="020B0602020204020303" pitchFamily="34" charset="-79"/>
                <a:cs typeface="Futura Medium" panose="020B0602020204020303" pitchFamily="34" charset="-79"/>
              </a:rPr>
              <a:t>4 avril 2023 :    			Lundis de la voie pro gastronomie</a:t>
            </a:r>
          </a:p>
          <a:p>
            <a:r>
              <a:rPr lang="fr-FR" sz="8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6 avril 2023  :			Formations formateurs : apprentissage par le faire</a:t>
            </a:r>
          </a:p>
          <a:p>
            <a:r>
              <a:rPr lang="fr-FR" sz="800" dirty="0">
                <a:highlight>
                  <a:srgbClr val="FFBCEF"/>
                </a:highlight>
                <a:latin typeface="Futura Medium" panose="020B0602020204020303" pitchFamily="34" charset="-79"/>
                <a:cs typeface="Futura Medium" panose="020B0602020204020303" pitchFamily="34" charset="-79"/>
              </a:rPr>
              <a:t>10 - 14 avril 2023 : 		Chantiers école </a:t>
            </a:r>
          </a:p>
          <a:p>
            <a:r>
              <a:rPr lang="fr-FR" sz="800" dirty="0">
                <a:solidFill>
                  <a:srgbClr val="000000"/>
                </a:solidFill>
                <a:highlight>
                  <a:srgbClr val="00FF00"/>
                </a:highlight>
                <a:latin typeface="Futura Medium" panose="020B0602020204020303" pitchFamily="34" charset="-79"/>
                <a:ea typeface="Times New Roman" panose="02020603050405020304" pitchFamily="18" charset="0"/>
                <a:cs typeface="Futura Medium" panose="020B0602020204020303" pitchFamily="34" charset="-79"/>
              </a:rPr>
              <a:t>12 avril 2023 :			Réunion des chefs d’établissement d’Académie </a:t>
            </a:r>
            <a:endParaRPr lang="fr-FR" sz="800" dirty="0">
              <a:highlight>
                <a:srgbClr val="00FF00"/>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13 avril 2023 :			</a:t>
            </a:r>
            <a:r>
              <a:rPr lang="fr-FR" sz="800" dirty="0" err="1">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Conf</a:t>
            </a:r>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Campus :</a:t>
            </a:r>
            <a:r>
              <a:rPr lang="fr-FR" sz="800" dirty="0">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a:t>
            </a:r>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VM Zinc</a:t>
            </a:r>
            <a:endParaRPr lang="fr-FR" sz="800" dirty="0">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14 - 15 avril 2023 : 		Festival des artisans de bouche</a:t>
            </a:r>
          </a:p>
          <a:p>
            <a:r>
              <a:rPr lang="fr-FR" sz="8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7 mars 2023  :			Formations formateurs : pédagogie </a:t>
            </a:r>
            <a:r>
              <a:rPr lang="fr-FR" sz="800" dirty="0" err="1">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rPr>
              <a:t>fablab</a:t>
            </a:r>
            <a:endParaRPr lang="fr-FR" sz="800" dirty="0">
              <a:solidFill>
                <a:srgbClr val="000000"/>
              </a:solidFill>
              <a:highlight>
                <a:srgbClr val="FFBCE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highlight>
                  <a:srgbClr val="FFBCEF"/>
                </a:highlight>
                <a:latin typeface="Futura Medium" panose="020B0602020204020303" pitchFamily="34" charset="-79"/>
                <a:cs typeface="Futura Medium" panose="020B0602020204020303" pitchFamily="34" charset="-79"/>
              </a:rPr>
              <a:t>24-28 avril 2023 : 			Vacances de printemps au Campus</a:t>
            </a:r>
            <a:endParaRPr lang="fr-FR" sz="800" dirty="0">
              <a:solidFill>
                <a:srgbClr val="000000"/>
              </a:solidFill>
              <a:latin typeface="Futura Medium" panose="020B0602020204020303" pitchFamily="34" charset="-79"/>
              <a:ea typeface="Times New Roman" panose="02020603050405020304" pitchFamily="18" charset="0"/>
              <a:cs typeface="Futura Medium" panose="020B0602020204020303" pitchFamily="34" charset="-79"/>
            </a:endParaRPr>
          </a:p>
          <a:p>
            <a:r>
              <a:rPr lang="fr-FR" sz="900" b="1" dirty="0">
                <a:solidFill>
                  <a:srgbClr val="ED7D31"/>
                </a:solidFill>
                <a:effectLst/>
                <a:latin typeface="Futura Medium" panose="020B0602020204020303" pitchFamily="34" charset="-79"/>
                <a:ea typeface="Times New Roman" panose="02020603050405020304" pitchFamily="18" charset="0"/>
                <a:cs typeface="Futura Medium" panose="020B0602020204020303" pitchFamily="34" charset="-79"/>
              </a:rPr>
              <a:t>Mai</a:t>
            </a:r>
          </a:p>
          <a:p>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18 mai 2023 :			</a:t>
            </a:r>
            <a:r>
              <a:rPr lang="fr-FR" sz="800" dirty="0" err="1">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Conf</a:t>
            </a:r>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Campus :</a:t>
            </a:r>
            <a:r>
              <a:rPr lang="fr-FR" sz="800" dirty="0">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a:t>
            </a:r>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Del </a:t>
            </a:r>
            <a:r>
              <a:rPr lang="fr-FR" sz="800" dirty="0" err="1">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Bocca</a:t>
            </a:r>
            <a:endParaRPr lang="fr-FR" sz="800" dirty="0">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highlight>
                  <a:srgbClr val="FFE828"/>
                </a:highlight>
                <a:latin typeface="Futura Medium" panose="020B0602020204020303" pitchFamily="34" charset="-79"/>
                <a:cs typeface="Futura Medium" panose="020B0602020204020303" pitchFamily="34" charset="-79"/>
              </a:rPr>
              <a:t>22 mai 2023 :   			Lundis de la voie pro horticulture</a:t>
            </a:r>
          </a:p>
          <a:p>
            <a:r>
              <a:rPr lang="fr-FR" sz="800" dirty="0">
                <a:highlight>
                  <a:srgbClr val="FFBCEF"/>
                </a:highlight>
                <a:latin typeface="Futura Medium" panose="020B0602020204020303" pitchFamily="34" charset="-79"/>
                <a:cs typeface="Futura Medium" panose="020B0602020204020303" pitchFamily="34" charset="-79"/>
              </a:rPr>
              <a:t>23 mai - 7 juillet 2023 : 		Stages de fin d’année </a:t>
            </a:r>
          </a:p>
          <a:p>
            <a:r>
              <a:rPr lang="fr-FR" sz="800" dirty="0">
                <a:solidFill>
                  <a:srgbClr val="000000"/>
                </a:solidFill>
                <a:effectLst/>
                <a:highlight>
                  <a:srgbClr val="00FF00"/>
                </a:highlight>
                <a:latin typeface="Futura Medium" panose="020B0602020204020303" pitchFamily="34" charset="-79"/>
                <a:ea typeface="Times New Roman" panose="02020603050405020304" pitchFamily="18" charset="0"/>
                <a:cs typeface="Futura Medium" panose="020B0602020204020303" pitchFamily="34" charset="-79"/>
              </a:rPr>
              <a:t>25 mai 2023 : 			40 ans de l’agence Rempart</a:t>
            </a:r>
            <a:endParaRPr lang="fr-FR" sz="800" dirty="0">
              <a:effectLst/>
              <a:latin typeface="Futura Medium" panose="020B0602020204020303" pitchFamily="34" charset="-79"/>
              <a:ea typeface="Times New Roman" panose="02020603050405020304" pitchFamily="18" charset="0"/>
              <a:cs typeface="Futura Medium" panose="020B0602020204020303" pitchFamily="34" charset="-79"/>
            </a:endParaRPr>
          </a:p>
          <a:p>
            <a:r>
              <a:rPr lang="fr-FR" sz="900" b="1" dirty="0">
                <a:solidFill>
                  <a:srgbClr val="ED7D31"/>
                </a:solidFill>
                <a:effectLst/>
                <a:latin typeface="Futura Medium" panose="020B0602020204020303" pitchFamily="34" charset="-79"/>
                <a:ea typeface="Times New Roman" panose="02020603050405020304" pitchFamily="18" charset="0"/>
                <a:cs typeface="Futura Medium" panose="020B0602020204020303" pitchFamily="34" charset="-79"/>
              </a:rPr>
              <a:t>Juin</a:t>
            </a:r>
          </a:p>
          <a:p>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3 juin 2023 : 			Vente aux enchères solidaires</a:t>
            </a:r>
            <a:endParaRPr lang="fr-FR" sz="800" dirty="0">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17 juin 2023 :			</a:t>
            </a:r>
            <a:r>
              <a:rPr lang="fr-FR" sz="800" dirty="0" err="1">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Conf</a:t>
            </a:r>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 Campus : Ateliers Perrault</a:t>
            </a:r>
            <a:endParaRPr lang="fr-FR" sz="800" dirty="0">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solidFill>
                  <a:srgbClr val="000000"/>
                </a:solidFill>
                <a:effectLst/>
                <a:highlight>
                  <a:srgbClr val="00FF00"/>
                </a:highlight>
                <a:latin typeface="Futura Medium" panose="020B0602020204020303" pitchFamily="34" charset="-79"/>
                <a:ea typeface="Times New Roman" panose="02020603050405020304" pitchFamily="18" charset="0"/>
                <a:cs typeface="Futura Medium" panose="020B0602020204020303" pitchFamily="34" charset="-79"/>
              </a:rPr>
              <a:t>19- 23 juin 2023 : 			Exposition </a:t>
            </a:r>
            <a:r>
              <a:rPr lang="fr-FR" sz="800" dirty="0" err="1">
                <a:solidFill>
                  <a:srgbClr val="000000"/>
                </a:solidFill>
                <a:effectLst/>
                <a:highlight>
                  <a:srgbClr val="00FF00"/>
                </a:highlight>
                <a:latin typeface="Futura Medium" panose="020B0602020204020303" pitchFamily="34" charset="-79"/>
                <a:ea typeface="Times New Roman" panose="02020603050405020304" pitchFamily="18" charset="0"/>
                <a:cs typeface="Futura Medium" panose="020B0602020204020303" pitchFamily="34" charset="-79"/>
              </a:rPr>
              <a:t>Manufacto</a:t>
            </a:r>
            <a:endParaRPr lang="fr-FR" sz="800" dirty="0">
              <a:effectLst/>
              <a:highlight>
                <a:srgbClr val="00FF00"/>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21 juin 2023 : 			Fête de la musique  &amp; métiers de la facture instrumentale</a:t>
            </a:r>
          </a:p>
          <a:p>
            <a:r>
              <a:rPr lang="fr-FR" sz="800" dirty="0">
                <a:highlight>
                  <a:srgbClr val="FFBCEF"/>
                </a:highlight>
                <a:latin typeface="Futura Medium" panose="020B0602020204020303" pitchFamily="34" charset="-79"/>
                <a:cs typeface="Futura Medium" panose="020B0602020204020303" pitchFamily="34" charset="-79"/>
              </a:rPr>
              <a:t>21 juin 2023 : 			Fête </a:t>
            </a:r>
            <a:r>
              <a:rPr lang="fr-FR" sz="800" dirty="0" err="1">
                <a:highlight>
                  <a:srgbClr val="FFBCEF"/>
                </a:highlight>
                <a:latin typeface="Futura Medium" panose="020B0602020204020303" pitchFamily="34" charset="-79"/>
                <a:cs typeface="Futura Medium" panose="020B0602020204020303" pitchFamily="34" charset="-79"/>
              </a:rPr>
              <a:t>cloture</a:t>
            </a:r>
            <a:r>
              <a:rPr lang="fr-FR" sz="800" dirty="0">
                <a:highlight>
                  <a:srgbClr val="FFBCEF"/>
                </a:highlight>
                <a:latin typeface="Futura Medium" panose="020B0602020204020303" pitchFamily="34" charset="-79"/>
                <a:cs typeface="Futura Medium" panose="020B0602020204020303" pitchFamily="34" charset="-79"/>
              </a:rPr>
              <a:t>  mentorat</a:t>
            </a:r>
            <a:endParaRPr lang="fr-FR" sz="800" dirty="0">
              <a:solidFill>
                <a:srgbClr val="000000"/>
              </a:solidFill>
              <a:effectLst/>
              <a:highlight>
                <a:srgbClr val="00FFFF"/>
              </a:highlight>
              <a:latin typeface="Futura Medium" panose="020B0602020204020303" pitchFamily="34" charset="-79"/>
              <a:ea typeface="Times New Roman" panose="02020603050405020304" pitchFamily="18" charset="0"/>
              <a:cs typeface="Futura Medium" panose="020B0602020204020303" pitchFamily="34" charset="-79"/>
            </a:endParaRPr>
          </a:p>
          <a:p>
            <a:r>
              <a:rPr lang="fr-FR" sz="900" b="1" dirty="0">
                <a:solidFill>
                  <a:srgbClr val="ED7D31"/>
                </a:solidFill>
                <a:latin typeface="Futura Medium" panose="020B0602020204020303" pitchFamily="34" charset="-79"/>
                <a:ea typeface="Times New Roman" panose="02020603050405020304" pitchFamily="18" charset="0"/>
                <a:cs typeface="Futura Medium" panose="020B0602020204020303" pitchFamily="34" charset="-79"/>
              </a:rPr>
              <a:t>Juillet</a:t>
            </a:r>
          </a:p>
          <a:p>
            <a:r>
              <a:rPr lang="fr-FR" sz="800" dirty="0">
                <a:solidFill>
                  <a:srgbClr val="000000"/>
                </a:solidFill>
                <a:highlight>
                  <a:srgbClr val="00FFFF"/>
                </a:highlight>
                <a:latin typeface="Futura Medium" panose="020B0602020204020303" pitchFamily="34" charset="-79"/>
                <a:ea typeface="Times New Roman" panose="02020603050405020304" pitchFamily="18" charset="0"/>
                <a:cs typeface="Futura Medium" panose="020B0602020204020303" pitchFamily="34" charset="-79"/>
              </a:rPr>
              <a:t>6-8 juillet 2023 : 			Triathlon Créatif</a:t>
            </a:r>
          </a:p>
          <a:p>
            <a:r>
              <a:rPr lang="fr-FR" sz="800" dirty="0">
                <a:highlight>
                  <a:srgbClr val="FFBCEF"/>
                </a:highlight>
                <a:latin typeface="Futura Medium" panose="020B0602020204020303" pitchFamily="34" charset="-79"/>
                <a:cs typeface="Futura Medium" panose="020B0602020204020303" pitchFamily="34" charset="-79"/>
              </a:rPr>
              <a:t>10-14 juillet 2023 :			Vacances d’été au Campus</a:t>
            </a:r>
          </a:p>
          <a:p>
            <a:r>
              <a:rPr lang="fr-FR" sz="800" dirty="0">
                <a:highlight>
                  <a:srgbClr val="FFBCEF"/>
                </a:highlight>
                <a:latin typeface="Futura Medium" panose="020B0602020204020303" pitchFamily="34" charset="-79"/>
                <a:cs typeface="Futura Medium" panose="020B0602020204020303" pitchFamily="34" charset="-79"/>
              </a:rPr>
              <a:t>17 - 21 juillet 2023 :		Vacances d’été au Campus</a:t>
            </a:r>
          </a:p>
        </p:txBody>
      </p:sp>
      <p:sp>
        <p:nvSpPr>
          <p:cNvPr id="32" name="ZoneTexte 31">
            <a:extLst>
              <a:ext uri="{FF2B5EF4-FFF2-40B4-BE49-F238E27FC236}">
                <a16:creationId xmlns:a16="http://schemas.microsoft.com/office/drawing/2014/main" id="{271B7852-6568-544A-A98B-0F67B361D5C3}"/>
              </a:ext>
            </a:extLst>
          </p:cNvPr>
          <p:cNvSpPr txBox="1"/>
          <p:nvPr/>
        </p:nvSpPr>
        <p:spPr>
          <a:xfrm>
            <a:off x="6846568" y="100075"/>
            <a:ext cx="621032" cy="107722"/>
          </a:xfrm>
          <a:prstGeom prst="rect">
            <a:avLst/>
          </a:prstGeom>
          <a:noFill/>
          <a:ln>
            <a:noFill/>
          </a:ln>
        </p:spPr>
        <p:txBody>
          <a:bodyPr wrap="square" lIns="0" rIns="0" rtlCol="0">
            <a:spAutoFit/>
          </a:bodyPr>
          <a:lstStyle/>
          <a:p>
            <a:pPr algn="just" fontAlgn="base"/>
            <a:endParaRPr lang="fr-FR" sz="100" b="1" dirty="0"/>
          </a:p>
        </p:txBody>
      </p:sp>
      <p:sp>
        <p:nvSpPr>
          <p:cNvPr id="2" name="Rectangle 1">
            <a:extLst>
              <a:ext uri="{FF2B5EF4-FFF2-40B4-BE49-F238E27FC236}">
                <a16:creationId xmlns:a16="http://schemas.microsoft.com/office/drawing/2014/main" id="{861079A3-6FF1-574C-B63F-356308389119}"/>
              </a:ext>
            </a:extLst>
          </p:cNvPr>
          <p:cNvSpPr/>
          <p:nvPr/>
        </p:nvSpPr>
        <p:spPr>
          <a:xfrm>
            <a:off x="6566053" y="56007"/>
            <a:ext cx="705079" cy="45719"/>
          </a:xfrm>
          <a:prstGeom prst="rect">
            <a:avLst/>
          </a:prstGeom>
          <a:solidFill>
            <a:srgbClr val="FFB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752829D-2C6E-4E4C-A954-7DDC012C5444}"/>
              </a:ext>
            </a:extLst>
          </p:cNvPr>
          <p:cNvSpPr/>
          <p:nvPr/>
        </p:nvSpPr>
        <p:spPr>
          <a:xfrm>
            <a:off x="6566052" y="141695"/>
            <a:ext cx="705079" cy="45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6B3B84E-3261-4243-916D-C68FD44AEC1D}"/>
              </a:ext>
            </a:extLst>
          </p:cNvPr>
          <p:cNvSpPr/>
          <p:nvPr/>
        </p:nvSpPr>
        <p:spPr>
          <a:xfrm>
            <a:off x="6582162" y="240036"/>
            <a:ext cx="705079" cy="45719"/>
          </a:xfrm>
          <a:prstGeom prst="rect">
            <a:avLst/>
          </a:prstGeom>
          <a:solidFill>
            <a:srgbClr val="7C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F8F3BB3B-307E-E84E-90EF-13E1F1DC2BA5}"/>
              </a:ext>
            </a:extLst>
          </p:cNvPr>
          <p:cNvSpPr/>
          <p:nvPr/>
        </p:nvSpPr>
        <p:spPr>
          <a:xfrm>
            <a:off x="6580324" y="337351"/>
            <a:ext cx="705079"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8F632A89-943F-4249-A474-DC296613C2F5}"/>
              </a:ext>
            </a:extLst>
          </p:cNvPr>
          <p:cNvSpPr txBox="1"/>
          <p:nvPr/>
        </p:nvSpPr>
        <p:spPr>
          <a:xfrm>
            <a:off x="7379464" y="-44068"/>
            <a:ext cx="2282328" cy="523220"/>
          </a:xfrm>
          <a:prstGeom prst="rect">
            <a:avLst/>
          </a:prstGeom>
          <a:noFill/>
          <a:ln>
            <a:noFill/>
          </a:ln>
        </p:spPr>
        <p:txBody>
          <a:bodyPr wrap="square" lIns="0" rIns="0" rtlCol="0">
            <a:spAutoFit/>
          </a:bodyPr>
          <a:lstStyle/>
          <a:p>
            <a:pPr algn="just" fontAlgn="base"/>
            <a:r>
              <a:rPr lang="fr-FR" sz="700" dirty="0"/>
              <a:t>Programmation formation</a:t>
            </a:r>
          </a:p>
          <a:p>
            <a:pPr algn="just" fontAlgn="base"/>
            <a:r>
              <a:rPr lang="fr-FR" sz="700" dirty="0"/>
              <a:t>Programmation Orientation</a:t>
            </a:r>
          </a:p>
          <a:p>
            <a:pPr algn="just" fontAlgn="base"/>
            <a:r>
              <a:rPr lang="fr-FR" sz="700" dirty="0"/>
              <a:t>Programmation Evénements Grand Public</a:t>
            </a:r>
          </a:p>
          <a:p>
            <a:pPr algn="just" fontAlgn="base"/>
            <a:r>
              <a:rPr lang="fr-FR" sz="700" dirty="0"/>
              <a:t>Evénements des membres du réseau</a:t>
            </a:r>
          </a:p>
        </p:txBody>
      </p:sp>
    </p:spTree>
    <p:extLst>
      <p:ext uri="{BB962C8B-B14F-4D97-AF65-F5344CB8AC3E}">
        <p14:creationId xmlns:p14="http://schemas.microsoft.com/office/powerpoint/2010/main" val="3007279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personne, groupe, enfant, avant&#10;&#10;Description générée automatiquement">
            <a:extLst>
              <a:ext uri="{FF2B5EF4-FFF2-40B4-BE49-F238E27FC236}">
                <a16:creationId xmlns:a16="http://schemas.microsoft.com/office/drawing/2014/main" id="{A42A33D9-E62A-7C46-B9D8-9D69ED883A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93275"/>
            <a:ext cx="4437999" cy="2750720"/>
          </a:xfrm>
          <a:prstGeom prst="rect">
            <a:avLst/>
          </a:prstGeom>
        </p:spPr>
      </p:pic>
      <p:grpSp>
        <p:nvGrpSpPr>
          <p:cNvPr id="12" name="Groupe 11">
            <a:extLst>
              <a:ext uri="{FF2B5EF4-FFF2-40B4-BE49-F238E27FC236}">
                <a16:creationId xmlns:a16="http://schemas.microsoft.com/office/drawing/2014/main" id="{27707F6A-1E8F-3049-B39D-95E5F968C66C}"/>
              </a:ext>
            </a:extLst>
          </p:cNvPr>
          <p:cNvGrpSpPr/>
          <p:nvPr/>
        </p:nvGrpSpPr>
        <p:grpSpPr>
          <a:xfrm>
            <a:off x="9349939" y="6343860"/>
            <a:ext cx="2825749" cy="500135"/>
            <a:chOff x="9349939" y="6343860"/>
            <a:chExt cx="2825749" cy="500135"/>
          </a:xfrm>
        </p:grpSpPr>
        <p:sp>
          <p:nvSpPr>
            <p:cNvPr id="14" name="Rectangle 13">
              <a:extLst>
                <a:ext uri="{FF2B5EF4-FFF2-40B4-BE49-F238E27FC236}">
                  <a16:creationId xmlns:a16="http://schemas.microsoft.com/office/drawing/2014/main" id="{C1D75F30-F8EF-0A4D-B5FF-D64189A0955E}"/>
                </a:ext>
              </a:extLst>
            </p:cNvPr>
            <p:cNvSpPr/>
            <p:nvPr/>
          </p:nvSpPr>
          <p:spPr>
            <a:xfrm>
              <a:off x="9349939" y="6343860"/>
              <a:ext cx="2825749" cy="50013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 name="Image 45">
              <a:extLst>
                <a:ext uri="{FF2B5EF4-FFF2-40B4-BE49-F238E27FC236}">
                  <a16:creationId xmlns:a16="http://schemas.microsoft.com/office/drawing/2014/main" id="{39843148-9F7F-7E4B-A89D-14B223494931}"/>
                </a:ext>
              </a:extLst>
            </p:cNvPr>
            <p:cNvPicPr/>
            <p:nvPr/>
          </p:nvPicPr>
          <p:blipFill>
            <a:blip r:embed="rId3" cstate="email">
              <a:extLst>
                <a:ext uri="{28A0092B-C50C-407E-A947-70E740481C1C}">
                  <a14:useLocalDpi xmlns:a14="http://schemas.microsoft.com/office/drawing/2010/main"/>
                </a:ext>
              </a:extLst>
            </a:blip>
            <a:stretch>
              <a:fillRect/>
            </a:stretch>
          </p:blipFill>
          <p:spPr>
            <a:xfrm>
              <a:off x="11038011" y="6399660"/>
              <a:ext cx="1086508" cy="303183"/>
            </a:xfrm>
            <a:prstGeom prst="rect">
              <a:avLst/>
            </a:prstGeom>
          </p:spPr>
        </p:pic>
        <p:pic>
          <p:nvPicPr>
            <p:cNvPr id="16" name="Image 51">
              <a:extLst>
                <a:ext uri="{FF2B5EF4-FFF2-40B4-BE49-F238E27FC236}">
                  <a16:creationId xmlns:a16="http://schemas.microsoft.com/office/drawing/2014/main" id="{B3C254D1-28C5-0849-BB09-7BD315BCC973}"/>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9349939" y="6460163"/>
              <a:ext cx="1027952" cy="286748"/>
            </a:xfrm>
            <a:prstGeom prst="rect">
              <a:avLst/>
            </a:prstGeom>
            <a:ln>
              <a:noFill/>
            </a:ln>
            <a:extLst>
              <a:ext uri="{53640926-AAD7-44D8-BBD7-CCE9431645EC}">
                <a14:shadowObscured xmlns:a14="http://schemas.microsoft.com/office/drawing/2010/main"/>
              </a:ext>
            </a:extLst>
          </p:spPr>
        </p:pic>
        <p:pic>
          <p:nvPicPr>
            <p:cNvPr id="17" name="Image 16">
              <a:extLst>
                <a:ext uri="{FF2B5EF4-FFF2-40B4-BE49-F238E27FC236}">
                  <a16:creationId xmlns:a16="http://schemas.microsoft.com/office/drawing/2014/main" id="{3A05752E-544F-B74C-91C6-A4CB80D144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0102" y="6343861"/>
              <a:ext cx="601351" cy="462853"/>
            </a:xfrm>
            <a:prstGeom prst="rect">
              <a:avLst/>
            </a:prstGeom>
          </p:spPr>
        </p:pic>
      </p:grpSp>
      <p:pic>
        <p:nvPicPr>
          <p:cNvPr id="3" name="Image 2" descr="Une image contenant personne, intérieur, homme, tenant&#10;&#10;Description générée automatiquement">
            <a:extLst>
              <a:ext uri="{FF2B5EF4-FFF2-40B4-BE49-F238E27FC236}">
                <a16:creationId xmlns:a16="http://schemas.microsoft.com/office/drawing/2014/main" id="{086D2502-6544-E541-BA80-D6F1ACE1FE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
            <a:ext cx="6156663" cy="4093276"/>
          </a:xfrm>
          <a:prstGeom prst="rect">
            <a:avLst/>
          </a:prstGeom>
        </p:spPr>
      </p:pic>
      <p:pic>
        <p:nvPicPr>
          <p:cNvPr id="5" name="Image 4" descr="Une image contenant personne, extérieur, garçon, jeune&#10;&#10;Description générée automatiquement">
            <a:extLst>
              <a:ext uri="{FF2B5EF4-FFF2-40B4-BE49-F238E27FC236}">
                <a16:creationId xmlns:a16="http://schemas.microsoft.com/office/drawing/2014/main" id="{126B8D64-2074-DD48-A9B5-C088F47FA2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6663" y="0"/>
            <a:ext cx="6019025" cy="4016855"/>
          </a:xfrm>
          <a:prstGeom prst="rect">
            <a:avLst/>
          </a:prstGeom>
        </p:spPr>
      </p:pic>
      <p:pic>
        <p:nvPicPr>
          <p:cNvPr id="9" name="Image 8" descr="Une image contenant intérieur, alimentation, cuisine, assiette&#10;&#10;Description générée automatiquement">
            <a:extLst>
              <a:ext uri="{FF2B5EF4-FFF2-40B4-BE49-F238E27FC236}">
                <a16:creationId xmlns:a16="http://schemas.microsoft.com/office/drawing/2014/main" id="{D3AF54AE-342F-B241-B7BC-97EBDEE8F56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1"/>
          <a:stretch/>
        </p:blipFill>
        <p:spPr>
          <a:xfrm>
            <a:off x="6835566" y="3428999"/>
            <a:ext cx="5356434" cy="3472483"/>
          </a:xfrm>
          <a:prstGeom prst="rect">
            <a:avLst/>
          </a:prstGeom>
        </p:spPr>
      </p:pic>
      <p:pic>
        <p:nvPicPr>
          <p:cNvPr id="21" name="Image 20" descr="Une image contenant intérieur, homme, cuisine, debout&#10;&#10;Description générée automatiquement">
            <a:extLst>
              <a:ext uri="{FF2B5EF4-FFF2-40B4-BE49-F238E27FC236}">
                <a16:creationId xmlns:a16="http://schemas.microsoft.com/office/drawing/2014/main" id="{17254EF1-B016-834B-A099-5A9A6FE66F6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661321" y="3199655"/>
            <a:ext cx="4265819" cy="3658345"/>
          </a:xfrm>
          <a:prstGeom prst="rect">
            <a:avLst/>
          </a:prstGeom>
        </p:spPr>
      </p:pic>
      <p:pic>
        <p:nvPicPr>
          <p:cNvPr id="30" name="Image 29">
            <a:extLst>
              <a:ext uri="{FF2B5EF4-FFF2-40B4-BE49-F238E27FC236}">
                <a16:creationId xmlns:a16="http://schemas.microsoft.com/office/drawing/2014/main" id="{0EEEFD12-56D7-2E43-8585-63FDAA4458BF}"/>
              </a:ext>
            </a:extLst>
          </p:cNvPr>
          <p:cNvPicPr>
            <a:picLocks noChangeAspect="1"/>
          </p:cNvPicPr>
          <p:nvPr/>
        </p:nvPicPr>
        <p:blipFill rotWithShape="1">
          <a:blip r:embed="rId10"/>
          <a:srcRect/>
          <a:stretch/>
        </p:blipFill>
        <p:spPr>
          <a:xfrm>
            <a:off x="0" y="4134728"/>
            <a:ext cx="1026904" cy="1054463"/>
          </a:xfrm>
          <a:prstGeom prst="rect">
            <a:avLst/>
          </a:prstGeom>
        </p:spPr>
      </p:pic>
      <p:sp>
        <p:nvSpPr>
          <p:cNvPr id="2" name="Rectangle 1">
            <a:extLst>
              <a:ext uri="{FF2B5EF4-FFF2-40B4-BE49-F238E27FC236}">
                <a16:creationId xmlns:a16="http://schemas.microsoft.com/office/drawing/2014/main" id="{92F784C8-3E57-C540-AD24-1EDDE21FE7D1}"/>
              </a:ext>
            </a:extLst>
          </p:cNvPr>
          <p:cNvSpPr/>
          <p:nvPr/>
        </p:nvSpPr>
        <p:spPr>
          <a:xfrm>
            <a:off x="3154698" y="2744941"/>
            <a:ext cx="6003929" cy="1138773"/>
          </a:xfrm>
          <a:prstGeom prst="rect">
            <a:avLst/>
          </a:prstGeom>
          <a:solidFill>
            <a:schemeClr val="bg1">
              <a:alpha val="69000"/>
            </a:schemeClr>
          </a:solidFill>
        </p:spPr>
        <p:txBody>
          <a:bodyPr wrap="square">
            <a:spAutoFit/>
          </a:bodyPr>
          <a:lstStyle/>
          <a:p>
            <a:pPr algn="ctr"/>
            <a:r>
              <a:rPr lang="fr-FR" i="1" dirty="0">
                <a:solidFill>
                  <a:srgbClr val="1B1B1B"/>
                </a:solidFill>
                <a:latin typeface="Calisto MT" panose="02040603050505030304" pitchFamily="18" charset="77"/>
                <a:cs typeface="Apple Chancery" panose="03020702040506060504" pitchFamily="66" charset="-79"/>
              </a:rPr>
              <a:t>«  l'apprentissage et la pratique d'un artisanat sont un ensemble d'expériences, de méthodes et de valeurs adaptées aux défis individuels et collectifs de la modernité. »  </a:t>
            </a:r>
          </a:p>
          <a:p>
            <a:pPr algn="ctr"/>
            <a:r>
              <a:rPr lang="fr-FR" sz="1400" dirty="0">
                <a:solidFill>
                  <a:srgbClr val="1B1B1B"/>
                </a:solidFill>
                <a:latin typeface="Calisto MT" panose="02040603050505030304" pitchFamily="18" charset="77"/>
                <a:cs typeface="Apple Chancery" panose="03020702040506060504" pitchFamily="66" charset="-79"/>
              </a:rPr>
              <a:t>Arthur </a:t>
            </a:r>
            <a:r>
              <a:rPr lang="fr-FR" sz="1400" dirty="0" err="1">
                <a:solidFill>
                  <a:srgbClr val="1B1B1B"/>
                </a:solidFill>
                <a:latin typeface="Calisto MT" panose="02040603050505030304" pitchFamily="18" charset="77"/>
                <a:cs typeface="Apple Chancery" panose="03020702040506060504" pitchFamily="66" charset="-79"/>
              </a:rPr>
              <a:t>Lochmann</a:t>
            </a:r>
            <a:endParaRPr lang="fr-FR" sz="1400" dirty="0">
              <a:latin typeface="Calisto MT" panose="02040603050505030304" pitchFamily="18" charset="77"/>
              <a:cs typeface="Apple Chancery" panose="03020702040506060504" pitchFamily="66" charset="-79"/>
            </a:endParaRPr>
          </a:p>
        </p:txBody>
      </p:sp>
    </p:spTree>
    <p:extLst>
      <p:ext uri="{BB962C8B-B14F-4D97-AF65-F5344CB8AC3E}">
        <p14:creationId xmlns:p14="http://schemas.microsoft.com/office/powerpoint/2010/main" val="885025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7BFF-D54C-4817-90B3-B9F3EE632A8E}"/>
              </a:ext>
            </a:extLst>
          </p:cNvPr>
          <p:cNvSpPr>
            <a:spLocks noGrp="1"/>
          </p:cNvSpPr>
          <p:nvPr>
            <p:ph type="ctrTitle"/>
          </p:nvPr>
        </p:nvSpPr>
        <p:spPr>
          <a:xfrm>
            <a:off x="5048250" y="2460234"/>
            <a:ext cx="6915128" cy="2889114"/>
          </a:xfrm>
        </p:spPr>
        <p:txBody>
          <a:bodyPr anchor="ctr">
            <a:normAutofit/>
          </a:bodyPr>
          <a:lstStyle/>
          <a:p>
            <a:r>
              <a:rPr lang="fr-FR" dirty="0">
                <a:latin typeface="Roboto Light" pitchFamily="2" charset="0"/>
                <a:ea typeface="Roboto Light" pitchFamily="2" charset="0"/>
              </a:rPr>
              <a:t>MERCI</a:t>
            </a:r>
          </a:p>
        </p:txBody>
      </p:sp>
      <p:pic>
        <p:nvPicPr>
          <p:cNvPr id="5" name="Picture 4">
            <a:extLst>
              <a:ext uri="{FF2B5EF4-FFF2-40B4-BE49-F238E27FC236}">
                <a16:creationId xmlns:a16="http://schemas.microsoft.com/office/drawing/2014/main" id="{28F60B1A-62AD-4023-8364-F953CB112A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13628" y="-13638"/>
            <a:ext cx="6109628" cy="6955318"/>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ln>
            <a:solidFill>
              <a:srgbClr val="F29400"/>
            </a:solidFill>
          </a:ln>
          <a:effectLst>
            <a:softEdge rad="50800"/>
          </a:effectLst>
        </p:spPr>
      </p:pic>
      <p:pic>
        <p:nvPicPr>
          <p:cNvPr id="11" name="Image 10">
            <a:extLst>
              <a:ext uri="{FF2B5EF4-FFF2-40B4-BE49-F238E27FC236}">
                <a16:creationId xmlns:a16="http://schemas.microsoft.com/office/drawing/2014/main" id="{C270836D-CE2A-9742-9814-41826C5601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8954" y="6305485"/>
            <a:ext cx="735371" cy="244177"/>
          </a:xfrm>
          <a:prstGeom prst="rect">
            <a:avLst/>
          </a:prstGeom>
        </p:spPr>
      </p:pic>
      <p:pic>
        <p:nvPicPr>
          <p:cNvPr id="12" name="Image 11">
            <a:extLst>
              <a:ext uri="{FF2B5EF4-FFF2-40B4-BE49-F238E27FC236}">
                <a16:creationId xmlns:a16="http://schemas.microsoft.com/office/drawing/2014/main" id="{2B4C2F91-404A-C746-B22A-E21F62331E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8230" y="6227920"/>
            <a:ext cx="575748" cy="443147"/>
          </a:xfrm>
          <a:prstGeom prst="rect">
            <a:avLst/>
          </a:prstGeom>
        </p:spPr>
      </p:pic>
      <p:pic>
        <p:nvPicPr>
          <p:cNvPr id="19" name="Image 18">
            <a:extLst>
              <a:ext uri="{FF2B5EF4-FFF2-40B4-BE49-F238E27FC236}">
                <a16:creationId xmlns:a16="http://schemas.microsoft.com/office/drawing/2014/main" id="{0F3BAA12-A504-0748-B266-AF059FC370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35150" y="6296335"/>
            <a:ext cx="719576" cy="262476"/>
          </a:xfrm>
          <a:prstGeom prst="rect">
            <a:avLst/>
          </a:prstGeom>
        </p:spPr>
      </p:pic>
      <p:pic>
        <p:nvPicPr>
          <p:cNvPr id="20" name="Image 19">
            <a:extLst>
              <a:ext uri="{FF2B5EF4-FFF2-40B4-BE49-F238E27FC236}">
                <a16:creationId xmlns:a16="http://schemas.microsoft.com/office/drawing/2014/main" id="{F89CA3A3-1D29-0743-B656-5E0FB97BE1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47102" y="6274769"/>
            <a:ext cx="931516" cy="244177"/>
          </a:xfrm>
          <a:prstGeom prst="rect">
            <a:avLst/>
          </a:prstGeom>
        </p:spPr>
      </p:pic>
      <p:pic>
        <p:nvPicPr>
          <p:cNvPr id="21" name="Image 20">
            <a:extLst>
              <a:ext uri="{FF2B5EF4-FFF2-40B4-BE49-F238E27FC236}">
                <a16:creationId xmlns:a16="http://schemas.microsoft.com/office/drawing/2014/main" id="{EAA1C550-826C-4D4E-B410-F007515F0C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32351" y="6274769"/>
            <a:ext cx="653658" cy="254200"/>
          </a:xfrm>
          <a:prstGeom prst="rect">
            <a:avLst/>
          </a:prstGeom>
        </p:spPr>
      </p:pic>
      <p:pic>
        <p:nvPicPr>
          <p:cNvPr id="22" name="Image 21">
            <a:extLst>
              <a:ext uri="{FF2B5EF4-FFF2-40B4-BE49-F238E27FC236}">
                <a16:creationId xmlns:a16="http://schemas.microsoft.com/office/drawing/2014/main" id="{DDB4160C-EABB-954A-B288-411C9E6641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17840" y="6227920"/>
            <a:ext cx="804530" cy="402265"/>
          </a:xfrm>
          <a:prstGeom prst="rect">
            <a:avLst/>
          </a:prstGeom>
        </p:spPr>
      </p:pic>
      <p:pic>
        <p:nvPicPr>
          <p:cNvPr id="23" name="Picture 2" descr="Banque des territoires | Groupe Caisse Des dépôts">
            <a:extLst>
              <a:ext uri="{FF2B5EF4-FFF2-40B4-BE49-F238E27FC236}">
                <a16:creationId xmlns:a16="http://schemas.microsoft.com/office/drawing/2014/main" id="{13945629-C43A-954A-918A-66E60C7BBBC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136526" y="6255124"/>
            <a:ext cx="1182718" cy="26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6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C35CD5-C364-7641-AF31-37002CD0F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6628" y="524992"/>
            <a:ext cx="2337566" cy="1114839"/>
          </a:xfrm>
          <a:prstGeom prst="rect">
            <a:avLst/>
          </a:prstGeom>
        </p:spPr>
      </p:pic>
      <p:pic>
        <p:nvPicPr>
          <p:cNvPr id="2" name="Image 1">
            <a:extLst>
              <a:ext uri="{FF2B5EF4-FFF2-40B4-BE49-F238E27FC236}">
                <a16:creationId xmlns:a16="http://schemas.microsoft.com/office/drawing/2014/main" id="{101CAEE1-FD2A-2748-9AA4-A3D7DE8D8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5945" y="789498"/>
            <a:ext cx="1349714" cy="950742"/>
          </a:xfrm>
          <a:prstGeom prst="rect">
            <a:avLst/>
          </a:prstGeom>
        </p:spPr>
      </p:pic>
      <p:sp>
        <p:nvSpPr>
          <p:cNvPr id="19" name="ZoneTexte 15">
            <a:extLst>
              <a:ext uri="{FF2B5EF4-FFF2-40B4-BE49-F238E27FC236}">
                <a16:creationId xmlns:a16="http://schemas.microsoft.com/office/drawing/2014/main" id="{287CDF99-08A5-CC4B-B8A6-8B418D3B0C93}"/>
              </a:ext>
            </a:extLst>
          </p:cNvPr>
          <p:cNvSpPr txBox="1"/>
          <p:nvPr/>
        </p:nvSpPr>
        <p:spPr>
          <a:xfrm>
            <a:off x="3935811" y="1832201"/>
            <a:ext cx="2493930" cy="1200329"/>
          </a:xfrm>
          <a:prstGeom prst="rect">
            <a:avLst/>
          </a:prstGeom>
          <a:noFill/>
          <a:ln w="28575">
            <a:solidFill>
              <a:srgbClr val="F29400"/>
            </a:solidFill>
          </a:ln>
        </p:spPr>
        <p:txBody>
          <a:bodyPr wrap="square" rtlCol="0">
            <a:spAutoFit/>
          </a:bodyPr>
          <a:lstStyle>
            <a:defPPr>
              <a:defRPr lang="fr-FR"/>
            </a:defPPr>
            <a:lvl1pPr algn="ctr" fontAlgn="base">
              <a:defRPr sz="1400">
                <a:latin typeface="Roboto" pitchFamily="2" charset="0"/>
                <a:ea typeface="Roboto" pitchFamily="2" charset="0"/>
                <a:cs typeface="Futura Medium" panose="020B0602020204020303" pitchFamily="34" charset="-79"/>
              </a:defRPr>
            </a:lvl1pPr>
          </a:lstStyle>
          <a:p>
            <a:r>
              <a:rPr lang="fr-FR" sz="1200" dirty="0">
                <a:latin typeface="Futura Medium" panose="020B0602020204020303" pitchFamily="34" charset="-79"/>
              </a:rPr>
              <a:t>Acteur de l’enseignement</a:t>
            </a:r>
          </a:p>
          <a:p>
            <a:r>
              <a:rPr lang="fr-FR" sz="1200" dirty="0">
                <a:latin typeface="Futura Medium" panose="020B0602020204020303" pitchFamily="34" charset="-79"/>
              </a:rPr>
              <a:t>supérieur, en pointe sur les sujets du patrimoine et de l’artisanat d’art et sur la professionnalisation des formations universitaires.  </a:t>
            </a:r>
            <a:endParaRPr lang="fr-FR" sz="1200" dirty="0">
              <a:highlight>
                <a:srgbClr val="F29400"/>
              </a:highlight>
              <a:latin typeface="Futura Medium" panose="020B0602020204020303" pitchFamily="34" charset="-79"/>
            </a:endParaRPr>
          </a:p>
        </p:txBody>
      </p:sp>
      <p:sp>
        <p:nvSpPr>
          <p:cNvPr id="20" name="ZoneTexte 15">
            <a:extLst>
              <a:ext uri="{FF2B5EF4-FFF2-40B4-BE49-F238E27FC236}">
                <a16:creationId xmlns:a16="http://schemas.microsoft.com/office/drawing/2014/main" id="{B9BE8856-D245-384A-B06C-B65B3BD5A357}"/>
              </a:ext>
            </a:extLst>
          </p:cNvPr>
          <p:cNvSpPr txBox="1"/>
          <p:nvPr/>
        </p:nvSpPr>
        <p:spPr>
          <a:xfrm>
            <a:off x="6734257" y="1843218"/>
            <a:ext cx="2632975" cy="830997"/>
          </a:xfrm>
          <a:prstGeom prst="rect">
            <a:avLst/>
          </a:prstGeom>
          <a:noFill/>
          <a:ln w="28575">
            <a:solidFill>
              <a:srgbClr val="F29400"/>
            </a:solidFill>
          </a:ln>
        </p:spPr>
        <p:txBody>
          <a:bodyPr wrap="square" rtlCol="0">
            <a:spAutoFit/>
          </a:bodyPr>
          <a:lstStyle>
            <a:defPPr>
              <a:defRPr lang="fr-FR"/>
            </a:defPPr>
            <a:lvl1pPr algn="ctr" fontAlgn="base">
              <a:defRPr sz="1400">
                <a:latin typeface="Roboto" pitchFamily="2" charset="0"/>
                <a:ea typeface="Roboto" pitchFamily="2" charset="0"/>
                <a:cs typeface="Futura Medium" panose="020B0602020204020303" pitchFamily="34" charset="-79"/>
              </a:defRPr>
            </a:lvl1pPr>
          </a:lstStyle>
          <a:p>
            <a:r>
              <a:rPr lang="fr-FR" sz="1200" dirty="0">
                <a:latin typeface="Futura Medium" panose="020B0602020204020303" pitchFamily="34" charset="-79"/>
              </a:rPr>
              <a:t>Acteur majeur de la culture, du patrimoine, et du tourisme, lieu d’expérimentation, de recherche appliquée et de rayonnement</a:t>
            </a:r>
          </a:p>
        </p:txBody>
      </p:sp>
      <p:pic>
        <p:nvPicPr>
          <p:cNvPr id="6" name="Image 5">
            <a:extLst>
              <a:ext uri="{FF2B5EF4-FFF2-40B4-BE49-F238E27FC236}">
                <a16:creationId xmlns:a16="http://schemas.microsoft.com/office/drawing/2014/main" id="{FC523F34-7038-6347-8075-9075BFD007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59962" y="511973"/>
            <a:ext cx="2301057" cy="814203"/>
          </a:xfrm>
          <a:prstGeom prst="rect">
            <a:avLst/>
          </a:prstGeom>
        </p:spPr>
      </p:pic>
      <p:sp>
        <p:nvSpPr>
          <p:cNvPr id="21" name="ZoneTexte 15">
            <a:extLst>
              <a:ext uri="{FF2B5EF4-FFF2-40B4-BE49-F238E27FC236}">
                <a16:creationId xmlns:a16="http://schemas.microsoft.com/office/drawing/2014/main" id="{55F9C940-2501-AB45-A1CA-B10E5BC3B292}"/>
              </a:ext>
            </a:extLst>
          </p:cNvPr>
          <p:cNvSpPr txBox="1"/>
          <p:nvPr/>
        </p:nvSpPr>
        <p:spPr>
          <a:xfrm>
            <a:off x="2731425" y="4694517"/>
            <a:ext cx="2011621" cy="830997"/>
          </a:xfrm>
          <a:prstGeom prst="rect">
            <a:avLst/>
          </a:prstGeom>
          <a:noFill/>
          <a:ln w="28575">
            <a:solidFill>
              <a:srgbClr val="F29400"/>
            </a:solidFill>
          </a:ln>
        </p:spPr>
        <p:txBody>
          <a:bodyPr wrap="square" rtlCol="0">
            <a:spAutoFit/>
          </a:bodyPr>
          <a:lstStyle>
            <a:defPPr>
              <a:defRPr lang="fr-FR"/>
            </a:defPPr>
            <a:lvl1pPr algn="ctr" fontAlgn="base">
              <a:defRPr sz="1200">
                <a:latin typeface="Futura Medium" panose="020B0602020204020303" pitchFamily="34" charset="-79"/>
                <a:ea typeface="Roboto" pitchFamily="2" charset="0"/>
                <a:cs typeface="Futura Medium" panose="020B0602020204020303" pitchFamily="34" charset="-79"/>
              </a:defRPr>
            </a:lvl1pPr>
          </a:lstStyle>
          <a:p>
            <a:r>
              <a:rPr lang="fr-FR" dirty="0"/>
              <a:t>Région Ile de France, coordinateur d’une dynamique des Campus sur le territoire francilien</a:t>
            </a:r>
          </a:p>
        </p:txBody>
      </p:sp>
      <p:pic>
        <p:nvPicPr>
          <p:cNvPr id="7" name="Image 6">
            <a:extLst>
              <a:ext uri="{FF2B5EF4-FFF2-40B4-BE49-F238E27FC236}">
                <a16:creationId xmlns:a16="http://schemas.microsoft.com/office/drawing/2014/main" id="{49D89D00-ED04-DB4A-8B99-F3498D1446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1204" y="4072778"/>
            <a:ext cx="1894457" cy="431539"/>
          </a:xfrm>
          <a:prstGeom prst="rect">
            <a:avLst/>
          </a:prstGeom>
        </p:spPr>
      </p:pic>
      <p:sp>
        <p:nvSpPr>
          <p:cNvPr id="18" name="ZoneTexte 15">
            <a:extLst>
              <a:ext uri="{FF2B5EF4-FFF2-40B4-BE49-F238E27FC236}">
                <a16:creationId xmlns:a16="http://schemas.microsoft.com/office/drawing/2014/main" id="{90022B21-5BD7-A84B-A7ED-35B5E88BB15C}"/>
              </a:ext>
            </a:extLst>
          </p:cNvPr>
          <p:cNvSpPr txBox="1"/>
          <p:nvPr/>
        </p:nvSpPr>
        <p:spPr>
          <a:xfrm>
            <a:off x="1254505" y="1834132"/>
            <a:ext cx="2493930" cy="830997"/>
          </a:xfrm>
          <a:prstGeom prst="rect">
            <a:avLst/>
          </a:prstGeom>
          <a:noFill/>
          <a:ln w="28575">
            <a:solidFill>
              <a:srgbClr val="F29400"/>
            </a:solidFill>
          </a:ln>
        </p:spPr>
        <p:txBody>
          <a:bodyPr wrap="square" rtlCol="0">
            <a:spAutoFit/>
          </a:bodyPr>
          <a:lstStyle/>
          <a:p>
            <a:pPr algn="ctr" fontAlgn="base"/>
            <a:r>
              <a:rPr lang="fr-FR" sz="1200" dirty="0">
                <a:latin typeface="Futura Medium" panose="020B0602020204020303" pitchFamily="34" charset="-79"/>
                <a:ea typeface="Roboto" pitchFamily="2" charset="0"/>
                <a:cs typeface="Futura Medium" panose="020B0602020204020303" pitchFamily="34" charset="-79"/>
              </a:rPr>
              <a:t>Acteur de l’éducation nationale en lien direct avec plus de 100 lycées professionnels connectés aux filières du Campus</a:t>
            </a:r>
          </a:p>
        </p:txBody>
      </p:sp>
      <p:sp>
        <p:nvSpPr>
          <p:cNvPr id="27" name="Rectangle 26">
            <a:extLst>
              <a:ext uri="{FF2B5EF4-FFF2-40B4-BE49-F238E27FC236}">
                <a16:creationId xmlns:a16="http://schemas.microsoft.com/office/drawing/2014/main" id="{8226B3A7-A970-614B-8D1A-1077060D1C3C}"/>
              </a:ext>
            </a:extLst>
          </p:cNvPr>
          <p:cNvSpPr/>
          <p:nvPr/>
        </p:nvSpPr>
        <p:spPr>
          <a:xfrm>
            <a:off x="1228800" y="3228931"/>
            <a:ext cx="8138432" cy="338554"/>
          </a:xfrm>
          <a:prstGeom prst="rect">
            <a:avLst/>
          </a:prstGeom>
        </p:spPr>
        <p:txBody>
          <a:bodyPr wrap="square">
            <a:spAutoFit/>
          </a:bodyPr>
          <a:lstStyle/>
          <a:p>
            <a:pPr algn="ctr" fontAlgn="base"/>
            <a:r>
              <a:rPr lang="fr-FR" sz="1600" dirty="0">
                <a:solidFill>
                  <a:srgbClr val="F29400"/>
                </a:solidFill>
                <a:latin typeface="Futura Medium" panose="020B0602020204020303" pitchFamily="34" charset="-79"/>
                <a:ea typeface="Roboto" pitchFamily="2" charset="0"/>
                <a:cs typeface="Futura Medium" panose="020B0602020204020303" pitchFamily="34" charset="-79"/>
              </a:rPr>
              <a:t>3 co-fondateurs</a:t>
            </a:r>
          </a:p>
        </p:txBody>
      </p:sp>
      <p:sp>
        <p:nvSpPr>
          <p:cNvPr id="28" name="Rectangle 27">
            <a:extLst>
              <a:ext uri="{FF2B5EF4-FFF2-40B4-BE49-F238E27FC236}">
                <a16:creationId xmlns:a16="http://schemas.microsoft.com/office/drawing/2014/main" id="{6EF98A46-6B0C-DA47-A66D-8353F6364AEB}"/>
              </a:ext>
            </a:extLst>
          </p:cNvPr>
          <p:cNvSpPr/>
          <p:nvPr/>
        </p:nvSpPr>
        <p:spPr>
          <a:xfrm>
            <a:off x="2268141" y="5905185"/>
            <a:ext cx="2567270" cy="338554"/>
          </a:xfrm>
          <a:prstGeom prst="rect">
            <a:avLst/>
          </a:prstGeom>
        </p:spPr>
        <p:txBody>
          <a:bodyPr wrap="square">
            <a:spAutoFit/>
          </a:bodyPr>
          <a:lstStyle/>
          <a:p>
            <a:pPr algn="ctr" fontAlgn="base"/>
            <a:r>
              <a:rPr lang="fr-FR" sz="1600" dirty="0">
                <a:solidFill>
                  <a:srgbClr val="F29400"/>
                </a:solidFill>
                <a:latin typeface="Futura Medium" panose="020B0602020204020303" pitchFamily="34" charset="-79"/>
                <a:ea typeface="Roboto" pitchFamily="2" charset="0"/>
                <a:cs typeface="Futura Medium" panose="020B0602020204020303" pitchFamily="34" charset="-79"/>
              </a:rPr>
              <a:t>1 soutien clé</a:t>
            </a:r>
          </a:p>
        </p:txBody>
      </p:sp>
      <p:pic>
        <p:nvPicPr>
          <p:cNvPr id="4" name="Image 3">
            <a:extLst>
              <a:ext uri="{FF2B5EF4-FFF2-40B4-BE49-F238E27FC236}">
                <a16:creationId xmlns:a16="http://schemas.microsoft.com/office/drawing/2014/main" id="{12CCB351-9091-A540-AD9C-2954E75367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3788" y="4075099"/>
            <a:ext cx="1451953" cy="564648"/>
          </a:xfrm>
          <a:prstGeom prst="rect">
            <a:avLst/>
          </a:prstGeom>
        </p:spPr>
      </p:pic>
      <p:sp>
        <p:nvSpPr>
          <p:cNvPr id="22" name="ZoneTexte 15">
            <a:extLst>
              <a:ext uri="{FF2B5EF4-FFF2-40B4-BE49-F238E27FC236}">
                <a16:creationId xmlns:a16="http://schemas.microsoft.com/office/drawing/2014/main" id="{CA17351E-CD5D-E847-8E7B-9D6690A27A5B}"/>
              </a:ext>
            </a:extLst>
          </p:cNvPr>
          <p:cNvSpPr txBox="1"/>
          <p:nvPr/>
        </p:nvSpPr>
        <p:spPr>
          <a:xfrm>
            <a:off x="6200479" y="4699112"/>
            <a:ext cx="3233071" cy="1200329"/>
          </a:xfrm>
          <a:prstGeom prst="rect">
            <a:avLst/>
          </a:prstGeom>
          <a:noFill/>
          <a:ln w="28575">
            <a:solidFill>
              <a:srgbClr val="F29400"/>
            </a:solidFill>
          </a:ln>
        </p:spPr>
        <p:txBody>
          <a:bodyPr wrap="square" rtlCol="0">
            <a:spAutoFit/>
          </a:bodyPr>
          <a:lstStyle>
            <a:defPPr>
              <a:defRPr lang="fr-FR"/>
            </a:defPPr>
            <a:lvl1pPr algn="ctr" fontAlgn="base">
              <a:defRPr sz="1200">
                <a:latin typeface="Futura Medium" panose="020B0602020204020303" pitchFamily="34" charset="-79"/>
                <a:ea typeface="Roboto" pitchFamily="2" charset="0"/>
                <a:cs typeface="Futura Medium" panose="020B0602020204020303" pitchFamily="34" charset="-79"/>
              </a:defRPr>
            </a:lvl1pPr>
          </a:lstStyle>
          <a:p>
            <a:r>
              <a:rPr lang="fr-FR" dirty="0"/>
              <a:t>la Fondation Bettencourt </a:t>
            </a:r>
            <a:r>
              <a:rPr lang="fr-FR" dirty="0" err="1"/>
              <a:t>Schueller</a:t>
            </a:r>
            <a:r>
              <a:rPr lang="fr-FR" dirty="0"/>
              <a:t> est le 1</a:t>
            </a:r>
            <a:r>
              <a:rPr lang="fr-FR" baseline="30000" dirty="0"/>
              <a:t>er</a:t>
            </a:r>
            <a:r>
              <a:rPr lang="fr-FR" dirty="0"/>
              <a:t> et principal mécène du campus Versailles. Ce soutien s’inscrit dans l’objectif de la fondation de soutenir les métiers d’art à grande échelle et de renforcer l’impact de l’engagement de la Fondation.</a:t>
            </a:r>
          </a:p>
        </p:txBody>
      </p:sp>
      <p:sp>
        <p:nvSpPr>
          <p:cNvPr id="29" name="Rectangle 28">
            <a:extLst>
              <a:ext uri="{FF2B5EF4-FFF2-40B4-BE49-F238E27FC236}">
                <a16:creationId xmlns:a16="http://schemas.microsoft.com/office/drawing/2014/main" id="{289B2FA3-1906-5547-92AB-8F4F88AB88FA}"/>
              </a:ext>
            </a:extLst>
          </p:cNvPr>
          <p:cNvSpPr/>
          <p:nvPr/>
        </p:nvSpPr>
        <p:spPr>
          <a:xfrm>
            <a:off x="6318338" y="5926096"/>
            <a:ext cx="3040279" cy="338554"/>
          </a:xfrm>
          <a:prstGeom prst="rect">
            <a:avLst/>
          </a:prstGeom>
        </p:spPr>
        <p:txBody>
          <a:bodyPr wrap="square">
            <a:spAutoFit/>
          </a:bodyPr>
          <a:lstStyle/>
          <a:p>
            <a:pPr algn="ctr" fontAlgn="base"/>
            <a:r>
              <a:rPr lang="fr-FR" sz="1600" dirty="0">
                <a:solidFill>
                  <a:srgbClr val="F29400"/>
                </a:solidFill>
                <a:latin typeface="Futura Medium" panose="020B0602020204020303" pitchFamily="34" charset="-79"/>
                <a:ea typeface="Roboto" pitchFamily="2" charset="0"/>
                <a:cs typeface="Futura Medium" panose="020B0602020204020303" pitchFamily="34" charset="-79"/>
              </a:rPr>
              <a:t>Mécène fondateur et principal</a:t>
            </a:r>
          </a:p>
        </p:txBody>
      </p:sp>
      <p:sp>
        <p:nvSpPr>
          <p:cNvPr id="5" name="Ellipse 4">
            <a:extLst>
              <a:ext uri="{FF2B5EF4-FFF2-40B4-BE49-F238E27FC236}">
                <a16:creationId xmlns:a16="http://schemas.microsoft.com/office/drawing/2014/main" id="{38097A34-D509-9D4C-A46C-AB9E4FFACD5A}"/>
              </a:ext>
            </a:extLst>
          </p:cNvPr>
          <p:cNvSpPr/>
          <p:nvPr/>
        </p:nvSpPr>
        <p:spPr>
          <a:xfrm>
            <a:off x="9670499" y="2934327"/>
            <a:ext cx="2123601" cy="2162303"/>
          </a:xfrm>
          <a:prstGeom prst="ellipse">
            <a:avLst/>
          </a:prstGeom>
          <a:noFill/>
          <a:ln w="28575">
            <a:solidFill>
              <a:srgbClr val="F294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Membres adhérents : entreprises / académiques / associations / collectivités</a:t>
            </a:r>
          </a:p>
        </p:txBody>
      </p:sp>
      <p:pic>
        <p:nvPicPr>
          <p:cNvPr id="8" name="Picture 2" descr="Investissements d'Avenir - Ministère de l'Enseignement supérieur, de la  Recherche et de l'Innovation">
            <a:extLst>
              <a:ext uri="{FF2B5EF4-FFF2-40B4-BE49-F238E27FC236}">
                <a16:creationId xmlns:a16="http://schemas.microsoft.com/office/drawing/2014/main" id="{6A9412E5-606C-3E40-AE87-DACDC214757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5250" y="3517760"/>
            <a:ext cx="2560409" cy="17069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logo">
            <a:extLst>
              <a:ext uri="{FF2B5EF4-FFF2-40B4-BE49-F238E27FC236}">
                <a16:creationId xmlns:a16="http://schemas.microsoft.com/office/drawing/2014/main" id="{30CF5EC2-6E43-D240-89AF-810E61FD893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74006" y="5458888"/>
            <a:ext cx="1083609" cy="4672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ermès et la Fondation, partenaires du WWF France | WWF France">
            <a:extLst>
              <a:ext uri="{FF2B5EF4-FFF2-40B4-BE49-F238E27FC236}">
                <a16:creationId xmlns:a16="http://schemas.microsoft.com/office/drawing/2014/main" id="{EC068ED5-E078-2647-9E17-7A08291C2C0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98071" y="5334070"/>
            <a:ext cx="1110065" cy="69183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875CE170-5851-CC4E-9E0B-0E2F588713A5}"/>
              </a:ext>
            </a:extLst>
          </p:cNvPr>
          <p:cNvSpPr/>
          <p:nvPr/>
        </p:nvSpPr>
        <p:spPr>
          <a:xfrm>
            <a:off x="6200479" y="6317862"/>
            <a:ext cx="5541755" cy="338554"/>
          </a:xfrm>
          <a:prstGeom prst="rect">
            <a:avLst/>
          </a:prstGeom>
          <a:ln>
            <a:solidFill>
              <a:srgbClr val="ED7D31"/>
            </a:solidFill>
          </a:ln>
        </p:spPr>
        <p:txBody>
          <a:bodyPr wrap="square">
            <a:spAutoFit/>
          </a:bodyPr>
          <a:lstStyle/>
          <a:p>
            <a:pPr algn="ctr" fontAlgn="base"/>
            <a:r>
              <a:rPr lang="fr-FR" sz="1600" dirty="0">
                <a:solidFill>
                  <a:srgbClr val="F29400"/>
                </a:solidFill>
                <a:latin typeface="Futura Medium" panose="020B0602020204020303" pitchFamily="34" charset="-79"/>
                <a:ea typeface="Roboto" pitchFamily="2" charset="0"/>
                <a:cs typeface="Futura Medium" panose="020B0602020204020303" pitchFamily="34" charset="-79"/>
              </a:rPr>
              <a:t>Financeurs privés</a:t>
            </a:r>
          </a:p>
        </p:txBody>
      </p:sp>
      <p:sp>
        <p:nvSpPr>
          <p:cNvPr id="35" name="Rectangle 34">
            <a:extLst>
              <a:ext uri="{FF2B5EF4-FFF2-40B4-BE49-F238E27FC236}">
                <a16:creationId xmlns:a16="http://schemas.microsoft.com/office/drawing/2014/main" id="{C7C7F607-9702-2A4A-ADC6-385B4953ED95}"/>
              </a:ext>
            </a:extLst>
          </p:cNvPr>
          <p:cNvSpPr/>
          <p:nvPr/>
        </p:nvSpPr>
        <p:spPr>
          <a:xfrm>
            <a:off x="342372" y="6317862"/>
            <a:ext cx="5541755" cy="338554"/>
          </a:xfrm>
          <a:prstGeom prst="rect">
            <a:avLst/>
          </a:prstGeom>
          <a:ln>
            <a:solidFill>
              <a:srgbClr val="ED7D31"/>
            </a:solidFill>
          </a:ln>
        </p:spPr>
        <p:txBody>
          <a:bodyPr wrap="square">
            <a:spAutoFit/>
          </a:bodyPr>
          <a:lstStyle/>
          <a:p>
            <a:pPr algn="ctr" fontAlgn="base"/>
            <a:r>
              <a:rPr lang="fr-FR" sz="1600" dirty="0">
                <a:solidFill>
                  <a:srgbClr val="F29400"/>
                </a:solidFill>
                <a:latin typeface="Futura Medium" panose="020B0602020204020303" pitchFamily="34" charset="-79"/>
                <a:ea typeface="Roboto" pitchFamily="2" charset="0"/>
                <a:cs typeface="Futura Medium" panose="020B0602020204020303" pitchFamily="34" charset="-79"/>
              </a:rPr>
              <a:t>Financeurs publics</a:t>
            </a:r>
          </a:p>
        </p:txBody>
      </p:sp>
      <p:pic>
        <p:nvPicPr>
          <p:cNvPr id="1026" name="Picture 2" descr="Banque des territoires | Groupe Caisse Des dépôts">
            <a:extLst>
              <a:ext uri="{FF2B5EF4-FFF2-40B4-BE49-F238E27FC236}">
                <a16:creationId xmlns:a16="http://schemas.microsoft.com/office/drawing/2014/main" id="{2A13BD65-6DE3-194E-882A-7CA876EE036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5897" y="5796452"/>
            <a:ext cx="1854813" cy="413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PI FRANCE Découvrez le Prêt Restauration | Umih – Ile de France">
            <a:extLst>
              <a:ext uri="{FF2B5EF4-FFF2-40B4-BE49-F238E27FC236}">
                <a16:creationId xmlns:a16="http://schemas.microsoft.com/office/drawing/2014/main" id="{CE2C563D-6ED0-D74A-B98B-EF826247499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75518" y="5218843"/>
            <a:ext cx="1222236" cy="614986"/>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eur droit 35">
            <a:extLst>
              <a:ext uri="{FF2B5EF4-FFF2-40B4-BE49-F238E27FC236}">
                <a16:creationId xmlns:a16="http://schemas.microsoft.com/office/drawing/2014/main" id="{5EA8EFDE-16C6-204D-8CB5-071F1574829D}"/>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37" name="ZoneTexte 36">
            <a:extLst>
              <a:ext uri="{FF2B5EF4-FFF2-40B4-BE49-F238E27FC236}">
                <a16:creationId xmlns:a16="http://schemas.microsoft.com/office/drawing/2014/main" id="{18160432-25A0-6E48-9A46-28483E426E3D}"/>
              </a:ext>
            </a:extLst>
          </p:cNvPr>
          <p:cNvSpPr txBox="1"/>
          <p:nvPr/>
        </p:nvSpPr>
        <p:spPr>
          <a:xfrm>
            <a:off x="-1" y="79213"/>
            <a:ext cx="10779675" cy="369332"/>
          </a:xfrm>
          <a:prstGeom prst="rect">
            <a:avLst/>
          </a:prstGeom>
          <a:noFill/>
        </p:spPr>
        <p:txBody>
          <a:bodyPr wrap="square" rtlCol="0">
            <a:spAutoFit/>
          </a:bodyPr>
          <a:lstStyle/>
          <a:p>
            <a:pPr lvl="0" algn="ctr" fontAlgn="base"/>
            <a:r>
              <a:rPr lang="fr-FR" dirty="0">
                <a:solidFill>
                  <a:srgbClr val="F29400"/>
                </a:solidFill>
                <a:latin typeface="Futura Medium" panose="020B0602020204020303" pitchFamily="34" charset="-79"/>
                <a:ea typeface="Roboto Light" pitchFamily="2" charset="0"/>
                <a:cs typeface="Futura Medium" panose="020B0602020204020303" pitchFamily="34" charset="-79"/>
              </a:rPr>
              <a:t>SOUS L’IMPULSION D’UNE ALLIANCE DE PARTENAIRES PUBLIC-PRIVE DE 1</a:t>
            </a:r>
            <a:r>
              <a:rPr lang="fr-FR" baseline="30000" dirty="0">
                <a:solidFill>
                  <a:srgbClr val="F29400"/>
                </a:solidFill>
                <a:latin typeface="Futura Medium" panose="020B0602020204020303" pitchFamily="34" charset="-79"/>
                <a:ea typeface="Roboto Light" pitchFamily="2" charset="0"/>
                <a:cs typeface="Futura Medium" panose="020B0602020204020303" pitchFamily="34" charset="-79"/>
              </a:rPr>
              <a:t>er</a:t>
            </a:r>
            <a:r>
              <a:rPr lang="fr-FR" dirty="0">
                <a:solidFill>
                  <a:srgbClr val="F29400"/>
                </a:solidFill>
                <a:latin typeface="Futura Medium" panose="020B0602020204020303" pitchFamily="34" charset="-79"/>
                <a:ea typeface="Roboto Light" pitchFamily="2" charset="0"/>
                <a:cs typeface="Futura Medium" panose="020B0602020204020303" pitchFamily="34" charset="-79"/>
              </a:rPr>
              <a:t> PLAN …</a:t>
            </a:r>
          </a:p>
        </p:txBody>
      </p:sp>
      <p:pic>
        <p:nvPicPr>
          <p:cNvPr id="30" name="Image 29">
            <a:extLst>
              <a:ext uri="{FF2B5EF4-FFF2-40B4-BE49-F238E27FC236}">
                <a16:creationId xmlns:a16="http://schemas.microsoft.com/office/drawing/2014/main" id="{BF45B54C-4A1A-BB42-B627-656A576C708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779675" y="79214"/>
            <a:ext cx="1248727" cy="1248727"/>
          </a:xfrm>
          <a:prstGeom prst="rect">
            <a:avLst/>
          </a:prstGeom>
        </p:spPr>
      </p:pic>
      <p:cxnSp>
        <p:nvCxnSpPr>
          <p:cNvPr id="10" name="Connecteur droit 9">
            <a:extLst>
              <a:ext uri="{FF2B5EF4-FFF2-40B4-BE49-F238E27FC236}">
                <a16:creationId xmlns:a16="http://schemas.microsoft.com/office/drawing/2014/main" id="{AC6977D6-9468-9346-9E28-9B9C4E9CFCA3}"/>
              </a:ext>
            </a:extLst>
          </p:cNvPr>
          <p:cNvCxnSpPr/>
          <p:nvPr/>
        </p:nvCxnSpPr>
        <p:spPr>
          <a:xfrm>
            <a:off x="2497394" y="3567485"/>
            <a:ext cx="6563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54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Succès Business Concept Dessin DE Ladder Image Vectorielle - FreeImages.com">
            <a:extLst>
              <a:ext uri="{FF2B5EF4-FFF2-40B4-BE49-F238E27FC236}">
                <a16:creationId xmlns:a16="http://schemas.microsoft.com/office/drawing/2014/main" id="{8F6CB385-DC1C-574F-8693-2800ADD2A4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6158" y="3006962"/>
            <a:ext cx="1468749" cy="114178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1828E795-D7C9-CE4A-B99F-5B26D0558801}"/>
              </a:ext>
            </a:extLst>
          </p:cNvPr>
          <p:cNvSpPr txBox="1"/>
          <p:nvPr/>
        </p:nvSpPr>
        <p:spPr>
          <a:xfrm>
            <a:off x="1658677" y="1327941"/>
            <a:ext cx="8272276" cy="1347292"/>
          </a:xfrm>
          <a:prstGeom prst="rect">
            <a:avLst/>
          </a:prstGeom>
          <a:noFill/>
          <a:ln>
            <a:noFill/>
          </a:ln>
        </p:spPr>
        <p:txBody>
          <a:bodyPr wrap="square" lIns="0" rIns="0" rtlCol="0">
            <a:spAutoFit/>
          </a:bodyPr>
          <a:lstStyle/>
          <a:p>
            <a:pPr>
              <a:lnSpc>
                <a:spcPct val="150000"/>
              </a:lnSpc>
            </a:pPr>
            <a:r>
              <a:rPr lang="fr-FR" sz="1400" dirty="0">
                <a:highlight>
                  <a:srgbClr val="F29400"/>
                </a:highlight>
                <a:latin typeface="Futura"/>
                <a:cs typeface="Futura Medium" panose="020B0602020204020303" pitchFamily="34" charset="-79"/>
              </a:rPr>
              <a:t>Développer les vocations dans les métiers du patrimoine et de l’artisanat</a:t>
            </a:r>
          </a:p>
          <a:p>
            <a:pPr marL="342900" indent="-342900">
              <a:lnSpc>
                <a:spcPct val="150000"/>
              </a:lnSpc>
              <a:buFont typeface="Wingdings" pitchFamily="2" charset="2"/>
              <a:buChar char="Ø"/>
            </a:pPr>
            <a:r>
              <a:rPr lang="fr-FR" sz="1400" dirty="0">
                <a:latin typeface="Futura"/>
                <a:cs typeface="Futura Medium" panose="020B0602020204020303" pitchFamily="34" charset="-79"/>
              </a:rPr>
              <a:t>Faciliter l’orientation et la lisibilité des parcours professionnels</a:t>
            </a:r>
          </a:p>
          <a:p>
            <a:pPr marL="342900" indent="-342900">
              <a:lnSpc>
                <a:spcPct val="150000"/>
              </a:lnSpc>
              <a:buFont typeface="Wingdings" pitchFamily="2" charset="2"/>
              <a:buChar char="Ø"/>
            </a:pPr>
            <a:r>
              <a:rPr lang="fr-FR" sz="1400" dirty="0">
                <a:latin typeface="Futura"/>
                <a:cs typeface="Futura Medium" panose="020B0602020204020303" pitchFamily="34" charset="-79"/>
              </a:rPr>
              <a:t>Accompagner + de 6000 apprenants / an à horizon 2025-2026</a:t>
            </a:r>
          </a:p>
          <a:p>
            <a:pPr marL="342900" indent="-342900">
              <a:lnSpc>
                <a:spcPct val="150000"/>
              </a:lnSpc>
              <a:buFont typeface="Wingdings" pitchFamily="2" charset="2"/>
              <a:buChar char="Ø"/>
            </a:pPr>
            <a:r>
              <a:rPr lang="fr-FR" sz="1400" dirty="0">
                <a:latin typeface="Futura"/>
                <a:cs typeface="Futura Medium" panose="020B0602020204020303" pitchFamily="34" charset="-79"/>
              </a:rPr>
              <a:t>Adapter les formations aux enjeux contemporains écologiques et numériques</a:t>
            </a:r>
          </a:p>
        </p:txBody>
      </p:sp>
      <p:sp>
        <p:nvSpPr>
          <p:cNvPr id="13" name="ZoneTexte 12">
            <a:extLst>
              <a:ext uri="{FF2B5EF4-FFF2-40B4-BE49-F238E27FC236}">
                <a16:creationId xmlns:a16="http://schemas.microsoft.com/office/drawing/2014/main" id="{905ABDFA-C75D-3647-8B81-374DF7DBD459}"/>
              </a:ext>
            </a:extLst>
          </p:cNvPr>
          <p:cNvSpPr txBox="1"/>
          <p:nvPr/>
        </p:nvSpPr>
        <p:spPr>
          <a:xfrm>
            <a:off x="1658677" y="2801454"/>
            <a:ext cx="9851571" cy="1347292"/>
          </a:xfrm>
          <a:prstGeom prst="rect">
            <a:avLst/>
          </a:prstGeom>
          <a:noFill/>
          <a:ln>
            <a:noFill/>
          </a:ln>
        </p:spPr>
        <p:txBody>
          <a:bodyPr wrap="square" lIns="0" rIns="0" rtlCol="0">
            <a:spAutoFit/>
          </a:bodyPr>
          <a:lstStyle/>
          <a:p>
            <a:pPr>
              <a:lnSpc>
                <a:spcPct val="150000"/>
              </a:lnSpc>
            </a:pPr>
            <a:r>
              <a:rPr lang="fr-FR" sz="1400" dirty="0">
                <a:highlight>
                  <a:srgbClr val="F29400"/>
                </a:highlight>
                <a:latin typeface="Futura"/>
                <a:cs typeface="Futura Medium" panose="020B0602020204020303" pitchFamily="34" charset="-79"/>
              </a:rPr>
              <a:t>Accompagner l’insertion et l’épanouissement des jeunes dans les secteurs de l’artisanat et du patrimoine</a:t>
            </a:r>
          </a:p>
          <a:p>
            <a:pPr marL="342900" indent="-342900">
              <a:lnSpc>
                <a:spcPct val="150000"/>
              </a:lnSpc>
              <a:buFont typeface="Wingdings" pitchFamily="2" charset="2"/>
              <a:buChar char="Ø"/>
            </a:pPr>
            <a:r>
              <a:rPr lang="fr-FR" sz="1400" dirty="0">
                <a:latin typeface="Futura"/>
                <a:cs typeface="Futura Medium" panose="020B0602020204020303" pitchFamily="34" charset="-79"/>
              </a:rPr>
              <a:t>Développer une pédagogie individualisée unique basée sur la confiance en soi, le collectif et l’esprit d’entreprendre</a:t>
            </a:r>
          </a:p>
          <a:p>
            <a:pPr marL="342900" indent="-342900">
              <a:lnSpc>
                <a:spcPct val="150000"/>
              </a:lnSpc>
              <a:buFont typeface="Wingdings" pitchFamily="2" charset="2"/>
              <a:buChar char="Ø"/>
            </a:pPr>
            <a:r>
              <a:rPr lang="fr-FR" sz="1400" dirty="0">
                <a:latin typeface="Futura"/>
                <a:cs typeface="Futura Medium" panose="020B0602020204020303" pitchFamily="34" charset="-79"/>
              </a:rPr>
              <a:t>Connecter les formations avec les besoins des professionnels</a:t>
            </a:r>
          </a:p>
          <a:p>
            <a:pPr marL="342900" indent="-342900">
              <a:lnSpc>
                <a:spcPct val="150000"/>
              </a:lnSpc>
              <a:buFont typeface="Wingdings" pitchFamily="2" charset="2"/>
              <a:buChar char="Ø"/>
            </a:pPr>
            <a:r>
              <a:rPr lang="fr-FR" sz="1400" dirty="0">
                <a:latin typeface="Futura"/>
                <a:cs typeface="Futura Medium" panose="020B0602020204020303" pitchFamily="34" charset="-79"/>
              </a:rPr>
              <a:t>Combiner ouverture sociale et excellence</a:t>
            </a:r>
          </a:p>
        </p:txBody>
      </p:sp>
      <p:sp>
        <p:nvSpPr>
          <p:cNvPr id="14" name="ZoneTexte 13">
            <a:extLst>
              <a:ext uri="{FF2B5EF4-FFF2-40B4-BE49-F238E27FC236}">
                <a16:creationId xmlns:a16="http://schemas.microsoft.com/office/drawing/2014/main" id="{37F87F61-2228-3944-8C34-134B9ED1657A}"/>
              </a:ext>
            </a:extLst>
          </p:cNvPr>
          <p:cNvSpPr txBox="1"/>
          <p:nvPr/>
        </p:nvSpPr>
        <p:spPr>
          <a:xfrm>
            <a:off x="1658677" y="4274967"/>
            <a:ext cx="10071332" cy="1347292"/>
          </a:xfrm>
          <a:prstGeom prst="rect">
            <a:avLst/>
          </a:prstGeom>
          <a:noFill/>
          <a:ln>
            <a:noFill/>
          </a:ln>
        </p:spPr>
        <p:txBody>
          <a:bodyPr wrap="square" lIns="0" rIns="0" rtlCol="0">
            <a:spAutoFit/>
          </a:bodyPr>
          <a:lstStyle/>
          <a:p>
            <a:pPr>
              <a:lnSpc>
                <a:spcPct val="150000"/>
              </a:lnSpc>
            </a:pPr>
            <a:r>
              <a:rPr lang="fr-FR" sz="1400" dirty="0">
                <a:highlight>
                  <a:srgbClr val="F29400"/>
                </a:highlight>
                <a:latin typeface="Futura"/>
                <a:cs typeface="Futura Medium" panose="020B0602020204020303" pitchFamily="34" charset="-79"/>
              </a:rPr>
              <a:t>Déployer un écosystème de formation d’excellence collaboratif de référence mondiale </a:t>
            </a:r>
          </a:p>
          <a:p>
            <a:pPr marL="285750" indent="-285750">
              <a:lnSpc>
                <a:spcPct val="150000"/>
              </a:lnSpc>
              <a:buFont typeface="Wingdings" pitchFamily="2" charset="2"/>
              <a:buChar char="Ø"/>
            </a:pPr>
            <a:r>
              <a:rPr lang="fr-FR" sz="1400" dirty="0">
                <a:latin typeface="Futura"/>
                <a:cs typeface="Futura Medium" panose="020B0602020204020303" pitchFamily="34" charset="-79"/>
              </a:rPr>
              <a:t>Déployer un modèle unique de mutualisation des ressources entre acteurs de la formation et professionnels </a:t>
            </a:r>
          </a:p>
          <a:p>
            <a:pPr marL="285750" indent="-285750">
              <a:lnSpc>
                <a:spcPct val="150000"/>
              </a:lnSpc>
              <a:buFont typeface="Wingdings" pitchFamily="2" charset="2"/>
              <a:buChar char="Ø"/>
            </a:pPr>
            <a:r>
              <a:rPr lang="fr-FR" sz="1400" dirty="0">
                <a:latin typeface="Futura"/>
                <a:cs typeface="Futura Medium" panose="020B0602020204020303" pitchFamily="34" charset="-79"/>
              </a:rPr>
              <a:t>Promouvoir un imaginaire nouveau sur les métiers du patrimoine et de l’artisanat</a:t>
            </a:r>
          </a:p>
          <a:p>
            <a:pPr marL="285750" indent="-285750">
              <a:lnSpc>
                <a:spcPct val="150000"/>
              </a:lnSpc>
              <a:buFont typeface="Wingdings" pitchFamily="2" charset="2"/>
              <a:buChar char="Ø"/>
            </a:pPr>
            <a:r>
              <a:rPr lang="fr-FR" sz="1400" dirty="0">
                <a:latin typeface="Futura"/>
                <a:cs typeface="Futura Medium" panose="020B0602020204020303" pitchFamily="34" charset="-79"/>
              </a:rPr>
              <a:t>Développer la marque Campus Versailles comme sceau d’excellence des formations en France et à l’étranger</a:t>
            </a:r>
          </a:p>
        </p:txBody>
      </p:sp>
      <p:pic>
        <p:nvPicPr>
          <p:cNvPr id="16" name="Picture 12">
            <a:extLst>
              <a:ext uri="{FF2B5EF4-FFF2-40B4-BE49-F238E27FC236}">
                <a16:creationId xmlns:a16="http://schemas.microsoft.com/office/drawing/2014/main" id="{93CFD6C4-A2C3-E342-B535-F0C73AB60CD9}"/>
              </a:ext>
            </a:extLst>
          </p:cNvPr>
          <p:cNvPicPr>
            <a:picLocks noChangeAspect="1" noChangeArrowheads="1"/>
          </p:cNvPicPr>
          <p:nvPr/>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163598" y="1588828"/>
            <a:ext cx="1491309" cy="9942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rière - Groupe POLMAR">
            <a:extLst>
              <a:ext uri="{FF2B5EF4-FFF2-40B4-BE49-F238E27FC236}">
                <a16:creationId xmlns:a16="http://schemas.microsoft.com/office/drawing/2014/main" id="{5DEEE93A-BA24-AF41-A5A8-D2EF8509F3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991" y="4571703"/>
            <a:ext cx="894522" cy="89452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eur droit 18">
            <a:extLst>
              <a:ext uri="{FF2B5EF4-FFF2-40B4-BE49-F238E27FC236}">
                <a16:creationId xmlns:a16="http://schemas.microsoft.com/office/drawing/2014/main" id="{C2B18908-3918-B94C-8878-1FCE4C801FA9}"/>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20" name="ZoneTexte 19">
            <a:extLst>
              <a:ext uri="{FF2B5EF4-FFF2-40B4-BE49-F238E27FC236}">
                <a16:creationId xmlns:a16="http://schemas.microsoft.com/office/drawing/2014/main" id="{CFA1CDB7-A53B-6F48-B761-DF3A91057E80}"/>
              </a:ext>
            </a:extLst>
          </p:cNvPr>
          <p:cNvSpPr txBox="1"/>
          <p:nvPr/>
        </p:nvSpPr>
        <p:spPr>
          <a:xfrm>
            <a:off x="0" y="79214"/>
            <a:ext cx="8508024" cy="369332"/>
          </a:xfrm>
          <a:prstGeom prst="rect">
            <a:avLst/>
          </a:prstGeom>
          <a:noFill/>
        </p:spPr>
        <p:txBody>
          <a:bodyPr wrap="square" rtlCol="0">
            <a:spAutoFit/>
          </a:bodyPr>
          <a:lstStyle/>
          <a:p>
            <a:r>
              <a:rPr lang="fr-FR" dirty="0">
                <a:solidFill>
                  <a:srgbClr val="F49600"/>
                </a:solidFill>
                <a:latin typeface="Futura Medium" panose="020B0602020204020303" pitchFamily="34" charset="-79"/>
                <a:ea typeface="Roboto" pitchFamily="2" charset="0"/>
                <a:cs typeface="Futura Medium" panose="020B0602020204020303" pitchFamily="34" charset="-79"/>
              </a:rPr>
              <a:t>… AUX AMBITIONS D’EXCELLENCE…</a:t>
            </a:r>
          </a:p>
        </p:txBody>
      </p:sp>
      <p:pic>
        <p:nvPicPr>
          <p:cNvPr id="21" name="Image 20">
            <a:extLst>
              <a:ext uri="{FF2B5EF4-FFF2-40B4-BE49-F238E27FC236}">
                <a16:creationId xmlns:a16="http://schemas.microsoft.com/office/drawing/2014/main" id="{58D1EE24-BD17-1346-9AFE-617E7F6D08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79675" y="79214"/>
            <a:ext cx="1248727" cy="1248727"/>
          </a:xfrm>
          <a:prstGeom prst="rect">
            <a:avLst/>
          </a:prstGeom>
        </p:spPr>
      </p:pic>
    </p:spTree>
    <p:extLst>
      <p:ext uri="{BB962C8B-B14F-4D97-AF65-F5344CB8AC3E}">
        <p14:creationId xmlns:p14="http://schemas.microsoft.com/office/powerpoint/2010/main" val="270456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a:extLst>
              <a:ext uri="{FF2B5EF4-FFF2-40B4-BE49-F238E27FC236}">
                <a16:creationId xmlns:a16="http://schemas.microsoft.com/office/drawing/2014/main" id="{2680DD66-F2F2-CB4F-8DEB-BDFF8FCCAB72}"/>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14" name="ZoneTexte 13">
            <a:extLst>
              <a:ext uri="{FF2B5EF4-FFF2-40B4-BE49-F238E27FC236}">
                <a16:creationId xmlns:a16="http://schemas.microsoft.com/office/drawing/2014/main" id="{6145E534-EB37-B64C-8943-53D222DF1978}"/>
              </a:ext>
            </a:extLst>
          </p:cNvPr>
          <p:cNvSpPr txBox="1"/>
          <p:nvPr/>
        </p:nvSpPr>
        <p:spPr>
          <a:xfrm>
            <a:off x="-1" y="79214"/>
            <a:ext cx="11025809" cy="369332"/>
          </a:xfrm>
          <a:prstGeom prst="rect">
            <a:avLst/>
          </a:prstGeom>
          <a:noFill/>
        </p:spPr>
        <p:txBody>
          <a:bodyPr wrap="square" rtlCol="0">
            <a:spAutoFit/>
          </a:bodyPr>
          <a:lstStyle/>
          <a:p>
            <a:pPr algn="ctr"/>
            <a:r>
              <a:rPr lang="fr-FR" dirty="0">
                <a:solidFill>
                  <a:srgbClr val="F49600"/>
                </a:solidFill>
                <a:latin typeface="Futura Medium" panose="020B0602020204020303" pitchFamily="34" charset="-79"/>
                <a:ea typeface="Roboto" pitchFamily="2" charset="0"/>
                <a:cs typeface="Futura Medium" panose="020B0602020204020303" pitchFamily="34" charset="-79"/>
              </a:rPr>
              <a:t>LE CAMPUS VERSAILLES : LE SITE ET SON EVOLUTION</a:t>
            </a:r>
          </a:p>
        </p:txBody>
      </p:sp>
      <p:sp>
        <p:nvSpPr>
          <p:cNvPr id="16" name="object 2">
            <a:extLst>
              <a:ext uri="{FF2B5EF4-FFF2-40B4-BE49-F238E27FC236}">
                <a16:creationId xmlns:a16="http://schemas.microsoft.com/office/drawing/2014/main" id="{43AFBA9E-48E5-FC44-8808-DE4EE148366C}"/>
              </a:ext>
            </a:extLst>
          </p:cNvPr>
          <p:cNvSpPr/>
          <p:nvPr/>
        </p:nvSpPr>
        <p:spPr>
          <a:xfrm>
            <a:off x="1247608" y="638988"/>
            <a:ext cx="9695519" cy="6172764"/>
          </a:xfrm>
          <a:prstGeom prst="rect">
            <a:avLst/>
          </a:prstGeom>
          <a:blipFill>
            <a:blip r:embed="rId2" cstate="print"/>
            <a:stretch>
              <a:fillRect/>
            </a:stretch>
          </a:blipFill>
        </p:spPr>
        <p:txBody>
          <a:bodyPr wrap="square" lIns="0" tIns="0" rIns="0" bIns="0" rtlCol="0"/>
          <a:lstStyle/>
          <a:p>
            <a:endParaRPr sz="1632"/>
          </a:p>
        </p:txBody>
      </p:sp>
      <p:sp>
        <p:nvSpPr>
          <p:cNvPr id="17" name="object 3">
            <a:extLst>
              <a:ext uri="{FF2B5EF4-FFF2-40B4-BE49-F238E27FC236}">
                <a16:creationId xmlns:a16="http://schemas.microsoft.com/office/drawing/2014/main" id="{5C764DE1-046B-D44C-902A-1C849404FAB4}"/>
              </a:ext>
            </a:extLst>
          </p:cNvPr>
          <p:cNvSpPr txBox="1"/>
          <p:nvPr/>
        </p:nvSpPr>
        <p:spPr>
          <a:xfrm>
            <a:off x="1900503" y="1214800"/>
            <a:ext cx="1977361" cy="223266"/>
          </a:xfrm>
          <a:prstGeom prst="rect">
            <a:avLst/>
          </a:prstGeom>
          <a:solidFill>
            <a:srgbClr val="FCDA94"/>
          </a:solidFill>
        </p:spPr>
        <p:txBody>
          <a:bodyPr vert="horz" wrap="square" lIns="0" tIns="0" rIns="0" bIns="0" rtlCol="0">
            <a:spAutoFit/>
          </a:bodyPr>
          <a:lstStyle/>
          <a:p>
            <a:pPr>
              <a:lnSpc>
                <a:spcPct val="100000"/>
              </a:lnSpc>
            </a:pPr>
            <a:r>
              <a:rPr sz="1451" b="1" spc="141" dirty="0">
                <a:latin typeface="Calibri"/>
                <a:cs typeface="Calibri"/>
              </a:rPr>
              <a:t>ÉTUDE </a:t>
            </a:r>
            <a:r>
              <a:rPr sz="1451" b="1" spc="177" dirty="0">
                <a:latin typeface="Calibri"/>
                <a:cs typeface="Calibri"/>
              </a:rPr>
              <a:t>DE</a:t>
            </a:r>
            <a:r>
              <a:rPr sz="1451" b="1" spc="-190" dirty="0">
                <a:latin typeface="Calibri"/>
                <a:cs typeface="Calibri"/>
              </a:rPr>
              <a:t> </a:t>
            </a:r>
            <a:r>
              <a:rPr sz="1451" b="1" spc="95" dirty="0">
                <a:latin typeface="Calibri"/>
                <a:cs typeface="Calibri"/>
              </a:rPr>
              <a:t>FAISABILITÉ</a:t>
            </a:r>
            <a:endParaRPr sz="1451">
              <a:latin typeface="Calibri"/>
              <a:cs typeface="Calibri"/>
            </a:endParaRPr>
          </a:p>
        </p:txBody>
      </p:sp>
      <p:sp>
        <p:nvSpPr>
          <p:cNvPr id="18" name="object 4">
            <a:extLst>
              <a:ext uri="{FF2B5EF4-FFF2-40B4-BE49-F238E27FC236}">
                <a16:creationId xmlns:a16="http://schemas.microsoft.com/office/drawing/2014/main" id="{3D5565D4-4C93-C34B-BDE8-3B5E2F286515}"/>
              </a:ext>
            </a:extLst>
          </p:cNvPr>
          <p:cNvSpPr txBox="1"/>
          <p:nvPr/>
        </p:nvSpPr>
        <p:spPr>
          <a:xfrm>
            <a:off x="1900503" y="1871233"/>
            <a:ext cx="682921" cy="193088"/>
          </a:xfrm>
          <a:prstGeom prst="rect">
            <a:avLst/>
          </a:prstGeom>
          <a:solidFill>
            <a:srgbClr val="DADADA"/>
          </a:solidFill>
        </p:spPr>
        <p:txBody>
          <a:bodyPr vert="horz" wrap="square" lIns="0" tIns="11516" rIns="0" bIns="0" rtlCol="0">
            <a:spAutoFit/>
          </a:bodyPr>
          <a:lstStyle/>
          <a:p>
            <a:pPr>
              <a:spcBef>
                <a:spcPts val="91"/>
              </a:spcBef>
            </a:pPr>
            <a:r>
              <a:rPr sz="1179" spc="9" dirty="0">
                <a:latin typeface="Lucida Sans"/>
                <a:cs typeface="Lucida Sans"/>
              </a:rPr>
              <a:t>PHASAGE</a:t>
            </a:r>
            <a:endParaRPr sz="1179">
              <a:latin typeface="Lucida Sans"/>
              <a:cs typeface="Lucida Sans"/>
            </a:endParaRPr>
          </a:p>
        </p:txBody>
      </p:sp>
      <p:sp>
        <p:nvSpPr>
          <p:cNvPr id="19" name="object 5">
            <a:extLst>
              <a:ext uri="{FF2B5EF4-FFF2-40B4-BE49-F238E27FC236}">
                <a16:creationId xmlns:a16="http://schemas.microsoft.com/office/drawing/2014/main" id="{1089F558-FB04-224C-A83E-F2F02DF56BB5}"/>
              </a:ext>
            </a:extLst>
          </p:cNvPr>
          <p:cNvSpPr txBox="1"/>
          <p:nvPr/>
        </p:nvSpPr>
        <p:spPr>
          <a:xfrm>
            <a:off x="1888986" y="2389471"/>
            <a:ext cx="1481006" cy="3314625"/>
          </a:xfrm>
          <a:prstGeom prst="rect">
            <a:avLst/>
          </a:prstGeom>
        </p:spPr>
        <p:txBody>
          <a:bodyPr vert="horz" wrap="square" lIns="0" tIns="0" rIns="0" bIns="0" rtlCol="0">
            <a:spAutoFit/>
          </a:bodyPr>
          <a:lstStyle/>
          <a:p>
            <a:pPr marL="11516"/>
            <a:r>
              <a:rPr sz="1270" b="1" spc="59" dirty="0">
                <a:latin typeface="Calibri"/>
                <a:cs typeface="Calibri"/>
              </a:rPr>
              <a:t>Phase</a:t>
            </a:r>
            <a:r>
              <a:rPr sz="1270" b="1" spc="-77" dirty="0">
                <a:latin typeface="Calibri"/>
                <a:cs typeface="Calibri"/>
              </a:rPr>
              <a:t> </a:t>
            </a:r>
            <a:r>
              <a:rPr sz="1270" b="1" spc="103" dirty="0">
                <a:latin typeface="Calibri"/>
                <a:cs typeface="Calibri"/>
              </a:rPr>
              <a:t>1</a:t>
            </a:r>
            <a:endParaRPr sz="1270">
              <a:latin typeface="Calibri"/>
              <a:cs typeface="Calibri"/>
            </a:endParaRPr>
          </a:p>
          <a:p>
            <a:pPr marL="264876" marR="4607" indent="-149713">
              <a:lnSpc>
                <a:spcPct val="125000"/>
              </a:lnSpc>
              <a:spcBef>
                <a:spcPts val="834"/>
              </a:spcBef>
              <a:buClr>
                <a:srgbClr val="E5007D"/>
              </a:buClr>
              <a:buSzPct val="170000"/>
              <a:buFont typeface="Calibri"/>
              <a:buChar char="•"/>
              <a:tabLst>
                <a:tab pos="264876" algn="l"/>
              </a:tabLst>
            </a:pPr>
            <a:r>
              <a:rPr sz="907" b="1" spc="-41" dirty="0">
                <a:latin typeface="Gill Sans MT"/>
                <a:cs typeface="Gill Sans MT"/>
              </a:rPr>
              <a:t>Aile</a:t>
            </a:r>
            <a:r>
              <a:rPr sz="907" b="1" spc="-77" dirty="0">
                <a:latin typeface="Gill Sans MT"/>
                <a:cs typeface="Gill Sans MT"/>
              </a:rPr>
              <a:t> </a:t>
            </a:r>
            <a:r>
              <a:rPr sz="907" b="1" spc="9" dirty="0">
                <a:latin typeface="Gill Sans MT"/>
                <a:cs typeface="Gill Sans MT"/>
              </a:rPr>
              <a:t>de</a:t>
            </a:r>
            <a:r>
              <a:rPr sz="907" b="1" spc="-77" dirty="0">
                <a:latin typeface="Gill Sans MT"/>
                <a:cs typeface="Gill Sans MT"/>
              </a:rPr>
              <a:t> </a:t>
            </a:r>
            <a:r>
              <a:rPr sz="907" b="1" spc="-41" dirty="0">
                <a:latin typeface="Gill Sans MT"/>
                <a:cs typeface="Gill Sans MT"/>
              </a:rPr>
              <a:t>Paris</a:t>
            </a:r>
            <a:r>
              <a:rPr sz="907" b="1" spc="-77" dirty="0">
                <a:latin typeface="Gill Sans MT"/>
                <a:cs typeface="Gill Sans MT"/>
              </a:rPr>
              <a:t> </a:t>
            </a:r>
            <a:r>
              <a:rPr sz="907" b="1" spc="5" dirty="0">
                <a:latin typeface="Gill Sans MT"/>
                <a:cs typeface="Gill Sans MT"/>
              </a:rPr>
              <a:t>:</a:t>
            </a:r>
            <a:r>
              <a:rPr sz="907" b="1" spc="-77" dirty="0">
                <a:latin typeface="Gill Sans MT"/>
                <a:cs typeface="Gill Sans MT"/>
              </a:rPr>
              <a:t> </a:t>
            </a:r>
            <a:r>
              <a:rPr sz="907" spc="-41" dirty="0">
                <a:latin typeface="Lucida Sans"/>
                <a:cs typeface="Lucida Sans"/>
              </a:rPr>
              <a:t>périmètre  </a:t>
            </a:r>
            <a:r>
              <a:rPr sz="907" spc="-32" dirty="0">
                <a:latin typeface="Lucida Sans"/>
                <a:cs typeface="Lucida Sans"/>
              </a:rPr>
              <a:t>pilote</a:t>
            </a:r>
            <a:r>
              <a:rPr sz="907" spc="-177" dirty="0">
                <a:latin typeface="Lucida Sans"/>
                <a:cs typeface="Lucida Sans"/>
              </a:rPr>
              <a:t> </a:t>
            </a:r>
            <a:r>
              <a:rPr sz="907" spc="-41" dirty="0">
                <a:latin typeface="Lucida Sans"/>
                <a:cs typeface="Lucida Sans"/>
              </a:rPr>
              <a:t>actuel</a:t>
            </a:r>
            <a:endParaRPr sz="907">
              <a:latin typeface="Lucida Sans"/>
              <a:cs typeface="Lucida Sans"/>
            </a:endParaRPr>
          </a:p>
          <a:p>
            <a:pPr>
              <a:spcBef>
                <a:spcPts val="18"/>
              </a:spcBef>
              <a:buClr>
                <a:srgbClr val="E5007D"/>
              </a:buClr>
              <a:buFont typeface="Calibri"/>
              <a:buChar char="•"/>
            </a:pPr>
            <a:endParaRPr sz="1088">
              <a:latin typeface="Times New Roman"/>
              <a:cs typeface="Times New Roman"/>
            </a:endParaRPr>
          </a:p>
          <a:p>
            <a:pPr marL="11516"/>
            <a:r>
              <a:rPr sz="1270" b="1" spc="59" dirty="0">
                <a:latin typeface="Calibri"/>
                <a:cs typeface="Calibri"/>
              </a:rPr>
              <a:t>Phase</a:t>
            </a:r>
            <a:r>
              <a:rPr sz="1270" b="1" spc="-77" dirty="0">
                <a:latin typeface="Calibri"/>
                <a:cs typeface="Calibri"/>
              </a:rPr>
              <a:t> </a:t>
            </a:r>
            <a:r>
              <a:rPr sz="1270" b="1" spc="103" dirty="0">
                <a:latin typeface="Calibri"/>
                <a:cs typeface="Calibri"/>
              </a:rPr>
              <a:t>2</a:t>
            </a:r>
            <a:endParaRPr sz="1270">
              <a:latin typeface="Calibri"/>
              <a:cs typeface="Calibri"/>
            </a:endParaRPr>
          </a:p>
          <a:p>
            <a:pPr marL="264876" indent="-149713">
              <a:spcBef>
                <a:spcPts val="1106"/>
              </a:spcBef>
              <a:buClr>
                <a:srgbClr val="E5007D"/>
              </a:buClr>
              <a:buSzPct val="170000"/>
              <a:buFont typeface="Calibri"/>
              <a:buChar char="•"/>
              <a:tabLst>
                <a:tab pos="264876" algn="l"/>
              </a:tabLst>
            </a:pPr>
            <a:r>
              <a:rPr sz="907" b="1" spc="-41" dirty="0">
                <a:latin typeface="Gill Sans MT"/>
                <a:cs typeface="Gill Sans MT"/>
              </a:rPr>
              <a:t>Aile </a:t>
            </a:r>
            <a:r>
              <a:rPr sz="907" b="1" spc="9" dirty="0">
                <a:latin typeface="Gill Sans MT"/>
                <a:cs typeface="Gill Sans MT"/>
              </a:rPr>
              <a:t>de</a:t>
            </a:r>
            <a:r>
              <a:rPr sz="907" b="1" spc="-181" dirty="0">
                <a:latin typeface="Gill Sans MT"/>
                <a:cs typeface="Gill Sans MT"/>
              </a:rPr>
              <a:t> </a:t>
            </a:r>
            <a:r>
              <a:rPr sz="907" b="1" spc="-36" dirty="0">
                <a:latin typeface="Gill Sans MT"/>
                <a:cs typeface="Gill Sans MT"/>
              </a:rPr>
              <a:t>Saint </a:t>
            </a:r>
            <a:r>
              <a:rPr sz="907" b="1" spc="-27" dirty="0">
                <a:latin typeface="Gill Sans MT"/>
                <a:cs typeface="Gill Sans MT"/>
              </a:rPr>
              <a:t>Cloud</a:t>
            </a:r>
            <a:endParaRPr sz="907">
              <a:latin typeface="Gill Sans MT"/>
              <a:cs typeface="Gill Sans MT"/>
            </a:endParaRPr>
          </a:p>
          <a:p>
            <a:pPr marL="264876" marR="4607" indent="-149713">
              <a:lnSpc>
                <a:spcPct val="125000"/>
              </a:lnSpc>
              <a:spcBef>
                <a:spcPts val="453"/>
              </a:spcBef>
              <a:buClr>
                <a:srgbClr val="E5007D"/>
              </a:buClr>
              <a:buSzPct val="170000"/>
              <a:buFont typeface="Calibri"/>
              <a:buChar char="•"/>
              <a:tabLst>
                <a:tab pos="264876" algn="l"/>
              </a:tabLst>
            </a:pPr>
            <a:r>
              <a:rPr sz="907" b="1" spc="-41" dirty="0">
                <a:latin typeface="Gill Sans MT"/>
                <a:cs typeface="Gill Sans MT"/>
              </a:rPr>
              <a:t>Aile</a:t>
            </a:r>
            <a:r>
              <a:rPr sz="907" b="1" spc="-77" dirty="0">
                <a:latin typeface="Gill Sans MT"/>
                <a:cs typeface="Gill Sans MT"/>
              </a:rPr>
              <a:t> </a:t>
            </a:r>
            <a:r>
              <a:rPr sz="907" b="1" spc="9" dirty="0">
                <a:latin typeface="Gill Sans MT"/>
                <a:cs typeface="Gill Sans MT"/>
              </a:rPr>
              <a:t>de</a:t>
            </a:r>
            <a:r>
              <a:rPr sz="907" b="1" spc="-77" dirty="0">
                <a:latin typeface="Gill Sans MT"/>
                <a:cs typeface="Gill Sans MT"/>
              </a:rPr>
              <a:t> </a:t>
            </a:r>
            <a:r>
              <a:rPr sz="907" b="1" spc="-41" dirty="0">
                <a:latin typeface="Gill Sans MT"/>
                <a:cs typeface="Gill Sans MT"/>
              </a:rPr>
              <a:t>Paris</a:t>
            </a:r>
            <a:r>
              <a:rPr sz="907" b="1" spc="-77" dirty="0">
                <a:latin typeface="Gill Sans MT"/>
                <a:cs typeface="Gill Sans MT"/>
              </a:rPr>
              <a:t> </a:t>
            </a:r>
            <a:r>
              <a:rPr sz="907" b="1" spc="5" dirty="0">
                <a:latin typeface="Gill Sans MT"/>
                <a:cs typeface="Gill Sans MT"/>
              </a:rPr>
              <a:t>:</a:t>
            </a:r>
            <a:r>
              <a:rPr sz="907" b="1" spc="-77" dirty="0">
                <a:latin typeface="Gill Sans MT"/>
                <a:cs typeface="Gill Sans MT"/>
              </a:rPr>
              <a:t> </a:t>
            </a:r>
            <a:r>
              <a:rPr sz="907" spc="-41" dirty="0">
                <a:latin typeface="Lucida Sans"/>
                <a:cs typeface="Lucida Sans"/>
              </a:rPr>
              <a:t>périmètre  </a:t>
            </a:r>
            <a:r>
              <a:rPr sz="907" spc="-32" dirty="0">
                <a:latin typeface="Lucida Sans"/>
                <a:cs typeface="Lucida Sans"/>
              </a:rPr>
              <a:t>pilote</a:t>
            </a:r>
            <a:r>
              <a:rPr sz="907" spc="-163" dirty="0">
                <a:latin typeface="Lucida Sans"/>
                <a:cs typeface="Lucida Sans"/>
              </a:rPr>
              <a:t> </a:t>
            </a:r>
            <a:r>
              <a:rPr sz="907" spc="-41" dirty="0">
                <a:latin typeface="Lucida Sans"/>
                <a:cs typeface="Lucida Sans"/>
              </a:rPr>
              <a:t>réaménagé</a:t>
            </a:r>
            <a:endParaRPr sz="907">
              <a:latin typeface="Lucida Sans"/>
              <a:cs typeface="Lucida Sans"/>
            </a:endParaRPr>
          </a:p>
          <a:p>
            <a:pPr>
              <a:spcBef>
                <a:spcPts val="18"/>
              </a:spcBef>
              <a:buClr>
                <a:srgbClr val="E5007D"/>
              </a:buClr>
              <a:buFont typeface="Calibri"/>
              <a:buChar char="•"/>
            </a:pPr>
            <a:endParaRPr sz="1088">
              <a:latin typeface="Times New Roman"/>
              <a:cs typeface="Times New Roman"/>
            </a:endParaRPr>
          </a:p>
          <a:p>
            <a:pPr marL="11516"/>
            <a:r>
              <a:rPr sz="1270" b="1" spc="59" dirty="0">
                <a:latin typeface="Calibri"/>
                <a:cs typeface="Calibri"/>
              </a:rPr>
              <a:t>Phase</a:t>
            </a:r>
            <a:r>
              <a:rPr sz="1270" b="1" spc="-77" dirty="0">
                <a:latin typeface="Calibri"/>
                <a:cs typeface="Calibri"/>
              </a:rPr>
              <a:t> </a:t>
            </a:r>
            <a:r>
              <a:rPr sz="1270" b="1" spc="103" dirty="0">
                <a:latin typeface="Calibri"/>
                <a:cs typeface="Calibri"/>
              </a:rPr>
              <a:t>3</a:t>
            </a:r>
            <a:endParaRPr sz="1270">
              <a:latin typeface="Calibri"/>
              <a:cs typeface="Calibri"/>
            </a:endParaRPr>
          </a:p>
          <a:p>
            <a:pPr marL="264876" marR="167563" indent="-149713">
              <a:lnSpc>
                <a:spcPct val="125000"/>
              </a:lnSpc>
              <a:spcBef>
                <a:spcPts val="834"/>
              </a:spcBef>
              <a:buClr>
                <a:srgbClr val="E5007D"/>
              </a:buClr>
              <a:buSzPct val="170000"/>
              <a:buFont typeface="Calibri"/>
              <a:buChar char="•"/>
              <a:tabLst>
                <a:tab pos="264876" algn="l"/>
              </a:tabLst>
            </a:pPr>
            <a:r>
              <a:rPr sz="907" b="1" spc="-41" dirty="0">
                <a:latin typeface="Gill Sans MT"/>
                <a:cs typeface="Gill Sans MT"/>
              </a:rPr>
              <a:t>Aile</a:t>
            </a:r>
            <a:r>
              <a:rPr sz="907" b="1" spc="-77" dirty="0">
                <a:latin typeface="Gill Sans MT"/>
                <a:cs typeface="Gill Sans MT"/>
              </a:rPr>
              <a:t> </a:t>
            </a:r>
            <a:r>
              <a:rPr sz="907" b="1" spc="9" dirty="0">
                <a:latin typeface="Gill Sans MT"/>
                <a:cs typeface="Gill Sans MT"/>
              </a:rPr>
              <a:t>de</a:t>
            </a:r>
            <a:r>
              <a:rPr sz="907" b="1" spc="-77" dirty="0">
                <a:latin typeface="Gill Sans MT"/>
                <a:cs typeface="Gill Sans MT"/>
              </a:rPr>
              <a:t> </a:t>
            </a:r>
            <a:r>
              <a:rPr sz="907" b="1" spc="-41" dirty="0">
                <a:latin typeface="Gill Sans MT"/>
                <a:cs typeface="Gill Sans MT"/>
              </a:rPr>
              <a:t>Paris</a:t>
            </a:r>
            <a:r>
              <a:rPr sz="907" b="1" spc="-77" dirty="0">
                <a:latin typeface="Gill Sans MT"/>
                <a:cs typeface="Gill Sans MT"/>
              </a:rPr>
              <a:t> </a:t>
            </a:r>
            <a:r>
              <a:rPr sz="907" b="1" spc="5" dirty="0">
                <a:latin typeface="Gill Sans MT"/>
                <a:cs typeface="Gill Sans MT"/>
              </a:rPr>
              <a:t>:</a:t>
            </a:r>
            <a:r>
              <a:rPr sz="907" b="1" spc="-77" dirty="0">
                <a:latin typeface="Gill Sans MT"/>
                <a:cs typeface="Gill Sans MT"/>
              </a:rPr>
              <a:t> </a:t>
            </a:r>
            <a:r>
              <a:rPr sz="907" spc="-63" dirty="0">
                <a:latin typeface="Lucida Sans"/>
                <a:cs typeface="Lucida Sans"/>
              </a:rPr>
              <a:t>sans</a:t>
            </a:r>
            <a:r>
              <a:rPr sz="907" spc="-122" dirty="0">
                <a:latin typeface="Lucida Sans"/>
                <a:cs typeface="Lucida Sans"/>
              </a:rPr>
              <a:t> </a:t>
            </a:r>
            <a:r>
              <a:rPr sz="907" spc="-27" dirty="0">
                <a:latin typeface="Lucida Sans"/>
                <a:cs typeface="Lucida Sans"/>
              </a:rPr>
              <a:t>le  </a:t>
            </a:r>
            <a:r>
              <a:rPr sz="907" spc="-41" dirty="0">
                <a:latin typeface="Lucida Sans"/>
                <a:cs typeface="Lucida Sans"/>
              </a:rPr>
              <a:t>périmètre</a:t>
            </a:r>
            <a:r>
              <a:rPr sz="907" spc="-177" dirty="0">
                <a:latin typeface="Lucida Sans"/>
                <a:cs typeface="Lucida Sans"/>
              </a:rPr>
              <a:t> </a:t>
            </a:r>
            <a:r>
              <a:rPr sz="907" spc="-54" dirty="0">
                <a:latin typeface="Lucida Sans"/>
                <a:cs typeface="Lucida Sans"/>
              </a:rPr>
              <a:t>archives</a:t>
            </a:r>
            <a:endParaRPr sz="907">
              <a:latin typeface="Lucida Sans"/>
              <a:cs typeface="Lucida Sans"/>
            </a:endParaRPr>
          </a:p>
          <a:p>
            <a:pPr>
              <a:spcBef>
                <a:spcPts val="18"/>
              </a:spcBef>
              <a:buClr>
                <a:srgbClr val="E5007D"/>
              </a:buClr>
              <a:buFont typeface="Calibri"/>
              <a:buChar char="•"/>
            </a:pPr>
            <a:endParaRPr sz="1088">
              <a:latin typeface="Times New Roman"/>
              <a:cs typeface="Times New Roman"/>
            </a:endParaRPr>
          </a:p>
          <a:p>
            <a:pPr marL="11516"/>
            <a:r>
              <a:rPr sz="1270" b="1" spc="59" dirty="0">
                <a:latin typeface="Calibri"/>
                <a:cs typeface="Calibri"/>
              </a:rPr>
              <a:t>Phase</a:t>
            </a:r>
            <a:r>
              <a:rPr sz="1270" b="1" spc="-77" dirty="0">
                <a:latin typeface="Calibri"/>
                <a:cs typeface="Calibri"/>
              </a:rPr>
              <a:t> </a:t>
            </a:r>
            <a:r>
              <a:rPr sz="1270" b="1" spc="103" dirty="0">
                <a:latin typeface="Calibri"/>
                <a:cs typeface="Calibri"/>
              </a:rPr>
              <a:t>4</a:t>
            </a:r>
            <a:endParaRPr sz="1270">
              <a:latin typeface="Calibri"/>
              <a:cs typeface="Calibri"/>
            </a:endParaRPr>
          </a:p>
          <a:p>
            <a:pPr marL="264876" marR="156622" indent="-149713">
              <a:lnSpc>
                <a:spcPct val="125000"/>
              </a:lnSpc>
              <a:spcBef>
                <a:spcPts val="834"/>
              </a:spcBef>
              <a:buClr>
                <a:srgbClr val="E5007D"/>
              </a:buClr>
              <a:buSzPct val="170000"/>
              <a:buFont typeface="Calibri"/>
              <a:buChar char="•"/>
              <a:tabLst>
                <a:tab pos="264876" algn="l"/>
              </a:tabLst>
            </a:pPr>
            <a:r>
              <a:rPr sz="907" b="1" spc="-41" dirty="0">
                <a:latin typeface="Gill Sans MT"/>
                <a:cs typeface="Gill Sans MT"/>
              </a:rPr>
              <a:t>Aile</a:t>
            </a:r>
            <a:r>
              <a:rPr sz="907" b="1" spc="-77" dirty="0">
                <a:latin typeface="Gill Sans MT"/>
                <a:cs typeface="Gill Sans MT"/>
              </a:rPr>
              <a:t> </a:t>
            </a:r>
            <a:r>
              <a:rPr sz="907" b="1" spc="9" dirty="0">
                <a:latin typeface="Gill Sans MT"/>
                <a:cs typeface="Gill Sans MT"/>
              </a:rPr>
              <a:t>de</a:t>
            </a:r>
            <a:r>
              <a:rPr sz="907" b="1" spc="-77" dirty="0">
                <a:latin typeface="Gill Sans MT"/>
                <a:cs typeface="Gill Sans MT"/>
              </a:rPr>
              <a:t> </a:t>
            </a:r>
            <a:r>
              <a:rPr sz="907" b="1" spc="-41" dirty="0">
                <a:latin typeface="Gill Sans MT"/>
                <a:cs typeface="Gill Sans MT"/>
              </a:rPr>
              <a:t>Paris</a:t>
            </a:r>
            <a:r>
              <a:rPr sz="907" b="1" spc="-77" dirty="0">
                <a:latin typeface="Gill Sans MT"/>
                <a:cs typeface="Gill Sans MT"/>
              </a:rPr>
              <a:t> </a:t>
            </a:r>
            <a:r>
              <a:rPr sz="907" b="1" spc="5" dirty="0">
                <a:latin typeface="Gill Sans MT"/>
                <a:cs typeface="Gill Sans MT"/>
              </a:rPr>
              <a:t>:</a:t>
            </a:r>
            <a:r>
              <a:rPr sz="907" b="1" spc="-77" dirty="0">
                <a:latin typeface="Gill Sans MT"/>
                <a:cs typeface="Gill Sans MT"/>
              </a:rPr>
              <a:t> </a:t>
            </a:r>
            <a:r>
              <a:rPr sz="907" spc="-32" dirty="0">
                <a:latin typeface="Lucida Sans"/>
                <a:cs typeface="Lucida Sans"/>
              </a:rPr>
              <a:t>avec</a:t>
            </a:r>
            <a:r>
              <a:rPr sz="907" spc="-122" dirty="0">
                <a:latin typeface="Lucida Sans"/>
                <a:cs typeface="Lucida Sans"/>
              </a:rPr>
              <a:t> </a:t>
            </a:r>
            <a:r>
              <a:rPr sz="907" spc="-27" dirty="0">
                <a:latin typeface="Lucida Sans"/>
                <a:cs typeface="Lucida Sans"/>
              </a:rPr>
              <a:t>le  </a:t>
            </a:r>
            <a:r>
              <a:rPr sz="907" spc="-41" dirty="0">
                <a:latin typeface="Lucida Sans"/>
                <a:cs typeface="Lucida Sans"/>
              </a:rPr>
              <a:t>périmètre</a:t>
            </a:r>
            <a:r>
              <a:rPr sz="907" spc="-177" dirty="0">
                <a:latin typeface="Lucida Sans"/>
                <a:cs typeface="Lucida Sans"/>
              </a:rPr>
              <a:t> </a:t>
            </a:r>
            <a:r>
              <a:rPr sz="907" spc="-54" dirty="0">
                <a:latin typeface="Lucida Sans"/>
                <a:cs typeface="Lucida Sans"/>
              </a:rPr>
              <a:t>archives</a:t>
            </a:r>
            <a:endParaRPr sz="907">
              <a:latin typeface="Lucida Sans"/>
              <a:cs typeface="Lucida Sans"/>
            </a:endParaRPr>
          </a:p>
        </p:txBody>
      </p:sp>
      <p:pic>
        <p:nvPicPr>
          <p:cNvPr id="15" name="Image 14">
            <a:extLst>
              <a:ext uri="{FF2B5EF4-FFF2-40B4-BE49-F238E27FC236}">
                <a16:creationId xmlns:a16="http://schemas.microsoft.com/office/drawing/2014/main" id="{6190D807-FEC6-C042-A0AB-25619D5D09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9675" y="79214"/>
            <a:ext cx="1248727" cy="1248727"/>
          </a:xfrm>
          <a:prstGeom prst="rect">
            <a:avLst/>
          </a:prstGeom>
        </p:spPr>
      </p:pic>
    </p:spTree>
    <p:extLst>
      <p:ext uri="{BB962C8B-B14F-4D97-AF65-F5344CB8AC3E}">
        <p14:creationId xmlns:p14="http://schemas.microsoft.com/office/powerpoint/2010/main" val="427561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8A132044-65D4-C94D-88E6-439ED983BFB9}"/>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7" name="ZoneTexte 6">
            <a:extLst>
              <a:ext uri="{FF2B5EF4-FFF2-40B4-BE49-F238E27FC236}">
                <a16:creationId xmlns:a16="http://schemas.microsoft.com/office/drawing/2014/main" id="{748EF1CA-7943-6948-B64E-482392692CA1}"/>
              </a:ext>
            </a:extLst>
          </p:cNvPr>
          <p:cNvSpPr txBox="1"/>
          <p:nvPr/>
        </p:nvSpPr>
        <p:spPr>
          <a:xfrm>
            <a:off x="0" y="79214"/>
            <a:ext cx="8508024" cy="369332"/>
          </a:xfrm>
          <a:prstGeom prst="rect">
            <a:avLst/>
          </a:prstGeom>
          <a:noFill/>
        </p:spPr>
        <p:txBody>
          <a:bodyPr wrap="square" rtlCol="0">
            <a:spAutoFit/>
          </a:bodyPr>
          <a:lstStyle/>
          <a:p>
            <a:r>
              <a:rPr lang="fr-FR" dirty="0">
                <a:solidFill>
                  <a:srgbClr val="F49600"/>
                </a:solidFill>
                <a:latin typeface="Futura Medium" panose="020B0602020204020303" pitchFamily="34" charset="-79"/>
                <a:ea typeface="Roboto" pitchFamily="2" charset="0"/>
                <a:cs typeface="Futura Medium" panose="020B0602020204020303" pitchFamily="34" charset="-79"/>
              </a:rPr>
              <a:t>… PROPOSANT UN ENVIRONNEMENT PEDAGOGIQUE UNIQUE</a:t>
            </a:r>
          </a:p>
        </p:txBody>
      </p:sp>
      <p:sp>
        <p:nvSpPr>
          <p:cNvPr id="4" name="ZoneTexte 3">
            <a:extLst>
              <a:ext uri="{FF2B5EF4-FFF2-40B4-BE49-F238E27FC236}">
                <a16:creationId xmlns:a16="http://schemas.microsoft.com/office/drawing/2014/main" id="{958DA0A5-7D3F-AA42-86F1-8BC0F7BC7E0F}"/>
              </a:ext>
            </a:extLst>
          </p:cNvPr>
          <p:cNvSpPr txBox="1"/>
          <p:nvPr/>
        </p:nvSpPr>
        <p:spPr>
          <a:xfrm>
            <a:off x="163598" y="979639"/>
            <a:ext cx="10814782" cy="584775"/>
          </a:xfrm>
          <a:prstGeom prst="rect">
            <a:avLst/>
          </a:prstGeom>
          <a:noFill/>
          <a:ln>
            <a:noFill/>
          </a:ln>
        </p:spPr>
        <p:txBody>
          <a:bodyPr wrap="square" rtlCol="0">
            <a:spAutoFit/>
          </a:bodyPr>
          <a:lstStyle/>
          <a:p>
            <a:pPr algn="ctr"/>
            <a:r>
              <a:rPr lang="fr-FR" sz="1600" dirty="0">
                <a:latin typeface="Futura Medium" panose="020B0602020204020303" pitchFamily="34" charset="-79"/>
                <a:cs typeface="Futura Medium" panose="020B0602020204020303" pitchFamily="34" charset="-79"/>
              </a:rPr>
              <a:t>Le Campus Versailles développe une approche pédagogique unique pour accompagner l’épanouissement des apprenants dans leur parcours de formation et contribuer à l’attractivité des métiers du patrimoine et de l’artisanat</a:t>
            </a:r>
            <a:endParaRPr lang="fr-FR" sz="1200" dirty="0">
              <a:latin typeface="Futura Medium" panose="020B0602020204020303" pitchFamily="34" charset="-79"/>
              <a:cs typeface="Futura Medium" panose="020B0602020204020303" pitchFamily="34" charset="-79"/>
            </a:endParaRPr>
          </a:p>
        </p:txBody>
      </p:sp>
      <p:pic>
        <p:nvPicPr>
          <p:cNvPr id="31" name="Image 30">
            <a:extLst>
              <a:ext uri="{FF2B5EF4-FFF2-40B4-BE49-F238E27FC236}">
                <a16:creationId xmlns:a16="http://schemas.microsoft.com/office/drawing/2014/main" id="{05C26AE2-AA16-164E-B6CC-4EC1D57C94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9675" y="79214"/>
            <a:ext cx="1248727" cy="1248727"/>
          </a:xfrm>
          <a:prstGeom prst="rect">
            <a:avLst/>
          </a:prstGeom>
        </p:spPr>
      </p:pic>
      <p:sp>
        <p:nvSpPr>
          <p:cNvPr id="32" name="ZoneTexte 31">
            <a:extLst>
              <a:ext uri="{FF2B5EF4-FFF2-40B4-BE49-F238E27FC236}">
                <a16:creationId xmlns:a16="http://schemas.microsoft.com/office/drawing/2014/main" id="{77CA7C15-3ACA-1146-9388-7339BAE78517}"/>
              </a:ext>
            </a:extLst>
          </p:cNvPr>
          <p:cNvSpPr txBox="1"/>
          <p:nvPr/>
        </p:nvSpPr>
        <p:spPr>
          <a:xfrm>
            <a:off x="511605" y="1920359"/>
            <a:ext cx="3668486" cy="4616648"/>
          </a:xfrm>
          <a:prstGeom prst="rect">
            <a:avLst/>
          </a:prstGeom>
          <a:noFill/>
          <a:ln w="28575">
            <a:solidFill>
              <a:srgbClr val="ED7D31"/>
            </a:solidFill>
          </a:ln>
        </p:spPr>
        <p:txBody>
          <a:bodyPr wrap="square" rtlCol="0">
            <a:spAutoFit/>
          </a:bodyPr>
          <a:lstStyle/>
          <a:p>
            <a:pPr algn="ctr"/>
            <a:r>
              <a:rPr lang="fr-FR" b="1" dirty="0">
                <a:solidFill>
                  <a:srgbClr val="F29400"/>
                </a:solidFill>
                <a:latin typeface="Futura Medium" panose="020B0602020204020303" pitchFamily="34" charset="-79"/>
                <a:cs typeface="Futura Medium" panose="020B0602020204020303" pitchFamily="34" charset="-79"/>
              </a:rPr>
              <a:t>LE FAIRE ET L’OUVERTURE AU CENTRE DES APPRENTISSAGES</a:t>
            </a:r>
          </a:p>
          <a:p>
            <a:endParaRPr lang="fr-FR" b="1" dirty="0">
              <a:solidFill>
                <a:srgbClr val="F29400"/>
              </a:solidFill>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Mix des modes de formation et d’orientation en fonction des apprenants (initiale, continue, alternance, reconversion, accompagnement, </a:t>
            </a:r>
            <a:r>
              <a:rPr lang="fr-FR" sz="1600" dirty="0" err="1">
                <a:latin typeface="Futura Medium" panose="020B0602020204020303" pitchFamily="34" charset="-79"/>
                <a:cs typeface="Futura Medium" panose="020B0602020204020303" pitchFamily="34" charset="-79"/>
              </a:rPr>
              <a:t>distanciel</a:t>
            </a:r>
            <a:r>
              <a:rPr lang="fr-FR" sz="1600" dirty="0">
                <a:latin typeface="Futura Medium" panose="020B0602020204020303" pitchFamily="34" charset="-79"/>
                <a:cs typeface="Futura Medium" panose="020B0602020204020303" pitchFamily="34" charset="-79"/>
              </a:rPr>
              <a:t>…)</a:t>
            </a:r>
          </a:p>
          <a:p>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Le faire au centre des apprentissages: pratique sur plateaux techniques, chantiers école, immersions entreprise, commandes professionnelles…</a:t>
            </a:r>
          </a:p>
          <a:p>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Modules obligatoires : théâtre, sport, entrepreneuriat, transition écologique et culture du patrimoine</a:t>
            </a:r>
          </a:p>
        </p:txBody>
      </p:sp>
      <p:sp>
        <p:nvSpPr>
          <p:cNvPr id="9" name="ZoneTexte 8">
            <a:extLst>
              <a:ext uri="{FF2B5EF4-FFF2-40B4-BE49-F238E27FC236}">
                <a16:creationId xmlns:a16="http://schemas.microsoft.com/office/drawing/2014/main" id="{FFAE608B-1F67-0049-9515-0CCB54F9A145}"/>
              </a:ext>
            </a:extLst>
          </p:cNvPr>
          <p:cNvSpPr txBox="1"/>
          <p:nvPr/>
        </p:nvSpPr>
        <p:spPr>
          <a:xfrm>
            <a:off x="4354286" y="1920359"/>
            <a:ext cx="3668486" cy="4585871"/>
          </a:xfrm>
          <a:prstGeom prst="rect">
            <a:avLst/>
          </a:prstGeom>
          <a:noFill/>
          <a:ln w="28575">
            <a:solidFill>
              <a:srgbClr val="ED7D31"/>
            </a:solidFill>
          </a:ln>
        </p:spPr>
        <p:txBody>
          <a:bodyPr wrap="square" rtlCol="0">
            <a:spAutoFit/>
          </a:bodyPr>
          <a:lstStyle/>
          <a:p>
            <a:pPr algn="ctr"/>
            <a:r>
              <a:rPr lang="fr-FR" b="1" dirty="0">
                <a:solidFill>
                  <a:srgbClr val="F29400"/>
                </a:solidFill>
                <a:latin typeface="Futura Medium" panose="020B0602020204020303" pitchFamily="34" charset="-79"/>
                <a:cs typeface="Futura Medium" panose="020B0602020204020303" pitchFamily="34" charset="-79"/>
              </a:rPr>
              <a:t>UN SUIVI PERSONNALISE</a:t>
            </a:r>
          </a:p>
          <a:p>
            <a:endParaRPr lang="fr-FR" b="1" dirty="0">
              <a:solidFill>
                <a:srgbClr val="F29400"/>
              </a:solidFill>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1 coach associé au Campus sur toutes les dimensions personnelles, économiques, familiales…</a:t>
            </a:r>
          </a:p>
          <a:p>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Des </a:t>
            </a:r>
            <a:r>
              <a:rPr lang="fr-FR" sz="1600" dirty="0" err="1">
                <a:latin typeface="Futura Medium" panose="020B0602020204020303" pitchFamily="34" charset="-79"/>
                <a:cs typeface="Futura Medium" panose="020B0602020204020303" pitchFamily="34" charset="-79"/>
              </a:rPr>
              <a:t>coachs</a:t>
            </a:r>
            <a:r>
              <a:rPr lang="fr-FR" sz="1600" dirty="0">
                <a:latin typeface="Futura Medium" panose="020B0602020204020303" pitchFamily="34" charset="-79"/>
                <a:cs typeface="Futura Medium" panose="020B0602020204020303" pitchFamily="34" charset="-79"/>
              </a:rPr>
              <a:t> en orientation</a:t>
            </a:r>
          </a:p>
          <a:p>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1 coordinatrice pour chaque programme</a:t>
            </a:r>
          </a:p>
          <a:p>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1 communauté de formateurs de tous horizons : entreprises, institutions, compagnons, maitres d’art, MOF, professeurs de lycées, d’université…</a:t>
            </a:r>
          </a:p>
          <a:p>
            <a:pPr marL="171450" indent="-171450">
              <a:buFont typeface="Wingdings" pitchFamily="2" charset="2"/>
              <a:buChar char="Ø"/>
            </a:pPr>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1 mentor pour chaque jeune</a:t>
            </a:r>
          </a:p>
        </p:txBody>
      </p:sp>
      <p:sp>
        <p:nvSpPr>
          <p:cNvPr id="10" name="ZoneTexte 9">
            <a:extLst>
              <a:ext uri="{FF2B5EF4-FFF2-40B4-BE49-F238E27FC236}">
                <a16:creationId xmlns:a16="http://schemas.microsoft.com/office/drawing/2014/main" id="{DAE1DD2F-E439-6F4A-8BEC-FA9D4C3919E9}"/>
              </a:ext>
            </a:extLst>
          </p:cNvPr>
          <p:cNvSpPr txBox="1"/>
          <p:nvPr/>
        </p:nvSpPr>
        <p:spPr>
          <a:xfrm>
            <a:off x="8196967" y="1930599"/>
            <a:ext cx="3668486" cy="4585871"/>
          </a:xfrm>
          <a:prstGeom prst="rect">
            <a:avLst/>
          </a:prstGeom>
          <a:noFill/>
          <a:ln w="28575">
            <a:solidFill>
              <a:srgbClr val="ED7D31"/>
            </a:solidFill>
          </a:ln>
        </p:spPr>
        <p:txBody>
          <a:bodyPr wrap="square" rtlCol="0">
            <a:spAutoFit/>
          </a:bodyPr>
          <a:lstStyle/>
          <a:p>
            <a:pPr algn="ctr"/>
            <a:r>
              <a:rPr lang="fr-FR" b="1" dirty="0">
                <a:solidFill>
                  <a:srgbClr val="F29400"/>
                </a:solidFill>
                <a:latin typeface="Futura Medium" panose="020B0602020204020303" pitchFamily="34" charset="-79"/>
                <a:cs typeface="Futura Medium" panose="020B0602020204020303" pitchFamily="34" charset="-79"/>
              </a:rPr>
              <a:t>UNE VIE DE CAMPUS</a:t>
            </a:r>
          </a:p>
          <a:p>
            <a:endParaRPr lang="fr-FR" b="1" dirty="0">
              <a:solidFill>
                <a:srgbClr val="F29400"/>
              </a:solidFill>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Offre de logements</a:t>
            </a:r>
          </a:p>
          <a:p>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Evénements, expositions, conférences…</a:t>
            </a:r>
          </a:p>
          <a:p>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Ateliers en libre service (</a:t>
            </a:r>
            <a:r>
              <a:rPr lang="fr-FR" sz="1600" dirty="0" err="1">
                <a:latin typeface="Futura Medium" panose="020B0602020204020303" pitchFamily="34" charset="-79"/>
                <a:cs typeface="Futura Medium" panose="020B0602020204020303" pitchFamily="34" charset="-79"/>
              </a:rPr>
              <a:t>Fablab</a:t>
            </a:r>
            <a:r>
              <a:rPr lang="fr-FR" sz="1600" dirty="0">
                <a:latin typeface="Futura Medium" panose="020B0602020204020303" pitchFamily="34" charset="-79"/>
                <a:cs typeface="Futura Medium" panose="020B0602020204020303" pitchFamily="34" charset="-79"/>
              </a:rPr>
              <a:t>,…))</a:t>
            </a:r>
          </a:p>
          <a:p>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Activités, sorties…</a:t>
            </a:r>
          </a:p>
          <a:p>
            <a:pPr marL="171450" indent="-171450">
              <a:buFont typeface="Wingdings" pitchFamily="2" charset="2"/>
              <a:buChar char="Ø"/>
            </a:pPr>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Hôtel à projets pour encourager les initiatives de chacun</a:t>
            </a:r>
          </a:p>
          <a:p>
            <a:endParaRPr lang="fr-FR" sz="1600" dirty="0">
              <a:latin typeface="Futura Medium" panose="020B0602020204020303" pitchFamily="34" charset="-79"/>
              <a:cs typeface="Futura Medium" panose="020B0602020204020303" pitchFamily="34" charset="-79"/>
            </a:endParaRPr>
          </a:p>
          <a:p>
            <a:pPr marL="171450" indent="-171450">
              <a:buFont typeface="Wingdings" pitchFamily="2" charset="2"/>
              <a:buChar char="Ø"/>
            </a:pPr>
            <a:r>
              <a:rPr lang="fr-FR" sz="1600" dirty="0">
                <a:latin typeface="Futura Medium" panose="020B0602020204020303" pitchFamily="34" charset="-79"/>
                <a:cs typeface="Futura Medium" panose="020B0602020204020303" pitchFamily="34" charset="-79"/>
              </a:rPr>
              <a:t>Mix </a:t>
            </a:r>
            <a:r>
              <a:rPr lang="fr-FR" sz="1600" dirty="0" err="1">
                <a:latin typeface="Futura Medium" panose="020B0602020204020303" pitchFamily="34" charset="-79"/>
                <a:cs typeface="Futura Medium" panose="020B0602020204020303" pitchFamily="34" charset="-79"/>
              </a:rPr>
              <a:t>multi-générationnel</a:t>
            </a:r>
            <a:r>
              <a:rPr lang="fr-FR" sz="1600" dirty="0">
                <a:latin typeface="Futura Medium" panose="020B0602020204020303" pitchFamily="34" charset="-79"/>
                <a:cs typeface="Futura Medium" panose="020B0602020204020303" pitchFamily="34" charset="-79"/>
              </a:rPr>
              <a:t> avec des publics débutants et initiés de tous âges</a:t>
            </a:r>
          </a:p>
        </p:txBody>
      </p:sp>
    </p:spTree>
    <p:extLst>
      <p:ext uri="{BB962C8B-B14F-4D97-AF65-F5344CB8AC3E}">
        <p14:creationId xmlns:p14="http://schemas.microsoft.com/office/powerpoint/2010/main" val="186451002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A844C7-5D96-F642-A6FE-7294B0979E94}"/>
              </a:ext>
            </a:extLst>
          </p:cNvPr>
          <p:cNvSpPr/>
          <p:nvPr/>
        </p:nvSpPr>
        <p:spPr>
          <a:xfrm>
            <a:off x="78606" y="724802"/>
            <a:ext cx="11909964" cy="14004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B274027B-5188-6C40-8A2E-C7F5D92AC5BB}"/>
              </a:ext>
            </a:extLst>
          </p:cNvPr>
          <p:cNvSpPr/>
          <p:nvPr/>
        </p:nvSpPr>
        <p:spPr>
          <a:xfrm>
            <a:off x="56573" y="515114"/>
            <a:ext cx="11873918" cy="222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fr-FR" sz="1400" dirty="0">
                <a:solidFill>
                  <a:prstClr val="black"/>
                </a:solidFill>
                <a:highlight>
                  <a:srgbClr val="F29400"/>
                </a:highlight>
                <a:latin typeface="Futura Medium" panose="020B0602020204020303" pitchFamily="34" charset="-79"/>
                <a:cs typeface="Futura Medium" panose="020B0602020204020303" pitchFamily="34" charset="-79"/>
              </a:rPr>
              <a:t>CONSEIL D’ADMINISTRATION</a:t>
            </a:r>
            <a:endParaRPr lang="fr-FR" sz="1100" dirty="0">
              <a:solidFill>
                <a:prstClr val="black"/>
              </a:solidFill>
              <a:highlight>
                <a:srgbClr val="F29400"/>
              </a:highlight>
              <a:latin typeface="Futura Medium" panose="020B0602020204020303" pitchFamily="34" charset="-79"/>
              <a:cs typeface="Futura Medium" panose="020B0602020204020303" pitchFamily="34" charset="-79"/>
            </a:endParaRPr>
          </a:p>
        </p:txBody>
      </p:sp>
      <p:sp>
        <p:nvSpPr>
          <p:cNvPr id="13" name="ZoneTexte 12">
            <a:extLst>
              <a:ext uri="{FF2B5EF4-FFF2-40B4-BE49-F238E27FC236}">
                <a16:creationId xmlns:a16="http://schemas.microsoft.com/office/drawing/2014/main" id="{84F0D82A-2015-5C43-B008-BB306637ED68}"/>
              </a:ext>
            </a:extLst>
          </p:cNvPr>
          <p:cNvSpPr txBox="1"/>
          <p:nvPr/>
        </p:nvSpPr>
        <p:spPr>
          <a:xfrm>
            <a:off x="89624" y="2225781"/>
            <a:ext cx="11898946" cy="261610"/>
          </a:xfrm>
          <a:prstGeom prst="rect">
            <a:avLst/>
          </a:prstGeom>
          <a:noFill/>
          <a:ln w="38100">
            <a:solidFill>
              <a:schemeClr val="tx1"/>
            </a:solidFill>
          </a:ln>
        </p:spPr>
        <p:txBody>
          <a:bodyPr wrap="square" lIns="0" rIns="0" rtlCol="0">
            <a:spAutoFit/>
          </a:bodyPr>
          <a:lstStyle/>
          <a:p>
            <a:pPr algn="ctr" fontAlgn="base"/>
            <a:r>
              <a:rPr lang="fr-FR" sz="1100" dirty="0">
                <a:latin typeface="Futura Medium" panose="020B0602020204020303" pitchFamily="34" charset="-79"/>
                <a:cs typeface="Futura Medium" panose="020B0602020204020303" pitchFamily="34" charset="-79"/>
              </a:rPr>
              <a:t>Armelle </a:t>
            </a:r>
            <a:r>
              <a:rPr lang="fr-FR" sz="1100" dirty="0" err="1">
                <a:latin typeface="Futura Medium" panose="020B0602020204020303" pitchFamily="34" charset="-79"/>
                <a:cs typeface="Futura Medium" panose="020B0602020204020303" pitchFamily="34" charset="-79"/>
              </a:rPr>
              <a:t>Weisman</a:t>
            </a:r>
            <a:r>
              <a:rPr lang="fr-FR" sz="1100" dirty="0">
                <a:latin typeface="Futura Medium" panose="020B0602020204020303" pitchFamily="34" charset="-79"/>
                <a:cs typeface="Futura Medium" panose="020B0602020204020303" pitchFamily="34" charset="-79"/>
              </a:rPr>
              <a:t>, directrice opérationnelle</a:t>
            </a:r>
          </a:p>
        </p:txBody>
      </p:sp>
      <p:sp>
        <p:nvSpPr>
          <p:cNvPr id="15" name="ZoneTexte 14">
            <a:extLst>
              <a:ext uri="{FF2B5EF4-FFF2-40B4-BE49-F238E27FC236}">
                <a16:creationId xmlns:a16="http://schemas.microsoft.com/office/drawing/2014/main" id="{2C723EA7-3411-734F-8053-B858BB0BE04F}"/>
              </a:ext>
            </a:extLst>
          </p:cNvPr>
          <p:cNvSpPr txBox="1"/>
          <p:nvPr/>
        </p:nvSpPr>
        <p:spPr>
          <a:xfrm>
            <a:off x="6459193" y="2804252"/>
            <a:ext cx="3257029" cy="3801041"/>
          </a:xfrm>
          <a:prstGeom prst="rect">
            <a:avLst/>
          </a:prstGeom>
          <a:noFill/>
          <a:ln>
            <a:solidFill>
              <a:schemeClr val="tx1"/>
            </a:solidFill>
          </a:ln>
        </p:spPr>
        <p:txBody>
          <a:bodyPr wrap="square" lIns="0" rIns="0" rtlCol="0">
            <a:spAutoFit/>
          </a:bodyPr>
          <a:lstStyle/>
          <a:p>
            <a:pPr algn="ctr" fontAlgn="base"/>
            <a:r>
              <a:rPr lang="fr-FR" sz="1100" b="1" dirty="0">
                <a:latin typeface="Futura Medium" panose="020B0602020204020303" pitchFamily="34" charset="-79"/>
                <a:cs typeface="Futura Medium" panose="020B0602020204020303" pitchFamily="34" charset="-79"/>
              </a:rPr>
              <a:t>Directeurs  adjoints</a:t>
            </a:r>
          </a:p>
          <a:p>
            <a:pPr algn="ctr" fontAlgn="base"/>
            <a:r>
              <a:rPr lang="fr-FR" sz="1000" dirty="0">
                <a:solidFill>
                  <a:srgbClr val="00B0F0"/>
                </a:solidFill>
                <a:latin typeface="Futura Medium" panose="020B0602020204020303" pitchFamily="34" charset="-79"/>
                <a:cs typeface="Futura Medium" panose="020B0602020204020303" pitchFamily="34" charset="-79"/>
              </a:rPr>
              <a:t>Jean-Christophe DA VEIGA (EN) </a:t>
            </a:r>
          </a:p>
          <a:p>
            <a:pPr algn="ctr" fontAlgn="base"/>
            <a:r>
              <a:rPr lang="fr-FR" sz="1000" dirty="0">
                <a:solidFill>
                  <a:srgbClr val="00B0F0"/>
                </a:solidFill>
                <a:latin typeface="Futura Medium" panose="020B0602020204020303" pitchFamily="34" charset="-79"/>
                <a:cs typeface="Futura Medium" panose="020B0602020204020303" pitchFamily="34" charset="-79"/>
              </a:rPr>
              <a:t>&amp; Bruno FIORIO (CY) </a:t>
            </a:r>
          </a:p>
          <a:p>
            <a:pPr algn="ctr" fontAlgn="base"/>
            <a:endParaRPr lang="fr-FR" sz="1000" dirty="0">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1000" dirty="0">
                <a:latin typeface="Futura Medium" panose="020B0602020204020303" pitchFamily="34" charset="-79"/>
                <a:cs typeface="Futura Medium" panose="020B0602020204020303" pitchFamily="34" charset="-79"/>
              </a:rPr>
              <a:t>Pat. Bâti: 	</a:t>
            </a:r>
            <a:r>
              <a:rPr lang="fr-FR" sz="1000" dirty="0">
                <a:solidFill>
                  <a:srgbClr val="00B0F0"/>
                </a:solidFill>
                <a:latin typeface="Futura Medium" panose="020B0602020204020303" pitchFamily="34" charset="-79"/>
                <a:cs typeface="Futura Medium" panose="020B0602020204020303" pitchFamily="34" charset="-79"/>
              </a:rPr>
              <a:t>Michel GONCALVES (EN)</a:t>
            </a:r>
          </a:p>
          <a:p>
            <a:pPr fontAlgn="base"/>
            <a:r>
              <a:rPr lang="fr-FR" sz="1000" dirty="0">
                <a:latin typeface="Futura Medium" panose="020B0602020204020303" pitchFamily="34" charset="-79"/>
                <a:cs typeface="Futura Medium" panose="020B0602020204020303" pitchFamily="34" charset="-79"/>
              </a:rPr>
              <a:t>	</a:t>
            </a:r>
          </a:p>
          <a:p>
            <a:pPr marL="171450" indent="-171450" fontAlgn="base">
              <a:buFont typeface="Wingdings" pitchFamily="2" charset="2"/>
              <a:buChar char="Ø"/>
            </a:pPr>
            <a:r>
              <a:rPr lang="fr-FR" sz="1000" dirty="0">
                <a:latin typeface="Futura Medium" panose="020B0602020204020303" pitchFamily="34" charset="-79"/>
                <a:cs typeface="Futura Medium" panose="020B0602020204020303" pitchFamily="34" charset="-79"/>
              </a:rPr>
              <a:t>MA  design: </a:t>
            </a:r>
            <a:r>
              <a:rPr lang="fr-FR" sz="1000" dirty="0">
                <a:solidFill>
                  <a:srgbClr val="00B0F0"/>
                </a:solidFill>
                <a:latin typeface="Futura Medium" panose="020B0602020204020303" pitchFamily="34" charset="-79"/>
                <a:cs typeface="Futura Medium" panose="020B0602020204020303" pitchFamily="34" charset="-79"/>
              </a:rPr>
              <a:t>Jean-Christophe DA VEIGA (EN), 	Nicolas CAILLEAU (EN), </a:t>
            </a:r>
          </a:p>
          <a:p>
            <a:pPr fontAlgn="base"/>
            <a:r>
              <a:rPr lang="fr-FR" sz="1000" dirty="0">
                <a:solidFill>
                  <a:srgbClr val="00B0F0"/>
                </a:solidFill>
                <a:latin typeface="Futura Medium" panose="020B0602020204020303" pitchFamily="34" charset="-79"/>
                <a:cs typeface="Futura Medium" panose="020B0602020204020303" pitchFamily="34" charset="-79"/>
              </a:rPr>
              <a:t>	Martin MIDONNET (EN) </a:t>
            </a:r>
          </a:p>
          <a:p>
            <a:pPr fontAlgn="base"/>
            <a:endParaRPr lang="fr-FR" sz="1000" dirty="0">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1000" dirty="0" err="1">
                <a:latin typeface="Futura Medium" panose="020B0602020204020303" pitchFamily="34" charset="-79"/>
                <a:cs typeface="Futura Medium" panose="020B0602020204020303" pitchFamily="34" charset="-79"/>
              </a:rPr>
              <a:t>Horti</a:t>
            </a:r>
            <a:r>
              <a:rPr lang="fr-FR" sz="1000" dirty="0">
                <a:latin typeface="Futura Medium" panose="020B0602020204020303" pitchFamily="34" charset="-79"/>
                <a:cs typeface="Futura Medium" panose="020B0602020204020303" pitchFamily="34" charset="-79"/>
              </a:rPr>
              <a:t>  paysage : </a:t>
            </a:r>
            <a:r>
              <a:rPr lang="fr-FR" sz="1000" dirty="0">
                <a:solidFill>
                  <a:srgbClr val="00B050"/>
                </a:solidFill>
                <a:latin typeface="Futura Medium" panose="020B0602020204020303" pitchFamily="34" charset="-79"/>
                <a:cs typeface="Futura Medium" panose="020B0602020204020303" pitchFamily="34" charset="-79"/>
              </a:rPr>
              <a:t>?</a:t>
            </a:r>
          </a:p>
          <a:p>
            <a:pPr fontAlgn="base"/>
            <a:endParaRPr lang="fr-FR" sz="1000" dirty="0">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1000" dirty="0">
                <a:latin typeface="Futura Medium" panose="020B0602020204020303" pitchFamily="34" charset="-79"/>
                <a:cs typeface="Futura Medium" panose="020B0602020204020303" pitchFamily="34" charset="-79"/>
              </a:rPr>
              <a:t>Gastro : 	</a:t>
            </a:r>
            <a:r>
              <a:rPr lang="fr-FR" sz="1000" dirty="0">
                <a:solidFill>
                  <a:srgbClr val="00B050"/>
                </a:solidFill>
                <a:latin typeface="Futura Medium" panose="020B0602020204020303" pitchFamily="34" charset="-79"/>
                <a:cs typeface="Futura Medium" panose="020B0602020204020303" pitchFamily="34" charset="-79"/>
              </a:rPr>
              <a:t>Sylvie JOUANNOT (EN)</a:t>
            </a:r>
          </a:p>
          <a:p>
            <a:pPr fontAlgn="base"/>
            <a:r>
              <a:rPr lang="fr-FR" sz="1000" dirty="0">
                <a:solidFill>
                  <a:srgbClr val="00B050"/>
                </a:solidFill>
                <a:latin typeface="Futura Medium" panose="020B0602020204020303" pitchFamily="34" charset="-79"/>
                <a:cs typeface="Futura Medium" panose="020B0602020204020303" pitchFamily="34" charset="-79"/>
              </a:rPr>
              <a:t>	</a:t>
            </a:r>
            <a:endParaRPr lang="fr-FR" sz="1000" dirty="0">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1000" dirty="0">
                <a:latin typeface="Futura Medium" panose="020B0602020204020303" pitchFamily="34" charset="-79"/>
                <a:cs typeface="Futura Medium" panose="020B0602020204020303" pitchFamily="34" charset="-79"/>
              </a:rPr>
              <a:t>Tourisme : 	</a:t>
            </a:r>
            <a:r>
              <a:rPr lang="fr-FR" sz="1000" dirty="0">
                <a:solidFill>
                  <a:srgbClr val="00B050"/>
                </a:solidFill>
                <a:latin typeface="Futura Medium" panose="020B0602020204020303" pitchFamily="34" charset="-79"/>
                <a:cs typeface="Futura Medium" panose="020B0602020204020303" pitchFamily="34" charset="-79"/>
              </a:rPr>
              <a:t>Nadia TIKOBAINE (EN)</a:t>
            </a:r>
          </a:p>
          <a:p>
            <a:pPr fontAlgn="base"/>
            <a:endParaRPr lang="fr-FR" sz="1000" dirty="0">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1000" dirty="0">
                <a:latin typeface="Futura Medium" panose="020B0602020204020303" pitchFamily="34" charset="-79"/>
                <a:cs typeface="Futura Medium" panose="020B0602020204020303" pitchFamily="34" charset="-79"/>
              </a:rPr>
              <a:t>Château : 	</a:t>
            </a:r>
            <a:r>
              <a:rPr lang="fr-FR" sz="1000" dirty="0">
                <a:solidFill>
                  <a:srgbClr val="00B0F0"/>
                </a:solidFill>
                <a:latin typeface="Futura Medium" panose="020B0602020204020303" pitchFamily="34" charset="-79"/>
                <a:cs typeface="Futura Medium" panose="020B0602020204020303" pitchFamily="34" charset="-79"/>
              </a:rPr>
              <a:t>Astrid BRANDT-GRAU (Château)</a:t>
            </a:r>
          </a:p>
          <a:p>
            <a:pPr fontAlgn="base"/>
            <a:endParaRPr lang="fr-FR" sz="1000" dirty="0">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1000" dirty="0">
                <a:latin typeface="Futura Medium" panose="020B0602020204020303" pitchFamily="34" charset="-79"/>
                <a:cs typeface="Futura Medium" panose="020B0602020204020303" pitchFamily="34" charset="-79"/>
              </a:rPr>
              <a:t>Sup : 	</a:t>
            </a:r>
            <a:r>
              <a:rPr lang="fr-FR" sz="1000" dirty="0">
                <a:solidFill>
                  <a:srgbClr val="00B0F0"/>
                </a:solidFill>
                <a:latin typeface="Futura Medium" panose="020B0602020204020303" pitchFamily="34" charset="-79"/>
                <a:cs typeface="Futura Medium" panose="020B0602020204020303" pitchFamily="34" charset="-79"/>
              </a:rPr>
              <a:t>Bruno FIORIO </a:t>
            </a:r>
            <a:r>
              <a:rPr lang="fr-FR" sz="1000" dirty="0">
                <a:latin typeface="Futura Medium" panose="020B0602020204020303" pitchFamily="34" charset="-79"/>
                <a:cs typeface="Futura Medium" panose="020B0602020204020303" pitchFamily="34" charset="-79"/>
              </a:rPr>
              <a:t>&amp; </a:t>
            </a:r>
            <a:r>
              <a:rPr lang="fr-FR" sz="1000" dirty="0">
                <a:solidFill>
                  <a:srgbClr val="00B050"/>
                </a:solidFill>
                <a:latin typeface="Futura Medium" panose="020B0602020204020303" pitchFamily="34" charset="-79"/>
                <a:cs typeface="Futura Medium" panose="020B0602020204020303" pitchFamily="34" charset="-79"/>
              </a:rPr>
              <a:t>Pierrick ROBERGE (CY)</a:t>
            </a:r>
          </a:p>
          <a:p>
            <a:pPr fontAlgn="base"/>
            <a:endParaRPr lang="fr-FR" sz="1000" dirty="0">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1000" dirty="0">
                <a:latin typeface="Futura Medium" panose="020B0602020204020303" pitchFamily="34" charset="-79"/>
                <a:cs typeface="Futura Medium" panose="020B0602020204020303" pitchFamily="34" charset="-79"/>
              </a:rPr>
              <a:t>Ecole-</a:t>
            </a:r>
            <a:r>
              <a:rPr lang="fr-FR" sz="1000" dirty="0" err="1">
                <a:latin typeface="Futura Medium" panose="020B0602020204020303" pitchFamily="34" charset="-79"/>
                <a:cs typeface="Futura Medium" panose="020B0602020204020303" pitchFamily="34" charset="-79"/>
              </a:rPr>
              <a:t>Entr</a:t>
            </a:r>
            <a:r>
              <a:rPr lang="fr-FR" sz="1000" dirty="0">
                <a:latin typeface="Futura Medium" panose="020B0602020204020303" pitchFamily="34" charset="-79"/>
                <a:cs typeface="Futura Medium" panose="020B0602020204020303" pitchFamily="34" charset="-79"/>
              </a:rPr>
              <a:t>: 	</a:t>
            </a:r>
            <a:r>
              <a:rPr lang="fr-FR" sz="1000" dirty="0">
                <a:solidFill>
                  <a:srgbClr val="00B0F0"/>
                </a:solidFill>
                <a:latin typeface="Futura Medium" panose="020B0602020204020303" pitchFamily="34" charset="-79"/>
                <a:cs typeface="Futura Medium" panose="020B0602020204020303" pitchFamily="34" charset="-79"/>
              </a:rPr>
              <a:t>Sophie COUTELLE (EN)</a:t>
            </a:r>
          </a:p>
          <a:p>
            <a:pPr marL="171450" indent="-171450" fontAlgn="base">
              <a:buFont typeface="Wingdings" pitchFamily="2" charset="2"/>
              <a:buChar char="Ø"/>
            </a:pPr>
            <a:endParaRPr lang="fr-FR" sz="1000" dirty="0">
              <a:solidFill>
                <a:srgbClr val="00B0F0"/>
              </a:solidFill>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endParaRPr lang="fr-FR" sz="1000" dirty="0">
              <a:solidFill>
                <a:srgbClr val="00B0F0"/>
              </a:solidFill>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endParaRPr lang="fr-FR" sz="1000" dirty="0">
              <a:solidFill>
                <a:srgbClr val="00B0F0"/>
              </a:solidFill>
              <a:latin typeface="Futura Medium" panose="020B0602020204020303" pitchFamily="34" charset="-79"/>
              <a:cs typeface="Futura Medium" panose="020B0602020204020303" pitchFamily="34" charset="-79"/>
            </a:endParaRPr>
          </a:p>
        </p:txBody>
      </p:sp>
      <p:sp>
        <p:nvSpPr>
          <p:cNvPr id="16" name="ZoneTexte 15">
            <a:extLst>
              <a:ext uri="{FF2B5EF4-FFF2-40B4-BE49-F238E27FC236}">
                <a16:creationId xmlns:a16="http://schemas.microsoft.com/office/drawing/2014/main" id="{DF57D7E5-C8DA-2B49-BDFC-D1F7C4E0C623}"/>
              </a:ext>
            </a:extLst>
          </p:cNvPr>
          <p:cNvSpPr txBox="1"/>
          <p:nvPr/>
        </p:nvSpPr>
        <p:spPr>
          <a:xfrm>
            <a:off x="9746113" y="2811720"/>
            <a:ext cx="2242458" cy="1546577"/>
          </a:xfrm>
          <a:prstGeom prst="rect">
            <a:avLst/>
          </a:prstGeom>
          <a:noFill/>
          <a:ln>
            <a:solidFill>
              <a:schemeClr val="tx1"/>
            </a:solidFill>
          </a:ln>
        </p:spPr>
        <p:txBody>
          <a:bodyPr wrap="square" lIns="0" rIns="0" rtlCol="0">
            <a:spAutoFit/>
          </a:bodyPr>
          <a:lstStyle/>
          <a:p>
            <a:pPr marL="171450" indent="-171450" fontAlgn="base">
              <a:buFont typeface="Wingdings" pitchFamily="2" charset="2"/>
              <a:buChar char="Ø"/>
            </a:pPr>
            <a:r>
              <a:rPr lang="fr-FR" sz="1050" dirty="0">
                <a:latin typeface="Futura Medium" panose="020B0602020204020303" pitchFamily="34" charset="-79"/>
                <a:cs typeface="Futura Medium" panose="020B0602020204020303" pitchFamily="34" charset="-79"/>
              </a:rPr>
              <a:t>Maîtrise d’ouvrage</a:t>
            </a:r>
          </a:p>
          <a:p>
            <a:pPr marL="171450" indent="-171450" fontAlgn="base">
              <a:buFont typeface="Arial" panose="020B0604020202020204" pitchFamily="34" charset="0"/>
              <a:buChar char="•"/>
            </a:pPr>
            <a:r>
              <a:rPr lang="fr-FR" sz="1050" dirty="0">
                <a:solidFill>
                  <a:srgbClr val="00B050"/>
                </a:solidFill>
                <a:latin typeface="Futura Medium" panose="020B0602020204020303" pitchFamily="34" charset="-79"/>
                <a:cs typeface="Futura Medium" panose="020B0602020204020303" pitchFamily="34" charset="-79"/>
              </a:rPr>
              <a:t>Sophie Lemonnier, Château </a:t>
            </a:r>
          </a:p>
          <a:p>
            <a:pPr marL="171450" indent="-171450" fontAlgn="base">
              <a:buFont typeface="Arial" panose="020B0604020202020204" pitchFamily="34" charset="0"/>
              <a:buChar char="•"/>
            </a:pPr>
            <a:r>
              <a:rPr lang="fr-FR" sz="1050" dirty="0">
                <a:solidFill>
                  <a:srgbClr val="00B050"/>
                </a:solidFill>
                <a:latin typeface="Futura Medium" panose="020B0602020204020303" pitchFamily="34" charset="-79"/>
                <a:cs typeface="Futura Medium" panose="020B0602020204020303" pitchFamily="34" charset="-79"/>
              </a:rPr>
              <a:t>Stéphane Masi, Château</a:t>
            </a:r>
          </a:p>
          <a:p>
            <a:pPr fontAlgn="base"/>
            <a:endParaRPr lang="fr-FR" sz="1050" dirty="0">
              <a:solidFill>
                <a:srgbClr val="00B050"/>
              </a:solidFill>
              <a:latin typeface="Futura Medium" panose="020B0602020204020303" pitchFamily="34" charset="-79"/>
              <a:cs typeface="Futura Medium" panose="020B0602020204020303" pitchFamily="34" charset="-79"/>
            </a:endParaRPr>
          </a:p>
          <a:p>
            <a:pPr marL="171450" indent="-171450" fontAlgn="base">
              <a:buFont typeface="Wingdings" pitchFamily="2" charset="2"/>
              <a:buChar char="Ø"/>
            </a:pPr>
            <a:r>
              <a:rPr lang="fr-FR" sz="1050" dirty="0">
                <a:latin typeface="Futura Medium" panose="020B0602020204020303" pitchFamily="34" charset="-79"/>
                <a:cs typeface="Futura Medium" panose="020B0602020204020303" pitchFamily="34" charset="-79"/>
              </a:rPr>
              <a:t>Support </a:t>
            </a:r>
          </a:p>
          <a:p>
            <a:pPr marL="171450" indent="-171450" fontAlgn="base">
              <a:buFont typeface="Arial" panose="020B0604020202020204" pitchFamily="34" charset="0"/>
              <a:buChar char="•"/>
            </a:pPr>
            <a:r>
              <a:rPr lang="fr-FR" sz="1050" dirty="0">
                <a:solidFill>
                  <a:srgbClr val="00B050"/>
                </a:solidFill>
                <a:latin typeface="Futura Medium" panose="020B0602020204020303" pitchFamily="34" charset="-79"/>
                <a:cs typeface="Futura Medium" panose="020B0602020204020303" pitchFamily="34" charset="-79"/>
              </a:rPr>
              <a:t>Carole </a:t>
            </a:r>
            <a:r>
              <a:rPr lang="fr-FR" sz="1050" dirty="0" err="1">
                <a:solidFill>
                  <a:srgbClr val="00B050"/>
                </a:solidFill>
                <a:latin typeface="Futura Medium" panose="020B0602020204020303" pitchFamily="34" charset="-79"/>
                <a:cs typeface="Futura Medium" panose="020B0602020204020303" pitchFamily="34" charset="-79"/>
              </a:rPr>
              <a:t>Héripret</a:t>
            </a:r>
            <a:r>
              <a:rPr lang="fr-FR" sz="1050" dirty="0">
                <a:solidFill>
                  <a:srgbClr val="00B050"/>
                </a:solidFill>
                <a:latin typeface="Futura Medium" panose="020B0602020204020303" pitchFamily="34" charset="-79"/>
                <a:cs typeface="Futura Medium" panose="020B0602020204020303" pitchFamily="34" charset="-79"/>
              </a:rPr>
              <a:t>, CY</a:t>
            </a:r>
          </a:p>
          <a:p>
            <a:pPr marL="171450" indent="-171450" fontAlgn="base">
              <a:buFont typeface="Arial" panose="020B0604020202020204" pitchFamily="34" charset="0"/>
              <a:buChar char="•"/>
            </a:pPr>
            <a:r>
              <a:rPr lang="fr-FR" sz="1050" dirty="0" err="1">
                <a:solidFill>
                  <a:srgbClr val="00B050"/>
                </a:solidFill>
                <a:latin typeface="Futura Medium" panose="020B0602020204020303" pitchFamily="34" charset="-79"/>
                <a:cs typeface="Futura Medium" panose="020B0602020204020303" pitchFamily="34" charset="-79"/>
              </a:rPr>
              <a:t>Vasilije</a:t>
            </a:r>
            <a:r>
              <a:rPr lang="fr-FR" sz="1050" dirty="0">
                <a:solidFill>
                  <a:srgbClr val="00B050"/>
                </a:solidFill>
                <a:latin typeface="Futura Medium" panose="020B0602020204020303" pitchFamily="34" charset="-79"/>
                <a:cs typeface="Futura Medium" panose="020B0602020204020303" pitchFamily="34" charset="-79"/>
              </a:rPr>
              <a:t> </a:t>
            </a:r>
            <a:r>
              <a:rPr lang="fr-FR" sz="1050" dirty="0" err="1">
                <a:solidFill>
                  <a:srgbClr val="00B050"/>
                </a:solidFill>
                <a:latin typeface="Futura Medium" panose="020B0602020204020303" pitchFamily="34" charset="-79"/>
                <a:cs typeface="Futura Medium" panose="020B0602020204020303" pitchFamily="34" charset="-79"/>
              </a:rPr>
              <a:t>Kusacic</a:t>
            </a:r>
            <a:r>
              <a:rPr lang="fr-FR" sz="1050" dirty="0">
                <a:solidFill>
                  <a:srgbClr val="00B050"/>
                </a:solidFill>
                <a:latin typeface="Futura Medium" panose="020B0602020204020303" pitchFamily="34" charset="-79"/>
                <a:cs typeface="Futura Medium" panose="020B0602020204020303" pitchFamily="34" charset="-79"/>
              </a:rPr>
              <a:t>, CY</a:t>
            </a:r>
          </a:p>
          <a:p>
            <a:pPr marL="171450" indent="-171450" fontAlgn="base">
              <a:buFont typeface="Arial" panose="020B0604020202020204" pitchFamily="34" charset="0"/>
              <a:buChar char="•"/>
            </a:pPr>
            <a:r>
              <a:rPr lang="fr-FR" sz="1050" dirty="0">
                <a:solidFill>
                  <a:schemeClr val="bg1">
                    <a:lumMod val="50000"/>
                  </a:schemeClr>
                </a:solidFill>
                <a:latin typeface="Futura Medium" panose="020B0602020204020303" pitchFamily="34" charset="-79"/>
                <a:cs typeface="Futura Medium" panose="020B0602020204020303" pitchFamily="34" charset="-79"/>
              </a:rPr>
              <a:t>Bertrand </a:t>
            </a:r>
            <a:r>
              <a:rPr lang="fr-FR" sz="1050" dirty="0" err="1">
                <a:solidFill>
                  <a:schemeClr val="bg1">
                    <a:lumMod val="50000"/>
                  </a:schemeClr>
                </a:solidFill>
                <a:latin typeface="Futura Medium" panose="020B0602020204020303" pitchFamily="34" charset="-79"/>
                <a:cs typeface="Futura Medium" panose="020B0602020204020303" pitchFamily="34" charset="-79"/>
              </a:rPr>
              <a:t>Phélipeau</a:t>
            </a:r>
            <a:r>
              <a:rPr lang="fr-FR" sz="1050" dirty="0">
                <a:solidFill>
                  <a:schemeClr val="bg1">
                    <a:lumMod val="50000"/>
                  </a:schemeClr>
                </a:solidFill>
                <a:latin typeface="Futura Medium" panose="020B0602020204020303" pitchFamily="34" charset="-79"/>
                <a:cs typeface="Futura Medium" panose="020B0602020204020303" pitchFamily="34" charset="-79"/>
              </a:rPr>
              <a:t>, AMO Campus</a:t>
            </a:r>
          </a:p>
        </p:txBody>
      </p:sp>
      <p:sp>
        <p:nvSpPr>
          <p:cNvPr id="20" name="ZoneTexte 19">
            <a:extLst>
              <a:ext uri="{FF2B5EF4-FFF2-40B4-BE49-F238E27FC236}">
                <a16:creationId xmlns:a16="http://schemas.microsoft.com/office/drawing/2014/main" id="{1060DB2D-5DA9-F24F-A145-E6DE25D4A463}"/>
              </a:ext>
            </a:extLst>
          </p:cNvPr>
          <p:cNvSpPr txBox="1"/>
          <p:nvPr/>
        </p:nvSpPr>
        <p:spPr>
          <a:xfrm>
            <a:off x="1628446" y="2822756"/>
            <a:ext cx="1730867" cy="3862596"/>
          </a:xfrm>
          <a:prstGeom prst="rect">
            <a:avLst/>
          </a:prstGeom>
          <a:noFill/>
          <a:ln w="28575">
            <a:noFill/>
          </a:ln>
        </p:spPr>
        <p:txBody>
          <a:bodyPr wrap="square" lIns="0" rIns="0" rtlCol="0">
            <a:spAutoFit/>
          </a:bodyPr>
          <a:lstStyle/>
          <a:p>
            <a:pPr algn="ctr" fontAlgn="base"/>
            <a:r>
              <a:rPr lang="fr-FR" sz="1200" b="1" dirty="0">
                <a:latin typeface="Futura Medium" panose="020B0602020204020303" pitchFamily="34" charset="-79"/>
                <a:cs typeface="Futura Medium" panose="020B0602020204020303" pitchFamily="34" charset="-79"/>
              </a:rPr>
              <a:t>Projets pédagogiques </a:t>
            </a:r>
          </a:p>
          <a:p>
            <a:pPr algn="ctr" fontAlgn="base"/>
            <a:r>
              <a:rPr lang="fr-FR" sz="1200" b="1" dirty="0">
                <a:latin typeface="Futura Medium" panose="020B0602020204020303" pitchFamily="34" charset="-79"/>
                <a:cs typeface="Futura Medium" panose="020B0602020204020303" pitchFamily="34" charset="-79"/>
              </a:rPr>
              <a:t>&amp; événementiels</a:t>
            </a:r>
          </a:p>
          <a:p>
            <a:pPr algn="ctr" fontAlgn="base"/>
            <a:endParaRPr lang="fr-FR" sz="1200" b="1" dirty="0">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err="1">
                <a:latin typeface="Futura Medium" panose="020B0602020204020303" pitchFamily="34" charset="-79"/>
                <a:cs typeface="Futura Medium" panose="020B0602020204020303" pitchFamily="34" charset="-79"/>
              </a:rPr>
              <a:t>Mailys</a:t>
            </a:r>
            <a:r>
              <a:rPr lang="fr-FR" sz="1100" dirty="0">
                <a:latin typeface="Futura Medium" panose="020B0602020204020303" pitchFamily="34" charset="-79"/>
                <a:cs typeface="Futura Medium" panose="020B0602020204020303" pitchFamily="34" charset="-79"/>
              </a:rPr>
              <a:t> Marchal, Directrice pédagogie &amp; événements</a:t>
            </a:r>
          </a:p>
          <a:p>
            <a:pPr fontAlgn="base"/>
            <a:endParaRPr lang="fr-FR" sz="1100" dirty="0">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i="1" dirty="0">
                <a:latin typeface="Futura Medium" panose="020B0602020204020303" pitchFamily="34" charset="-79"/>
                <a:cs typeface="Futura Medium" panose="020B0602020204020303" pitchFamily="34" charset="-79"/>
              </a:rPr>
              <a:t>AJ, coordinatrice formations sup &amp; orientation</a:t>
            </a:r>
          </a:p>
          <a:p>
            <a:pPr fontAlgn="base"/>
            <a:endParaRPr lang="fr-FR" sz="1100" dirty="0">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latin typeface="Futura Medium" panose="020B0602020204020303" pitchFamily="34" charset="-79"/>
                <a:cs typeface="Futura Medium" panose="020B0602020204020303" pitchFamily="34" charset="-79"/>
              </a:rPr>
              <a:t>Manon </a:t>
            </a:r>
            <a:r>
              <a:rPr lang="fr-FR" sz="1100" dirty="0" err="1">
                <a:latin typeface="Futura Medium" panose="020B0602020204020303" pitchFamily="34" charset="-79"/>
                <a:cs typeface="Futura Medium" panose="020B0602020204020303" pitchFamily="34" charset="-79"/>
              </a:rPr>
              <a:t>Lebeaux</a:t>
            </a:r>
            <a:r>
              <a:rPr lang="fr-FR" sz="1100" dirty="0">
                <a:latin typeface="Futura Medium" panose="020B0602020204020303" pitchFamily="34" charset="-79"/>
                <a:cs typeface="Futura Medium" panose="020B0602020204020303" pitchFamily="34" charset="-79"/>
              </a:rPr>
              <a:t>, cheffe de projet événements et pédagogie</a:t>
            </a:r>
          </a:p>
          <a:p>
            <a:pPr fontAlgn="base"/>
            <a:endParaRPr lang="fr-FR" sz="1100" dirty="0">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solidFill>
                  <a:schemeClr val="bg1">
                    <a:lumMod val="50000"/>
                  </a:schemeClr>
                </a:solidFill>
                <a:latin typeface="Futura Medium" panose="020B0602020204020303" pitchFamily="34" charset="-79"/>
                <a:cs typeface="Futura Medium" panose="020B0602020204020303" pitchFamily="34" charset="-79"/>
              </a:rPr>
              <a:t>Annick </a:t>
            </a:r>
            <a:r>
              <a:rPr lang="fr-FR" sz="1100" dirty="0" err="1">
                <a:solidFill>
                  <a:schemeClr val="bg1">
                    <a:lumMod val="50000"/>
                  </a:schemeClr>
                </a:solidFill>
                <a:latin typeface="Futura Medium" panose="020B0602020204020303" pitchFamily="34" charset="-79"/>
                <a:cs typeface="Futura Medium" panose="020B0602020204020303" pitchFamily="34" charset="-79"/>
              </a:rPr>
              <a:t>Diolez</a:t>
            </a:r>
            <a:r>
              <a:rPr lang="fr-FR" sz="1100" dirty="0">
                <a:solidFill>
                  <a:schemeClr val="bg1">
                    <a:lumMod val="50000"/>
                  </a:schemeClr>
                </a:solidFill>
                <a:latin typeface="Futura Medium" panose="020B0602020204020303" pitchFamily="34" charset="-79"/>
                <a:cs typeface="Futura Medium" panose="020B0602020204020303" pitchFamily="34" charset="-79"/>
              </a:rPr>
              <a:t>, responsable orientation</a:t>
            </a:r>
          </a:p>
          <a:p>
            <a:pPr marL="171450" indent="-171450" fontAlgn="base">
              <a:buFont typeface="Arial" panose="020B0604020202020204" pitchFamily="34" charset="0"/>
              <a:buChar char="•"/>
            </a:pPr>
            <a:endParaRPr lang="fr-FR" sz="1100" dirty="0">
              <a:solidFill>
                <a:srgbClr val="F29400"/>
              </a:solidFill>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solidFill>
                  <a:srgbClr val="F29400"/>
                </a:solidFill>
                <a:latin typeface="Futura Medium" panose="020B0602020204020303" pitchFamily="34" charset="-79"/>
                <a:cs typeface="Futura Medium" panose="020B0602020204020303" pitchFamily="34" charset="-79"/>
              </a:rPr>
              <a:t>Françoise GOMEZ, Coach &amp; responsable des programmes de mentorat  (EN)</a:t>
            </a:r>
          </a:p>
        </p:txBody>
      </p:sp>
      <p:grpSp>
        <p:nvGrpSpPr>
          <p:cNvPr id="4" name="Groupe 3">
            <a:extLst>
              <a:ext uri="{FF2B5EF4-FFF2-40B4-BE49-F238E27FC236}">
                <a16:creationId xmlns:a16="http://schemas.microsoft.com/office/drawing/2014/main" id="{4CDE3E35-C899-F342-8F2B-CE6BA693EC82}"/>
              </a:ext>
            </a:extLst>
          </p:cNvPr>
          <p:cNvGrpSpPr/>
          <p:nvPr/>
        </p:nvGrpSpPr>
        <p:grpSpPr>
          <a:xfrm>
            <a:off x="9799918" y="5326551"/>
            <a:ext cx="2302458" cy="839199"/>
            <a:chOff x="8990404" y="2580625"/>
            <a:chExt cx="2929452" cy="988945"/>
          </a:xfrm>
        </p:grpSpPr>
        <p:sp>
          <p:nvSpPr>
            <p:cNvPr id="23" name="Rectangle 22">
              <a:extLst>
                <a:ext uri="{FF2B5EF4-FFF2-40B4-BE49-F238E27FC236}">
                  <a16:creationId xmlns:a16="http://schemas.microsoft.com/office/drawing/2014/main" id="{8CE3BA9D-DA01-6747-92D4-20DD6C3E62D6}"/>
                </a:ext>
              </a:extLst>
            </p:cNvPr>
            <p:cNvSpPr/>
            <p:nvPr/>
          </p:nvSpPr>
          <p:spPr>
            <a:xfrm>
              <a:off x="8990404" y="2653893"/>
              <a:ext cx="223024" cy="125188"/>
            </a:xfrm>
            <a:prstGeom prst="rect">
              <a:avLst/>
            </a:prstGeom>
            <a:solidFill>
              <a:srgbClr val="F294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latin typeface="Futura Medium" panose="020B0602020204020303" pitchFamily="34" charset="-79"/>
                <a:cs typeface="Futura Medium" panose="020B0602020204020303" pitchFamily="34" charset="-79"/>
              </a:endParaRPr>
            </a:p>
          </p:txBody>
        </p:sp>
        <p:sp>
          <p:nvSpPr>
            <p:cNvPr id="24" name="ZoneTexte 23">
              <a:extLst>
                <a:ext uri="{FF2B5EF4-FFF2-40B4-BE49-F238E27FC236}">
                  <a16:creationId xmlns:a16="http://schemas.microsoft.com/office/drawing/2014/main" id="{DC2D6253-372E-4E4D-8F48-6E48268296FE}"/>
                </a:ext>
              </a:extLst>
            </p:cNvPr>
            <p:cNvSpPr txBox="1"/>
            <p:nvPr/>
          </p:nvSpPr>
          <p:spPr>
            <a:xfrm>
              <a:off x="9291155" y="2580625"/>
              <a:ext cx="2092182" cy="253888"/>
            </a:xfrm>
            <a:prstGeom prst="rect">
              <a:avLst/>
            </a:prstGeom>
            <a:noFill/>
            <a:ln>
              <a:noFill/>
            </a:ln>
          </p:spPr>
          <p:txBody>
            <a:bodyPr wrap="square" lIns="0" rIns="0" rtlCol="0">
              <a:spAutoFit/>
            </a:bodyPr>
            <a:lstStyle/>
            <a:p>
              <a:pPr algn="just" fontAlgn="base"/>
              <a:r>
                <a:rPr lang="fr-FR" sz="800" dirty="0">
                  <a:latin typeface="Futura Medium" panose="020B0602020204020303" pitchFamily="34" charset="-79"/>
                  <a:cs typeface="Futura Medium" panose="020B0602020204020303" pitchFamily="34" charset="-79"/>
                </a:rPr>
                <a:t>Mise à disposition 100%</a:t>
              </a:r>
            </a:p>
          </p:txBody>
        </p:sp>
        <p:sp>
          <p:nvSpPr>
            <p:cNvPr id="25" name="Rectangle 24">
              <a:extLst>
                <a:ext uri="{FF2B5EF4-FFF2-40B4-BE49-F238E27FC236}">
                  <a16:creationId xmlns:a16="http://schemas.microsoft.com/office/drawing/2014/main" id="{89E25578-0D7B-CE42-BA5D-926AFF6975F5}"/>
                </a:ext>
              </a:extLst>
            </p:cNvPr>
            <p:cNvSpPr/>
            <p:nvPr/>
          </p:nvSpPr>
          <p:spPr>
            <a:xfrm>
              <a:off x="8990404" y="3002412"/>
              <a:ext cx="223024" cy="125188"/>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latin typeface="Futura Medium" panose="020B0602020204020303" pitchFamily="34" charset="-79"/>
                <a:cs typeface="Futura Medium" panose="020B0602020204020303" pitchFamily="34" charset="-79"/>
              </a:endParaRPr>
            </a:p>
          </p:txBody>
        </p:sp>
        <p:sp>
          <p:nvSpPr>
            <p:cNvPr id="26" name="ZoneTexte 25">
              <a:extLst>
                <a:ext uri="{FF2B5EF4-FFF2-40B4-BE49-F238E27FC236}">
                  <a16:creationId xmlns:a16="http://schemas.microsoft.com/office/drawing/2014/main" id="{CC3128D6-5A60-FC44-999A-478CBFDD3F44}"/>
                </a:ext>
              </a:extLst>
            </p:cNvPr>
            <p:cNvSpPr txBox="1"/>
            <p:nvPr/>
          </p:nvSpPr>
          <p:spPr>
            <a:xfrm>
              <a:off x="9291155" y="2929144"/>
              <a:ext cx="2628701" cy="253888"/>
            </a:xfrm>
            <a:prstGeom prst="rect">
              <a:avLst/>
            </a:prstGeom>
            <a:noFill/>
            <a:ln>
              <a:noFill/>
            </a:ln>
          </p:spPr>
          <p:txBody>
            <a:bodyPr wrap="square" lIns="0" rIns="0" rtlCol="0">
              <a:spAutoFit/>
            </a:bodyPr>
            <a:lstStyle/>
            <a:p>
              <a:pPr algn="just" fontAlgn="base"/>
              <a:r>
                <a:rPr lang="fr-FR" sz="800" dirty="0">
                  <a:latin typeface="Futura Medium" panose="020B0602020204020303" pitchFamily="34" charset="-79"/>
                  <a:cs typeface="Futura Medium" panose="020B0602020204020303" pitchFamily="34" charset="-79"/>
                </a:rPr>
                <a:t>Mise à disposition en fonction des projets</a:t>
              </a:r>
            </a:p>
          </p:txBody>
        </p:sp>
        <p:sp>
          <p:nvSpPr>
            <p:cNvPr id="27" name="Rectangle 26">
              <a:extLst>
                <a:ext uri="{FF2B5EF4-FFF2-40B4-BE49-F238E27FC236}">
                  <a16:creationId xmlns:a16="http://schemas.microsoft.com/office/drawing/2014/main" id="{53A67AEE-29E9-0B4A-BD1A-FB1FA88064E9}"/>
                </a:ext>
              </a:extLst>
            </p:cNvPr>
            <p:cNvSpPr/>
            <p:nvPr/>
          </p:nvSpPr>
          <p:spPr>
            <a:xfrm>
              <a:off x="8990404" y="2827873"/>
              <a:ext cx="223024" cy="125188"/>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latin typeface="Futura Medium" panose="020B0602020204020303" pitchFamily="34" charset="-79"/>
                <a:cs typeface="Futura Medium" panose="020B0602020204020303" pitchFamily="34" charset="-79"/>
              </a:endParaRPr>
            </a:p>
          </p:txBody>
        </p:sp>
        <p:sp>
          <p:nvSpPr>
            <p:cNvPr id="28" name="ZoneTexte 27">
              <a:extLst>
                <a:ext uri="{FF2B5EF4-FFF2-40B4-BE49-F238E27FC236}">
                  <a16:creationId xmlns:a16="http://schemas.microsoft.com/office/drawing/2014/main" id="{AD605776-C7D1-8241-B87D-FA08AF2CC9FF}"/>
                </a:ext>
              </a:extLst>
            </p:cNvPr>
            <p:cNvSpPr txBox="1"/>
            <p:nvPr/>
          </p:nvSpPr>
          <p:spPr>
            <a:xfrm>
              <a:off x="9291155" y="2754605"/>
              <a:ext cx="2092182" cy="253888"/>
            </a:xfrm>
            <a:prstGeom prst="rect">
              <a:avLst/>
            </a:prstGeom>
            <a:noFill/>
            <a:ln>
              <a:noFill/>
            </a:ln>
          </p:spPr>
          <p:txBody>
            <a:bodyPr wrap="square" lIns="0" rIns="0" rtlCol="0">
              <a:spAutoFit/>
            </a:bodyPr>
            <a:lstStyle/>
            <a:p>
              <a:pPr algn="just" fontAlgn="base"/>
              <a:r>
                <a:rPr lang="fr-FR" sz="800" dirty="0">
                  <a:latin typeface="Futura Medium" panose="020B0602020204020303" pitchFamily="34" charset="-79"/>
                  <a:cs typeface="Futura Medium" panose="020B0602020204020303" pitchFamily="34" charset="-79"/>
                </a:rPr>
                <a:t>Mise à disposition 50 à 80% </a:t>
              </a:r>
            </a:p>
          </p:txBody>
        </p:sp>
        <p:sp>
          <p:nvSpPr>
            <p:cNvPr id="29" name="Rectangle 28">
              <a:extLst>
                <a:ext uri="{FF2B5EF4-FFF2-40B4-BE49-F238E27FC236}">
                  <a16:creationId xmlns:a16="http://schemas.microsoft.com/office/drawing/2014/main" id="{48AA86B8-888A-9A43-929B-BBD330EF5B16}"/>
                </a:ext>
              </a:extLst>
            </p:cNvPr>
            <p:cNvSpPr/>
            <p:nvPr/>
          </p:nvSpPr>
          <p:spPr>
            <a:xfrm>
              <a:off x="8990404" y="3190494"/>
              <a:ext cx="223024" cy="125188"/>
            </a:xfrm>
            <a:prstGeom prst="rect">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latin typeface="Futura Medium" panose="020B0602020204020303" pitchFamily="34" charset="-79"/>
                <a:cs typeface="Futura Medium" panose="020B0602020204020303" pitchFamily="34" charset="-79"/>
              </a:endParaRPr>
            </a:p>
          </p:txBody>
        </p:sp>
        <p:sp>
          <p:nvSpPr>
            <p:cNvPr id="30" name="Rectangle 29">
              <a:extLst>
                <a:ext uri="{FF2B5EF4-FFF2-40B4-BE49-F238E27FC236}">
                  <a16:creationId xmlns:a16="http://schemas.microsoft.com/office/drawing/2014/main" id="{BADC8619-8C54-D742-9B69-8B5ECEDF80FB}"/>
                </a:ext>
              </a:extLst>
            </p:cNvPr>
            <p:cNvSpPr/>
            <p:nvPr/>
          </p:nvSpPr>
          <p:spPr>
            <a:xfrm>
              <a:off x="8990404" y="3374158"/>
              <a:ext cx="223024" cy="12518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latin typeface="Futura Medium" panose="020B0602020204020303" pitchFamily="34" charset="-79"/>
                <a:cs typeface="Futura Medium" panose="020B0602020204020303" pitchFamily="34" charset="-79"/>
              </a:endParaRPr>
            </a:p>
          </p:txBody>
        </p:sp>
        <p:sp>
          <p:nvSpPr>
            <p:cNvPr id="31" name="ZoneTexte 30">
              <a:extLst>
                <a:ext uri="{FF2B5EF4-FFF2-40B4-BE49-F238E27FC236}">
                  <a16:creationId xmlns:a16="http://schemas.microsoft.com/office/drawing/2014/main" id="{C327B93C-9C73-5444-ABB6-A8A2C2B6147D}"/>
                </a:ext>
              </a:extLst>
            </p:cNvPr>
            <p:cNvSpPr txBox="1"/>
            <p:nvPr/>
          </p:nvSpPr>
          <p:spPr>
            <a:xfrm>
              <a:off x="9280667" y="3112549"/>
              <a:ext cx="2628701" cy="253888"/>
            </a:xfrm>
            <a:prstGeom prst="rect">
              <a:avLst/>
            </a:prstGeom>
            <a:noFill/>
            <a:ln>
              <a:noFill/>
            </a:ln>
          </p:spPr>
          <p:txBody>
            <a:bodyPr wrap="square" lIns="0" rIns="0" rtlCol="0">
              <a:spAutoFit/>
            </a:bodyPr>
            <a:lstStyle/>
            <a:p>
              <a:pPr algn="just" fontAlgn="base"/>
              <a:r>
                <a:rPr lang="fr-FR" sz="800" dirty="0">
                  <a:latin typeface="Futura Medium" panose="020B0602020204020303" pitchFamily="34" charset="-79"/>
                  <a:cs typeface="Futura Medium" panose="020B0602020204020303" pitchFamily="34" charset="-79"/>
                </a:rPr>
                <a:t>Free lance ou prestataires</a:t>
              </a:r>
            </a:p>
          </p:txBody>
        </p:sp>
        <p:sp>
          <p:nvSpPr>
            <p:cNvPr id="32" name="ZoneTexte 31">
              <a:extLst>
                <a:ext uri="{FF2B5EF4-FFF2-40B4-BE49-F238E27FC236}">
                  <a16:creationId xmlns:a16="http://schemas.microsoft.com/office/drawing/2014/main" id="{0E397F49-3D17-E646-8C10-B93D1AD426CF}"/>
                </a:ext>
              </a:extLst>
            </p:cNvPr>
            <p:cNvSpPr txBox="1"/>
            <p:nvPr/>
          </p:nvSpPr>
          <p:spPr>
            <a:xfrm>
              <a:off x="9280667" y="3315682"/>
              <a:ext cx="2628701" cy="253888"/>
            </a:xfrm>
            <a:prstGeom prst="rect">
              <a:avLst/>
            </a:prstGeom>
            <a:noFill/>
            <a:ln>
              <a:noFill/>
            </a:ln>
          </p:spPr>
          <p:txBody>
            <a:bodyPr wrap="square" lIns="0" rIns="0" rtlCol="0">
              <a:spAutoFit/>
            </a:bodyPr>
            <a:lstStyle/>
            <a:p>
              <a:pPr algn="just" fontAlgn="base"/>
              <a:r>
                <a:rPr lang="fr-FR" sz="800" dirty="0">
                  <a:latin typeface="Futura Medium" panose="020B0602020204020303" pitchFamily="34" charset="-79"/>
                  <a:cs typeface="Futura Medium" panose="020B0602020204020303" pitchFamily="34" charset="-79"/>
                </a:rPr>
                <a:t>Permanents salariés</a:t>
              </a:r>
            </a:p>
          </p:txBody>
        </p:sp>
      </p:grpSp>
      <p:sp>
        <p:nvSpPr>
          <p:cNvPr id="35" name="ZoneTexte 34">
            <a:extLst>
              <a:ext uri="{FF2B5EF4-FFF2-40B4-BE49-F238E27FC236}">
                <a16:creationId xmlns:a16="http://schemas.microsoft.com/office/drawing/2014/main" id="{9570FCEC-72A5-BF47-96E0-59DACDCD8916}"/>
              </a:ext>
            </a:extLst>
          </p:cNvPr>
          <p:cNvSpPr txBox="1"/>
          <p:nvPr/>
        </p:nvSpPr>
        <p:spPr>
          <a:xfrm>
            <a:off x="89624" y="2554398"/>
            <a:ext cx="6309460" cy="246221"/>
          </a:xfrm>
          <a:prstGeom prst="rect">
            <a:avLst/>
          </a:prstGeom>
          <a:noFill/>
          <a:ln>
            <a:solidFill>
              <a:schemeClr val="tx1"/>
            </a:solidFill>
          </a:ln>
        </p:spPr>
        <p:txBody>
          <a:bodyPr wrap="square">
            <a:spAutoFit/>
          </a:bodyPr>
          <a:lstStyle/>
          <a:p>
            <a:pPr algn="ctr" fontAlgn="base"/>
            <a:r>
              <a:rPr lang="fr-FR" sz="1000" b="1" dirty="0">
                <a:solidFill>
                  <a:srgbClr val="ED7D31"/>
                </a:solidFill>
                <a:latin typeface="Futura"/>
              </a:rPr>
              <a:t>EQUIPE OPERATIONNELLE</a:t>
            </a:r>
          </a:p>
        </p:txBody>
      </p:sp>
      <p:sp>
        <p:nvSpPr>
          <p:cNvPr id="36" name="ZoneTexte 35">
            <a:extLst>
              <a:ext uri="{FF2B5EF4-FFF2-40B4-BE49-F238E27FC236}">
                <a16:creationId xmlns:a16="http://schemas.microsoft.com/office/drawing/2014/main" id="{2879BF50-8A63-2143-97EF-C9BD40432E8F}"/>
              </a:ext>
            </a:extLst>
          </p:cNvPr>
          <p:cNvSpPr txBox="1"/>
          <p:nvPr/>
        </p:nvSpPr>
        <p:spPr>
          <a:xfrm>
            <a:off x="78606" y="2823628"/>
            <a:ext cx="1647997" cy="2708434"/>
          </a:xfrm>
          <a:prstGeom prst="rect">
            <a:avLst/>
          </a:prstGeom>
          <a:noFill/>
          <a:ln w="28575">
            <a:noFill/>
          </a:ln>
        </p:spPr>
        <p:txBody>
          <a:bodyPr wrap="square" lIns="0" rIns="0" rtlCol="0">
            <a:spAutoFit/>
          </a:bodyPr>
          <a:lstStyle/>
          <a:p>
            <a:pPr algn="ctr" fontAlgn="base"/>
            <a:r>
              <a:rPr lang="fr-FR" sz="1200" b="1" dirty="0">
                <a:latin typeface="Futura Medium" panose="020B0602020204020303" pitchFamily="34" charset="-79"/>
                <a:cs typeface="Futura Medium" panose="020B0602020204020303" pitchFamily="34" charset="-79"/>
              </a:rPr>
              <a:t>Stratégie, développement, partenariats &amp; communication</a:t>
            </a:r>
          </a:p>
          <a:p>
            <a:pPr fontAlgn="base"/>
            <a:endParaRPr lang="fr-FR" sz="1200" dirty="0">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latin typeface="Futura Medium" panose="020B0602020204020303" pitchFamily="34" charset="-79"/>
                <a:cs typeface="Futura Medium" panose="020B0602020204020303" pitchFamily="34" charset="-79"/>
              </a:rPr>
              <a:t>Amélie DE RONSERAY, Directrice </a:t>
            </a:r>
            <a:r>
              <a:rPr lang="fr-FR" sz="1100" dirty="0" err="1">
                <a:latin typeface="Futura Medium" panose="020B0602020204020303" pitchFamily="34" charset="-79"/>
                <a:cs typeface="Futura Medium" panose="020B0602020204020303" pitchFamily="34" charset="-79"/>
              </a:rPr>
              <a:t>dev</a:t>
            </a:r>
            <a:r>
              <a:rPr lang="fr-FR" sz="1100" dirty="0">
                <a:latin typeface="Futura Medium" panose="020B0602020204020303" pitchFamily="34" charset="-79"/>
                <a:cs typeface="Futura Medium" panose="020B0602020204020303" pitchFamily="34" charset="-79"/>
              </a:rPr>
              <a:t> &amp; partenariats</a:t>
            </a:r>
          </a:p>
          <a:p>
            <a:pPr fontAlgn="base"/>
            <a:endParaRPr lang="fr-FR" sz="1100" dirty="0">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latin typeface="Futura Medium" panose="020B0602020204020303" pitchFamily="34" charset="-79"/>
                <a:cs typeface="Futura Medium" panose="020B0602020204020303" pitchFamily="34" charset="-79"/>
              </a:rPr>
              <a:t>Anne-Claire </a:t>
            </a:r>
            <a:r>
              <a:rPr lang="fr-FR" sz="1100" dirty="0" err="1">
                <a:latin typeface="Futura Medium" panose="020B0602020204020303" pitchFamily="34" charset="-79"/>
                <a:cs typeface="Futura Medium" panose="020B0602020204020303" pitchFamily="34" charset="-79"/>
              </a:rPr>
              <a:t>Parize</a:t>
            </a:r>
            <a:r>
              <a:rPr lang="fr-FR" sz="1100" dirty="0">
                <a:latin typeface="Futura Medium" panose="020B0602020204020303" pitchFamily="34" charset="-79"/>
                <a:cs typeface="Futura Medium" panose="020B0602020204020303" pitchFamily="34" charset="-79"/>
              </a:rPr>
              <a:t>, responsable communication</a:t>
            </a:r>
          </a:p>
          <a:p>
            <a:pPr marL="171450" indent="-171450" fontAlgn="base">
              <a:buFont typeface="Arial" panose="020B0604020202020204" pitchFamily="34" charset="0"/>
              <a:buChar char="•"/>
            </a:pPr>
            <a:endParaRPr lang="fr-FR" sz="1100" dirty="0">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latin typeface="Futura Medium" panose="020B0602020204020303" pitchFamily="34" charset="-79"/>
                <a:cs typeface="Futura Medium" panose="020B0602020204020303" pitchFamily="34" charset="-79"/>
              </a:rPr>
              <a:t>Aurélien BARDOU, apprenti com digitale</a:t>
            </a:r>
          </a:p>
        </p:txBody>
      </p:sp>
      <p:sp>
        <p:nvSpPr>
          <p:cNvPr id="37" name="ZoneTexte 36">
            <a:extLst>
              <a:ext uri="{FF2B5EF4-FFF2-40B4-BE49-F238E27FC236}">
                <a16:creationId xmlns:a16="http://schemas.microsoft.com/office/drawing/2014/main" id="{62EEBCA2-6B8C-904D-8E7C-349137BF5940}"/>
              </a:ext>
            </a:extLst>
          </p:cNvPr>
          <p:cNvSpPr txBox="1"/>
          <p:nvPr/>
        </p:nvSpPr>
        <p:spPr>
          <a:xfrm>
            <a:off x="3359314" y="2840013"/>
            <a:ext cx="1601569" cy="3370153"/>
          </a:xfrm>
          <a:prstGeom prst="rect">
            <a:avLst/>
          </a:prstGeom>
          <a:noFill/>
          <a:ln w="28575">
            <a:noFill/>
          </a:ln>
        </p:spPr>
        <p:txBody>
          <a:bodyPr wrap="square" lIns="0" rIns="0" rtlCol="0">
            <a:spAutoFit/>
          </a:bodyPr>
          <a:lstStyle/>
          <a:p>
            <a:pPr algn="ctr" fontAlgn="base"/>
            <a:r>
              <a:rPr lang="fr-FR" sz="1200" b="1" dirty="0">
                <a:latin typeface="Futura Medium" panose="020B0602020204020303" pitchFamily="34" charset="-79"/>
                <a:cs typeface="Futura Medium" panose="020B0602020204020303" pitchFamily="34" charset="-79"/>
              </a:rPr>
              <a:t>Vie du Site &amp; Accueil scolaires</a:t>
            </a:r>
          </a:p>
          <a:p>
            <a:pPr algn="ctr" fontAlgn="base"/>
            <a:endParaRPr lang="fr-FR" sz="1200" b="1" dirty="0">
              <a:latin typeface="Futura Medium" panose="020B0602020204020303" pitchFamily="34" charset="-79"/>
              <a:cs typeface="Futura Medium" panose="020B0602020204020303" pitchFamily="34" charset="-79"/>
            </a:endParaRPr>
          </a:p>
          <a:p>
            <a:pPr algn="ctr" fontAlgn="base"/>
            <a:endParaRPr lang="fr-FR" sz="1200" b="1" dirty="0">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solidFill>
                  <a:srgbClr val="F29400"/>
                </a:solidFill>
                <a:latin typeface="Futura Medium" panose="020B0602020204020303" pitchFamily="34" charset="-79"/>
                <a:cs typeface="Futura Medium" panose="020B0602020204020303" pitchFamily="34" charset="-79"/>
              </a:rPr>
              <a:t>Pascal GILLE, </a:t>
            </a:r>
            <a:r>
              <a:rPr lang="fr-FR" sz="1100" dirty="0" err="1">
                <a:solidFill>
                  <a:srgbClr val="F29400"/>
                </a:solidFill>
                <a:latin typeface="Futura Medium" panose="020B0602020204020303" pitchFamily="34" charset="-79"/>
                <a:cs typeface="Futura Medium" panose="020B0602020204020303" pitchFamily="34" charset="-79"/>
              </a:rPr>
              <a:t>dir</a:t>
            </a:r>
            <a:r>
              <a:rPr lang="fr-FR" sz="1100" dirty="0">
                <a:solidFill>
                  <a:srgbClr val="F29400"/>
                </a:solidFill>
                <a:latin typeface="Futura Medium" panose="020B0602020204020303" pitchFamily="34" charset="-79"/>
                <a:cs typeface="Futura Medium" panose="020B0602020204020303" pitchFamily="34" charset="-79"/>
              </a:rPr>
              <a:t> adjoint en charge du site, de l’accueil et de la promotion du Campus auprès des scolaires (EN)</a:t>
            </a:r>
          </a:p>
          <a:p>
            <a:pPr fontAlgn="base"/>
            <a:endParaRPr lang="fr-FR" sz="1100" dirty="0">
              <a:solidFill>
                <a:srgbClr val="F29400"/>
              </a:solidFill>
              <a:latin typeface="Futura Medium" panose="020B0602020204020303" pitchFamily="34" charset="-79"/>
              <a:cs typeface="Futura Medium" panose="020B0602020204020303" pitchFamily="34" charset="-79"/>
            </a:endParaRPr>
          </a:p>
          <a:p>
            <a:pPr marL="171450" lvl="0" indent="-171450" fontAlgn="base">
              <a:buFont typeface="Arial" panose="020B0604020202020204" pitchFamily="34" charset="0"/>
              <a:buChar char="•"/>
            </a:pPr>
            <a:r>
              <a:rPr lang="fr-FR" sz="1100" dirty="0">
                <a:solidFill>
                  <a:prstClr val="black"/>
                </a:solidFill>
                <a:latin typeface="Futura Medium" panose="020B0602020204020303" pitchFamily="34" charset="-79"/>
                <a:cs typeface="Futura Medium" panose="020B0602020204020303" pitchFamily="34" charset="-79"/>
              </a:rPr>
              <a:t>Mohamed Bouzid, responsable sécurité, accueil et logistique</a:t>
            </a:r>
          </a:p>
          <a:p>
            <a:pPr fontAlgn="base"/>
            <a:endParaRPr lang="fr-FR" sz="1100" dirty="0">
              <a:solidFill>
                <a:srgbClr val="F29400"/>
              </a:solidFill>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latin typeface="Futura Medium" panose="020B0602020204020303" pitchFamily="34" charset="-79"/>
                <a:cs typeface="Futura Medium" panose="020B0602020204020303" pitchFamily="34" charset="-79"/>
              </a:rPr>
              <a:t>Hippolyte LE DEUNFF, </a:t>
            </a:r>
            <a:r>
              <a:rPr lang="fr-FR" sz="1100" dirty="0" err="1">
                <a:latin typeface="Futura Medium" panose="020B0602020204020303" pitchFamily="34" charset="-79"/>
                <a:cs typeface="Futura Medium" panose="020B0602020204020303" pitchFamily="34" charset="-79"/>
              </a:rPr>
              <a:t>Fablab</a:t>
            </a:r>
            <a:r>
              <a:rPr lang="fr-FR" sz="1100" dirty="0">
                <a:latin typeface="Futura Medium" panose="020B0602020204020303" pitchFamily="34" charset="-79"/>
                <a:cs typeface="Futura Medium" panose="020B0602020204020303" pitchFamily="34" charset="-79"/>
              </a:rPr>
              <a:t> Manager </a:t>
            </a:r>
          </a:p>
          <a:p>
            <a:pPr fontAlgn="base"/>
            <a:endParaRPr lang="fr-FR" sz="1100" dirty="0">
              <a:latin typeface="Futura Medium" panose="020B0602020204020303" pitchFamily="34" charset="-79"/>
              <a:cs typeface="Futura Medium" panose="020B0602020204020303" pitchFamily="34" charset="-79"/>
            </a:endParaRPr>
          </a:p>
        </p:txBody>
      </p:sp>
      <p:sp>
        <p:nvSpPr>
          <p:cNvPr id="41" name="ZoneTexte 40">
            <a:extLst>
              <a:ext uri="{FF2B5EF4-FFF2-40B4-BE49-F238E27FC236}">
                <a16:creationId xmlns:a16="http://schemas.microsoft.com/office/drawing/2014/main" id="{D5851B40-A596-824B-BDDB-3CE71E60A322}"/>
              </a:ext>
            </a:extLst>
          </p:cNvPr>
          <p:cNvSpPr txBox="1"/>
          <p:nvPr/>
        </p:nvSpPr>
        <p:spPr>
          <a:xfrm>
            <a:off x="4839697" y="2826286"/>
            <a:ext cx="1617942" cy="2185214"/>
          </a:xfrm>
          <a:prstGeom prst="rect">
            <a:avLst/>
          </a:prstGeom>
          <a:noFill/>
          <a:ln>
            <a:noFill/>
          </a:ln>
        </p:spPr>
        <p:txBody>
          <a:bodyPr wrap="square">
            <a:spAutoFit/>
          </a:bodyPr>
          <a:lstStyle/>
          <a:p>
            <a:pPr algn="ctr" fontAlgn="base"/>
            <a:r>
              <a:rPr lang="fr-FR" sz="1200" b="1" dirty="0">
                <a:latin typeface="Futura Medium" panose="020B0602020204020303" pitchFamily="34" charset="-79"/>
                <a:cs typeface="Futura Medium" panose="020B0602020204020303" pitchFamily="34" charset="-79"/>
              </a:rPr>
              <a:t>Administration, juridique &amp; finances</a:t>
            </a:r>
          </a:p>
          <a:p>
            <a:pPr fontAlgn="base"/>
            <a:endParaRPr lang="fr-FR" sz="1200" b="1" dirty="0">
              <a:latin typeface="Futura Medium" panose="020B0602020204020303" pitchFamily="34" charset="-79"/>
              <a:cs typeface="Futura Medium" panose="020B0602020204020303" pitchFamily="34" charset="-79"/>
            </a:endParaRPr>
          </a:p>
          <a:p>
            <a:pPr fontAlgn="base"/>
            <a:endParaRPr lang="fr-FR" sz="1200" b="1" dirty="0">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latin typeface="Futura Medium" panose="020B0602020204020303" pitchFamily="34" charset="-79"/>
                <a:cs typeface="Futura Medium" panose="020B0602020204020303" pitchFamily="34" charset="-79"/>
              </a:rPr>
              <a:t>Agathe </a:t>
            </a:r>
            <a:r>
              <a:rPr lang="fr-FR" sz="1100" dirty="0" err="1">
                <a:latin typeface="Futura Medium" panose="020B0602020204020303" pitchFamily="34" charset="-79"/>
                <a:cs typeface="Futura Medium" panose="020B0602020204020303" pitchFamily="34" charset="-79"/>
              </a:rPr>
              <a:t>Nemitz</a:t>
            </a:r>
            <a:r>
              <a:rPr lang="fr-FR" sz="1100" dirty="0">
                <a:latin typeface="Futura Medium" panose="020B0602020204020303" pitchFamily="34" charset="-79"/>
                <a:cs typeface="Futura Medium" panose="020B0602020204020303" pitchFamily="34" charset="-79"/>
              </a:rPr>
              <a:t>, secrétaire générale</a:t>
            </a:r>
          </a:p>
          <a:p>
            <a:pPr fontAlgn="base"/>
            <a:endParaRPr lang="fr-FR" sz="1100" dirty="0">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solidFill>
                  <a:srgbClr val="00B050"/>
                </a:solidFill>
                <a:latin typeface="Futura Medium" panose="020B0602020204020303" pitchFamily="34" charset="-79"/>
                <a:cs typeface="Futura Medium" panose="020B0602020204020303" pitchFamily="34" charset="-79"/>
              </a:rPr>
              <a:t>Virginie </a:t>
            </a:r>
            <a:r>
              <a:rPr lang="fr-FR" sz="1100" dirty="0" err="1">
                <a:solidFill>
                  <a:srgbClr val="00B050"/>
                </a:solidFill>
                <a:latin typeface="Futura Medium" panose="020B0602020204020303" pitchFamily="34" charset="-79"/>
                <a:cs typeface="Futura Medium" panose="020B0602020204020303" pitchFamily="34" charset="-79"/>
              </a:rPr>
              <a:t>Guyodo</a:t>
            </a:r>
            <a:r>
              <a:rPr lang="fr-FR" sz="1100" dirty="0">
                <a:solidFill>
                  <a:srgbClr val="00B050"/>
                </a:solidFill>
                <a:latin typeface="Futura Medium" panose="020B0602020204020303" pitchFamily="34" charset="-79"/>
                <a:cs typeface="Futura Medium" panose="020B0602020204020303" pitchFamily="34" charset="-79"/>
              </a:rPr>
              <a:t>, CY</a:t>
            </a:r>
          </a:p>
          <a:p>
            <a:pPr fontAlgn="base"/>
            <a:endParaRPr lang="fr-FR" sz="1100" dirty="0">
              <a:solidFill>
                <a:srgbClr val="00B050"/>
              </a:solidFill>
              <a:latin typeface="Futura Medium" panose="020B0602020204020303" pitchFamily="34" charset="-79"/>
              <a:cs typeface="Futura Medium" panose="020B0602020204020303" pitchFamily="34" charset="-79"/>
            </a:endParaRPr>
          </a:p>
          <a:p>
            <a:pPr marL="171450" indent="-171450" fontAlgn="base">
              <a:buFont typeface="Arial" panose="020B0604020202020204" pitchFamily="34" charset="0"/>
              <a:buChar char="•"/>
            </a:pPr>
            <a:r>
              <a:rPr lang="fr-FR" sz="1100" dirty="0">
                <a:solidFill>
                  <a:srgbClr val="00B050"/>
                </a:solidFill>
                <a:latin typeface="Futura Medium" panose="020B0602020204020303" pitchFamily="34" charset="-79"/>
                <a:cs typeface="Futura Medium" panose="020B0602020204020303" pitchFamily="34" charset="-79"/>
              </a:rPr>
              <a:t>Hélène </a:t>
            </a:r>
            <a:r>
              <a:rPr lang="fr-FR" sz="1100" dirty="0" err="1">
                <a:solidFill>
                  <a:srgbClr val="00B050"/>
                </a:solidFill>
                <a:latin typeface="Futura Medium" panose="020B0602020204020303" pitchFamily="34" charset="-79"/>
                <a:cs typeface="Futura Medium" panose="020B0602020204020303" pitchFamily="34" charset="-79"/>
              </a:rPr>
              <a:t>Jorry</a:t>
            </a:r>
            <a:r>
              <a:rPr lang="fr-FR" sz="1100" dirty="0">
                <a:solidFill>
                  <a:srgbClr val="00B050"/>
                </a:solidFill>
                <a:latin typeface="Futura Medium" panose="020B0602020204020303" pitchFamily="34" charset="-79"/>
                <a:cs typeface="Futura Medium" panose="020B0602020204020303" pitchFamily="34" charset="-79"/>
              </a:rPr>
              <a:t>, CY</a:t>
            </a:r>
          </a:p>
          <a:p>
            <a:pPr fontAlgn="base"/>
            <a:endParaRPr lang="fr-FR" sz="1100" dirty="0">
              <a:latin typeface="Futura Medium" panose="020B0602020204020303" pitchFamily="34" charset="-79"/>
              <a:cs typeface="Futura Medium" panose="020B0602020204020303" pitchFamily="34" charset="-79"/>
            </a:endParaRPr>
          </a:p>
        </p:txBody>
      </p:sp>
      <p:sp>
        <p:nvSpPr>
          <p:cNvPr id="42" name="ZoneTexte 41">
            <a:extLst>
              <a:ext uri="{FF2B5EF4-FFF2-40B4-BE49-F238E27FC236}">
                <a16:creationId xmlns:a16="http://schemas.microsoft.com/office/drawing/2014/main" id="{A54F51B1-0511-0C4B-9043-4334052FDB16}"/>
              </a:ext>
            </a:extLst>
          </p:cNvPr>
          <p:cNvSpPr txBox="1"/>
          <p:nvPr/>
        </p:nvSpPr>
        <p:spPr>
          <a:xfrm>
            <a:off x="6459192" y="2551755"/>
            <a:ext cx="3257029" cy="246222"/>
          </a:xfrm>
          <a:prstGeom prst="rect">
            <a:avLst/>
          </a:prstGeom>
          <a:noFill/>
          <a:ln>
            <a:solidFill>
              <a:schemeClr val="tx1"/>
            </a:solidFill>
          </a:ln>
        </p:spPr>
        <p:txBody>
          <a:bodyPr wrap="square">
            <a:spAutoFit/>
          </a:bodyPr>
          <a:lstStyle/>
          <a:p>
            <a:pPr algn="ctr" fontAlgn="base"/>
            <a:r>
              <a:rPr lang="fr-FR" sz="1000" b="1" dirty="0">
                <a:solidFill>
                  <a:srgbClr val="ED7D31"/>
                </a:solidFill>
                <a:latin typeface="Futura"/>
              </a:rPr>
              <a:t>COMITE PEDAGOGIQUE</a:t>
            </a:r>
          </a:p>
        </p:txBody>
      </p:sp>
      <p:sp>
        <p:nvSpPr>
          <p:cNvPr id="44" name="ZoneTexte 43">
            <a:extLst>
              <a:ext uri="{FF2B5EF4-FFF2-40B4-BE49-F238E27FC236}">
                <a16:creationId xmlns:a16="http://schemas.microsoft.com/office/drawing/2014/main" id="{A98BA08B-DDCE-AF42-AB2B-57C5648550DD}"/>
              </a:ext>
            </a:extLst>
          </p:cNvPr>
          <p:cNvSpPr txBox="1"/>
          <p:nvPr/>
        </p:nvSpPr>
        <p:spPr>
          <a:xfrm>
            <a:off x="9735595" y="2554397"/>
            <a:ext cx="2252975" cy="246221"/>
          </a:xfrm>
          <a:prstGeom prst="rect">
            <a:avLst/>
          </a:prstGeom>
          <a:noFill/>
          <a:ln>
            <a:solidFill>
              <a:schemeClr val="tx1"/>
            </a:solidFill>
          </a:ln>
        </p:spPr>
        <p:txBody>
          <a:bodyPr wrap="square">
            <a:spAutoFit/>
          </a:bodyPr>
          <a:lstStyle/>
          <a:p>
            <a:pPr algn="ctr" fontAlgn="base"/>
            <a:r>
              <a:rPr lang="fr-FR" sz="1000" b="1" dirty="0">
                <a:solidFill>
                  <a:srgbClr val="ED7D31"/>
                </a:solidFill>
                <a:latin typeface="Futura"/>
              </a:rPr>
              <a:t>PROJET IMMOBILIER</a:t>
            </a:r>
          </a:p>
        </p:txBody>
      </p:sp>
      <p:sp>
        <p:nvSpPr>
          <p:cNvPr id="2" name="ZoneTexte 1">
            <a:extLst>
              <a:ext uri="{FF2B5EF4-FFF2-40B4-BE49-F238E27FC236}">
                <a16:creationId xmlns:a16="http://schemas.microsoft.com/office/drawing/2014/main" id="{AD2E5110-43CA-7E48-B71D-1AF81C55A191}"/>
              </a:ext>
            </a:extLst>
          </p:cNvPr>
          <p:cNvSpPr txBox="1"/>
          <p:nvPr/>
        </p:nvSpPr>
        <p:spPr>
          <a:xfrm>
            <a:off x="374573" y="731481"/>
            <a:ext cx="2612179" cy="1384995"/>
          </a:xfrm>
          <a:prstGeom prst="rect">
            <a:avLst/>
          </a:prstGeom>
          <a:noFill/>
          <a:ln>
            <a:noFill/>
          </a:ln>
        </p:spPr>
        <p:txBody>
          <a:bodyPr wrap="square" lIns="0" rIns="0" rtlCol="0">
            <a:spAutoFit/>
          </a:bodyPr>
          <a:lstStyle/>
          <a:p>
            <a:pPr lvl="0"/>
            <a:r>
              <a:rPr lang="fr-FR" sz="1200" b="1" dirty="0">
                <a:solidFill>
                  <a:schemeClr val="bg1"/>
                </a:solidFill>
              </a:rPr>
              <a:t>CY (membre permanent)</a:t>
            </a:r>
          </a:p>
          <a:p>
            <a:pPr marL="171450" lvl="0" indent="-171450">
              <a:buFont typeface="Arial" panose="020B0604020202020204" pitchFamily="34" charset="0"/>
              <a:buChar char="•"/>
            </a:pPr>
            <a:r>
              <a:rPr lang="fr-FR" sz="1200" dirty="0">
                <a:solidFill>
                  <a:schemeClr val="bg1"/>
                </a:solidFill>
              </a:rPr>
              <a:t>M François GERMINET, Président, </a:t>
            </a:r>
          </a:p>
          <a:p>
            <a:pPr marL="171450" lvl="0" indent="-171450">
              <a:buFont typeface="Arial" panose="020B0604020202020204" pitchFamily="34" charset="0"/>
              <a:buChar char="•"/>
            </a:pPr>
            <a:r>
              <a:rPr lang="fr-FR" sz="1200" dirty="0">
                <a:solidFill>
                  <a:schemeClr val="bg1"/>
                </a:solidFill>
              </a:rPr>
              <a:t>M. Patrick COURILLEAU, Secrétaire,</a:t>
            </a:r>
          </a:p>
          <a:p>
            <a:pPr marL="171450" lvl="0" indent="-171450">
              <a:buFont typeface="Arial" panose="020B0604020202020204" pitchFamily="34" charset="0"/>
              <a:buChar char="•"/>
            </a:pPr>
            <a:endParaRPr lang="fr-FR" sz="1200" dirty="0">
              <a:solidFill>
                <a:schemeClr val="bg1"/>
              </a:solidFill>
            </a:endParaRPr>
          </a:p>
          <a:p>
            <a:pPr lvl="0"/>
            <a:r>
              <a:rPr lang="fr-FR" sz="1200" b="1" dirty="0">
                <a:solidFill>
                  <a:schemeClr val="bg1"/>
                </a:solidFill>
              </a:rPr>
              <a:t>Rectorat (membre permanent) </a:t>
            </a:r>
            <a:r>
              <a:rPr lang="fr-FR" sz="1200" dirty="0">
                <a:solidFill>
                  <a:schemeClr val="bg1"/>
                </a:solidFill>
              </a:rPr>
              <a:t>:</a:t>
            </a:r>
          </a:p>
          <a:p>
            <a:pPr marL="171450" lvl="0" indent="-171450">
              <a:buFont typeface="Arial" panose="020B0604020202020204" pitchFamily="34" charset="0"/>
              <a:buChar char="•"/>
            </a:pPr>
            <a:r>
              <a:rPr lang="fr-FR" sz="1200" dirty="0">
                <a:solidFill>
                  <a:schemeClr val="bg1"/>
                </a:solidFill>
              </a:rPr>
              <a:t>Mme Charline AVENEL, </a:t>
            </a:r>
          </a:p>
          <a:p>
            <a:pPr marL="171450" lvl="0" indent="-171450">
              <a:buFont typeface="Arial" panose="020B0604020202020204" pitchFamily="34" charset="0"/>
              <a:buChar char="•"/>
            </a:pPr>
            <a:r>
              <a:rPr lang="fr-FR" sz="1200" dirty="0">
                <a:solidFill>
                  <a:schemeClr val="bg1"/>
                </a:solidFill>
              </a:rPr>
              <a:t>M. Benoit </a:t>
            </a:r>
            <a:r>
              <a:rPr lang="fr-FR" sz="1200" dirty="0" err="1">
                <a:solidFill>
                  <a:schemeClr val="bg1"/>
                </a:solidFill>
              </a:rPr>
              <a:t>Verschaeve</a:t>
            </a:r>
            <a:r>
              <a:rPr lang="fr-FR" sz="1200" dirty="0">
                <a:solidFill>
                  <a:schemeClr val="bg1"/>
                </a:solidFill>
              </a:rPr>
              <a:t>, </a:t>
            </a:r>
          </a:p>
        </p:txBody>
      </p:sp>
      <p:sp>
        <p:nvSpPr>
          <p:cNvPr id="39" name="ZoneTexte 38">
            <a:extLst>
              <a:ext uri="{FF2B5EF4-FFF2-40B4-BE49-F238E27FC236}">
                <a16:creationId xmlns:a16="http://schemas.microsoft.com/office/drawing/2014/main" id="{A8386426-6786-0042-94EB-D4829A784BDB}"/>
              </a:ext>
            </a:extLst>
          </p:cNvPr>
          <p:cNvSpPr txBox="1"/>
          <p:nvPr/>
        </p:nvSpPr>
        <p:spPr>
          <a:xfrm>
            <a:off x="5475384" y="743468"/>
            <a:ext cx="3636747" cy="1131079"/>
          </a:xfrm>
          <a:prstGeom prst="rect">
            <a:avLst/>
          </a:prstGeom>
          <a:noFill/>
          <a:ln>
            <a:noFill/>
          </a:ln>
        </p:spPr>
        <p:txBody>
          <a:bodyPr wrap="square">
            <a:spAutoFit/>
          </a:bodyPr>
          <a:lstStyle/>
          <a:p>
            <a:r>
              <a:rPr lang="fr-FR" sz="1200" b="1" dirty="0">
                <a:solidFill>
                  <a:schemeClr val="bg1"/>
                </a:solidFill>
              </a:rPr>
              <a:t>Représentant collège entreprise:  </a:t>
            </a:r>
          </a:p>
          <a:p>
            <a:pPr lvl="0"/>
            <a:r>
              <a:rPr lang="fr-FR" sz="1100" dirty="0">
                <a:solidFill>
                  <a:schemeClr val="bg1"/>
                </a:solidFill>
              </a:rPr>
              <a:t>M. Yann de Carne, GMH</a:t>
            </a:r>
          </a:p>
          <a:p>
            <a:r>
              <a:rPr lang="fr-FR" sz="1100" dirty="0">
                <a:solidFill>
                  <a:schemeClr val="bg1"/>
                </a:solidFill>
              </a:rPr>
              <a:t>M </a:t>
            </a:r>
            <a:r>
              <a:rPr lang="fr-FR" sz="1100" dirty="0" err="1">
                <a:solidFill>
                  <a:schemeClr val="bg1"/>
                </a:solidFill>
              </a:rPr>
              <a:t>Eric</a:t>
            </a:r>
            <a:r>
              <a:rPr lang="fr-FR" sz="1100" dirty="0">
                <a:solidFill>
                  <a:schemeClr val="bg1"/>
                </a:solidFill>
              </a:rPr>
              <a:t> </a:t>
            </a:r>
            <a:r>
              <a:rPr lang="fr-FR" sz="1100" dirty="0" err="1">
                <a:solidFill>
                  <a:schemeClr val="bg1"/>
                </a:solidFill>
              </a:rPr>
              <a:t>Angiboust</a:t>
            </a:r>
            <a:r>
              <a:rPr lang="fr-FR" sz="1100" dirty="0">
                <a:solidFill>
                  <a:schemeClr val="bg1"/>
                </a:solidFill>
              </a:rPr>
              <a:t>, trésorier, ANEPV</a:t>
            </a:r>
          </a:p>
          <a:p>
            <a:endParaRPr lang="fr-FR" sz="1100" dirty="0">
              <a:solidFill>
                <a:schemeClr val="bg1"/>
              </a:solidFill>
            </a:endParaRPr>
          </a:p>
          <a:p>
            <a:r>
              <a:rPr lang="fr-FR" sz="1200" b="1" dirty="0">
                <a:solidFill>
                  <a:schemeClr val="bg1"/>
                </a:solidFill>
              </a:rPr>
              <a:t>Représentant collège institutionnels :  </a:t>
            </a:r>
            <a:endParaRPr lang="fr-FR" sz="1200" dirty="0">
              <a:solidFill>
                <a:schemeClr val="bg1"/>
              </a:solidFill>
            </a:endParaRPr>
          </a:p>
          <a:p>
            <a:pPr lvl="0"/>
            <a:r>
              <a:rPr lang="fr-FR" sz="1100" dirty="0">
                <a:solidFill>
                  <a:schemeClr val="bg1"/>
                </a:solidFill>
              </a:rPr>
              <a:t>M Benjamin BEAUSSANT, DRIAAF</a:t>
            </a:r>
          </a:p>
        </p:txBody>
      </p:sp>
      <p:sp>
        <p:nvSpPr>
          <p:cNvPr id="43" name="ZoneTexte 42">
            <a:extLst>
              <a:ext uri="{FF2B5EF4-FFF2-40B4-BE49-F238E27FC236}">
                <a16:creationId xmlns:a16="http://schemas.microsoft.com/office/drawing/2014/main" id="{50967113-88B4-C142-98FE-412029AFFF92}"/>
              </a:ext>
            </a:extLst>
          </p:cNvPr>
          <p:cNvSpPr txBox="1"/>
          <p:nvPr/>
        </p:nvSpPr>
        <p:spPr>
          <a:xfrm>
            <a:off x="3115782" y="714632"/>
            <a:ext cx="2980218" cy="1384995"/>
          </a:xfrm>
          <a:prstGeom prst="rect">
            <a:avLst/>
          </a:prstGeom>
          <a:noFill/>
          <a:ln>
            <a:noFill/>
          </a:ln>
        </p:spPr>
        <p:txBody>
          <a:bodyPr wrap="square" lIns="0" rIns="0" rtlCol="0">
            <a:spAutoFit/>
          </a:bodyPr>
          <a:lstStyle/>
          <a:p>
            <a:pPr lvl="0"/>
            <a:r>
              <a:rPr lang="fr-FR" sz="1200" b="1" dirty="0">
                <a:solidFill>
                  <a:schemeClr val="bg1"/>
                </a:solidFill>
              </a:rPr>
              <a:t>Château (membre permanent)</a:t>
            </a:r>
          </a:p>
          <a:p>
            <a:pPr marL="171450" lvl="0" indent="-171450">
              <a:buFont typeface="Arial" panose="020B0604020202020204" pitchFamily="34" charset="0"/>
              <a:buChar char="•"/>
            </a:pPr>
            <a:r>
              <a:rPr lang="fr-FR" sz="1200" dirty="0">
                <a:solidFill>
                  <a:schemeClr val="bg1"/>
                </a:solidFill>
              </a:rPr>
              <a:t>Mme Catherine PEGARD, </a:t>
            </a:r>
          </a:p>
          <a:p>
            <a:pPr marL="171450" lvl="0" indent="-171450">
              <a:buFont typeface="Arial" panose="020B0604020202020204" pitchFamily="34" charset="0"/>
              <a:buChar char="•"/>
            </a:pPr>
            <a:r>
              <a:rPr lang="fr-FR" sz="1200" dirty="0">
                <a:solidFill>
                  <a:schemeClr val="bg1"/>
                </a:solidFill>
              </a:rPr>
              <a:t>M. Thierry </a:t>
            </a:r>
            <a:r>
              <a:rPr lang="fr-FR" sz="1200" dirty="0" err="1">
                <a:solidFill>
                  <a:schemeClr val="bg1"/>
                </a:solidFill>
              </a:rPr>
              <a:t>Gausseron</a:t>
            </a:r>
            <a:r>
              <a:rPr lang="fr-FR" sz="1200" dirty="0">
                <a:solidFill>
                  <a:schemeClr val="bg1"/>
                </a:solidFill>
              </a:rPr>
              <a:t>, </a:t>
            </a:r>
          </a:p>
          <a:p>
            <a:pPr marL="171450" lvl="0" indent="-171450">
              <a:buFont typeface="Arial" panose="020B0604020202020204" pitchFamily="34" charset="0"/>
              <a:buChar char="•"/>
            </a:pPr>
            <a:endParaRPr lang="fr-FR" sz="1200" dirty="0">
              <a:solidFill>
                <a:schemeClr val="bg1"/>
              </a:solidFill>
            </a:endParaRPr>
          </a:p>
          <a:p>
            <a:r>
              <a:rPr lang="fr-FR" sz="1200" b="1" dirty="0">
                <a:solidFill>
                  <a:schemeClr val="bg1"/>
                </a:solidFill>
              </a:rPr>
              <a:t>Région (membre permanent)</a:t>
            </a:r>
          </a:p>
          <a:p>
            <a:pPr marL="171450" indent="-171450">
              <a:buFont typeface="Arial" panose="020B0604020202020204" pitchFamily="34" charset="0"/>
              <a:buChar char="•"/>
            </a:pPr>
            <a:r>
              <a:rPr lang="fr-FR" sz="1200" dirty="0">
                <a:solidFill>
                  <a:schemeClr val="bg1"/>
                </a:solidFill>
              </a:rPr>
              <a:t>Mme Sylvie PIGANNEAU, </a:t>
            </a:r>
          </a:p>
          <a:p>
            <a:pPr marL="171450" lvl="0" indent="-171450">
              <a:buFont typeface="Arial" panose="020B0604020202020204" pitchFamily="34" charset="0"/>
              <a:buChar char="•"/>
            </a:pPr>
            <a:endParaRPr lang="fr-FR" sz="1200" dirty="0">
              <a:solidFill>
                <a:schemeClr val="bg1"/>
              </a:solidFill>
            </a:endParaRPr>
          </a:p>
        </p:txBody>
      </p:sp>
      <p:sp>
        <p:nvSpPr>
          <p:cNvPr id="45" name="ZoneTexte 44">
            <a:extLst>
              <a:ext uri="{FF2B5EF4-FFF2-40B4-BE49-F238E27FC236}">
                <a16:creationId xmlns:a16="http://schemas.microsoft.com/office/drawing/2014/main" id="{7537510C-896B-A144-A288-2E37BA7CD2C7}"/>
              </a:ext>
            </a:extLst>
          </p:cNvPr>
          <p:cNvSpPr txBox="1"/>
          <p:nvPr/>
        </p:nvSpPr>
        <p:spPr>
          <a:xfrm>
            <a:off x="8057361" y="750418"/>
            <a:ext cx="3873129" cy="1138773"/>
          </a:xfrm>
          <a:prstGeom prst="rect">
            <a:avLst/>
          </a:prstGeom>
          <a:noFill/>
          <a:ln>
            <a:noFill/>
          </a:ln>
        </p:spPr>
        <p:txBody>
          <a:bodyPr wrap="square">
            <a:spAutoFit/>
          </a:bodyPr>
          <a:lstStyle/>
          <a:p>
            <a:r>
              <a:rPr lang="fr-FR" sz="1200" b="1" dirty="0">
                <a:solidFill>
                  <a:schemeClr val="bg1"/>
                </a:solidFill>
              </a:rPr>
              <a:t>Représentant collège académiques : </a:t>
            </a:r>
            <a:r>
              <a:rPr lang="fr-FR" sz="1100" b="1" dirty="0">
                <a:solidFill>
                  <a:schemeClr val="bg1"/>
                </a:solidFill>
              </a:rPr>
              <a:t> </a:t>
            </a:r>
            <a:endParaRPr lang="fr-FR" sz="1100" dirty="0">
              <a:solidFill>
                <a:schemeClr val="bg1"/>
              </a:solidFill>
            </a:endParaRPr>
          </a:p>
          <a:p>
            <a:pPr lvl="0"/>
            <a:r>
              <a:rPr lang="fr-FR" sz="1100" dirty="0">
                <a:solidFill>
                  <a:schemeClr val="bg1"/>
                </a:solidFill>
              </a:rPr>
              <a:t>M Emmanuel POIRAULT, </a:t>
            </a:r>
          </a:p>
          <a:p>
            <a:pPr lvl="0"/>
            <a:r>
              <a:rPr lang="fr-FR" sz="1100" dirty="0">
                <a:solidFill>
                  <a:schemeClr val="bg1"/>
                </a:solidFill>
              </a:rPr>
              <a:t>Fondation des Sciences du patrimoine</a:t>
            </a:r>
          </a:p>
          <a:p>
            <a:pPr lvl="0"/>
            <a:endParaRPr lang="fr-FR" sz="1100" dirty="0">
              <a:solidFill>
                <a:schemeClr val="bg1"/>
              </a:solidFill>
            </a:endParaRPr>
          </a:p>
          <a:p>
            <a:r>
              <a:rPr lang="fr-FR" sz="1200" b="1" dirty="0">
                <a:solidFill>
                  <a:schemeClr val="bg1"/>
                </a:solidFill>
              </a:rPr>
              <a:t>Représentant collège associations :  </a:t>
            </a:r>
          </a:p>
          <a:p>
            <a:pPr lvl="0"/>
            <a:r>
              <a:rPr lang="fr-FR" sz="1100" dirty="0">
                <a:solidFill>
                  <a:schemeClr val="bg1"/>
                </a:solidFill>
              </a:rPr>
              <a:t>M Dominique SAFFRE, Union Compagnonnique</a:t>
            </a:r>
          </a:p>
        </p:txBody>
      </p:sp>
      <p:sp>
        <p:nvSpPr>
          <p:cNvPr id="46" name="Rectangle 45">
            <a:extLst>
              <a:ext uri="{FF2B5EF4-FFF2-40B4-BE49-F238E27FC236}">
                <a16:creationId xmlns:a16="http://schemas.microsoft.com/office/drawing/2014/main" id="{19E42527-0DCB-F944-A0A1-8C92D1D376C7}"/>
              </a:ext>
            </a:extLst>
          </p:cNvPr>
          <p:cNvSpPr/>
          <p:nvPr/>
        </p:nvSpPr>
        <p:spPr>
          <a:xfrm>
            <a:off x="14477" y="2025518"/>
            <a:ext cx="11873918" cy="222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fr-FR" sz="1400" dirty="0">
                <a:solidFill>
                  <a:prstClr val="black"/>
                </a:solidFill>
                <a:highlight>
                  <a:srgbClr val="F29400"/>
                </a:highlight>
                <a:latin typeface="Futura Medium" panose="020B0602020204020303" pitchFamily="34" charset="-79"/>
                <a:cs typeface="Futura Medium" panose="020B0602020204020303" pitchFamily="34" charset="-79"/>
              </a:rPr>
              <a:t>EQUIPE</a:t>
            </a:r>
            <a:endParaRPr lang="fr-FR" sz="1100" dirty="0">
              <a:solidFill>
                <a:prstClr val="black"/>
              </a:solidFill>
              <a:highlight>
                <a:srgbClr val="F29400"/>
              </a:highlight>
              <a:latin typeface="Futura Medium" panose="020B0602020204020303" pitchFamily="34" charset="-79"/>
              <a:cs typeface="Futura Medium" panose="020B0602020204020303" pitchFamily="34" charset="-79"/>
            </a:endParaRPr>
          </a:p>
        </p:txBody>
      </p:sp>
      <p:sp>
        <p:nvSpPr>
          <p:cNvPr id="5" name="Rectangle 4">
            <a:extLst>
              <a:ext uri="{FF2B5EF4-FFF2-40B4-BE49-F238E27FC236}">
                <a16:creationId xmlns:a16="http://schemas.microsoft.com/office/drawing/2014/main" id="{05B5659C-E6B6-9A42-947A-AEBBE70A1CE8}"/>
              </a:ext>
            </a:extLst>
          </p:cNvPr>
          <p:cNvSpPr/>
          <p:nvPr/>
        </p:nvSpPr>
        <p:spPr>
          <a:xfrm>
            <a:off x="89624" y="2804252"/>
            <a:ext cx="6309460" cy="3876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a:extLst>
              <a:ext uri="{FF2B5EF4-FFF2-40B4-BE49-F238E27FC236}">
                <a16:creationId xmlns:a16="http://schemas.microsoft.com/office/drawing/2014/main" id="{F8B4849B-DF6E-004E-B24B-71A98CB84183}"/>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34" name="ZoneTexte 33">
            <a:extLst>
              <a:ext uri="{FF2B5EF4-FFF2-40B4-BE49-F238E27FC236}">
                <a16:creationId xmlns:a16="http://schemas.microsoft.com/office/drawing/2014/main" id="{A2920F8B-7F94-AF43-BE4C-17C3E4480EED}"/>
              </a:ext>
            </a:extLst>
          </p:cNvPr>
          <p:cNvSpPr txBox="1"/>
          <p:nvPr/>
        </p:nvSpPr>
        <p:spPr>
          <a:xfrm>
            <a:off x="0" y="79214"/>
            <a:ext cx="8508024" cy="369332"/>
          </a:xfrm>
          <a:prstGeom prst="rect">
            <a:avLst/>
          </a:prstGeom>
          <a:noFill/>
        </p:spPr>
        <p:txBody>
          <a:bodyPr wrap="square" rtlCol="0">
            <a:spAutoFit/>
          </a:bodyPr>
          <a:lstStyle/>
          <a:p>
            <a:r>
              <a:rPr lang="fr-FR" dirty="0">
                <a:solidFill>
                  <a:srgbClr val="F49600"/>
                </a:solidFill>
                <a:latin typeface="Futura Medium" panose="020B0602020204020303" pitchFamily="34" charset="-79"/>
                <a:ea typeface="Roboto" pitchFamily="2" charset="0"/>
                <a:cs typeface="Futura Medium" panose="020B0602020204020303" pitchFamily="34" charset="-79"/>
              </a:rPr>
              <a:t>L’EQUIPE DU CAMPUS</a:t>
            </a:r>
          </a:p>
        </p:txBody>
      </p:sp>
      <p:pic>
        <p:nvPicPr>
          <p:cNvPr id="38" name="Image 37">
            <a:extLst>
              <a:ext uri="{FF2B5EF4-FFF2-40B4-BE49-F238E27FC236}">
                <a16:creationId xmlns:a16="http://schemas.microsoft.com/office/drawing/2014/main" id="{A33C10E5-C83E-D047-A339-7B2AA83EE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9675" y="79214"/>
            <a:ext cx="1248727" cy="1248727"/>
          </a:xfrm>
          <a:prstGeom prst="rect">
            <a:avLst/>
          </a:prstGeom>
        </p:spPr>
      </p:pic>
    </p:spTree>
    <p:extLst>
      <p:ext uri="{BB962C8B-B14F-4D97-AF65-F5344CB8AC3E}">
        <p14:creationId xmlns:p14="http://schemas.microsoft.com/office/powerpoint/2010/main" val="308342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4ED7585-C2B4-F245-96F4-D073EA165E1F}"/>
              </a:ext>
            </a:extLst>
          </p:cNvPr>
          <p:cNvSpPr txBox="1"/>
          <p:nvPr/>
        </p:nvSpPr>
        <p:spPr>
          <a:xfrm>
            <a:off x="1345324" y="2699399"/>
            <a:ext cx="4345180" cy="738664"/>
          </a:xfrm>
          <a:prstGeom prst="rect">
            <a:avLst/>
          </a:prstGeom>
          <a:noFill/>
          <a:ln>
            <a:noFill/>
          </a:ln>
        </p:spPr>
        <p:txBody>
          <a:bodyPr wrap="square" lIns="0" rIns="0" rtlCol="0">
            <a:spAutoFit/>
          </a:bodyPr>
          <a:lstStyle/>
          <a:p>
            <a:pPr algn="ctr" fontAlgn="base"/>
            <a:r>
              <a:rPr lang="fr-FR" sz="1400" b="1" dirty="0">
                <a:highlight>
                  <a:srgbClr val="F29400"/>
                </a:highlight>
                <a:latin typeface="Futura"/>
                <a:cs typeface="Futura Medium" panose="020B0602020204020303" pitchFamily="34" charset="-79"/>
              </a:rPr>
              <a:t>Création du Pilote : </a:t>
            </a:r>
          </a:p>
          <a:p>
            <a:pPr algn="ctr" fontAlgn="base"/>
            <a:r>
              <a:rPr lang="fr-FR" sz="1400" dirty="0">
                <a:highlight>
                  <a:srgbClr val="F29400"/>
                </a:highlight>
                <a:latin typeface="Futura"/>
                <a:cs typeface="Futura Medium" panose="020B0602020204020303" pitchFamily="34" charset="-79"/>
              </a:rPr>
              <a:t>1000 m2 dans le Pavillon de tête </a:t>
            </a:r>
          </a:p>
          <a:p>
            <a:pPr algn="ctr" fontAlgn="base"/>
            <a:r>
              <a:rPr lang="fr-FR" sz="1400" dirty="0">
                <a:highlight>
                  <a:srgbClr val="F29400"/>
                </a:highlight>
                <a:latin typeface="Futura"/>
                <a:cs typeface="Futura Medium" panose="020B0602020204020303" pitchFamily="34" charset="-79"/>
              </a:rPr>
              <a:t>De la Grande Ecurie du Château Versailles : </a:t>
            </a:r>
          </a:p>
        </p:txBody>
      </p:sp>
      <p:sp>
        <p:nvSpPr>
          <p:cNvPr id="4" name="Flèche droite à entaille 3">
            <a:extLst>
              <a:ext uri="{FF2B5EF4-FFF2-40B4-BE49-F238E27FC236}">
                <a16:creationId xmlns:a16="http://schemas.microsoft.com/office/drawing/2014/main" id="{6FFC41D9-B3BD-F549-B1F3-B12EA2F92F76}"/>
              </a:ext>
            </a:extLst>
          </p:cNvPr>
          <p:cNvSpPr/>
          <p:nvPr/>
        </p:nvSpPr>
        <p:spPr>
          <a:xfrm>
            <a:off x="626533" y="1583271"/>
            <a:ext cx="11304442" cy="6773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utura"/>
              <a:cs typeface="Futura Medium" panose="020B0602020204020303" pitchFamily="34" charset="-79"/>
            </a:endParaRPr>
          </a:p>
        </p:txBody>
      </p:sp>
      <p:sp>
        <p:nvSpPr>
          <p:cNvPr id="5" name="Ellipse 4">
            <a:extLst>
              <a:ext uri="{FF2B5EF4-FFF2-40B4-BE49-F238E27FC236}">
                <a16:creationId xmlns:a16="http://schemas.microsoft.com/office/drawing/2014/main" id="{951D5AD8-FD50-3E4D-934C-00813B475197}"/>
              </a:ext>
            </a:extLst>
          </p:cNvPr>
          <p:cNvSpPr/>
          <p:nvPr/>
        </p:nvSpPr>
        <p:spPr>
          <a:xfrm>
            <a:off x="10397453" y="1982591"/>
            <a:ext cx="304800" cy="33866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utura"/>
              <a:cs typeface="Futura Medium" panose="020B0602020204020303" pitchFamily="34" charset="-79"/>
            </a:endParaRPr>
          </a:p>
        </p:txBody>
      </p:sp>
      <p:cxnSp>
        <p:nvCxnSpPr>
          <p:cNvPr id="7" name="Connecteur droit 6">
            <a:extLst>
              <a:ext uri="{FF2B5EF4-FFF2-40B4-BE49-F238E27FC236}">
                <a16:creationId xmlns:a16="http://schemas.microsoft.com/office/drawing/2014/main" id="{AA99A404-4523-C74F-81FF-3A2BFDCFC93C}"/>
              </a:ext>
            </a:extLst>
          </p:cNvPr>
          <p:cNvCxnSpPr>
            <a:cxnSpLocks/>
          </p:cNvCxnSpPr>
          <p:nvPr/>
        </p:nvCxnSpPr>
        <p:spPr>
          <a:xfrm>
            <a:off x="3270740" y="2294472"/>
            <a:ext cx="0" cy="301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9D099612-81AA-224B-A3BB-7E95748413D3}"/>
              </a:ext>
            </a:extLst>
          </p:cNvPr>
          <p:cNvCxnSpPr>
            <a:cxnSpLocks/>
          </p:cNvCxnSpPr>
          <p:nvPr/>
        </p:nvCxnSpPr>
        <p:spPr>
          <a:xfrm>
            <a:off x="350600" y="2243673"/>
            <a:ext cx="2138601" cy="12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6715F4E7-DFA7-0F46-800E-58269D6942DA}"/>
              </a:ext>
            </a:extLst>
          </p:cNvPr>
          <p:cNvSpPr txBox="1"/>
          <p:nvPr/>
        </p:nvSpPr>
        <p:spPr>
          <a:xfrm>
            <a:off x="207437" y="2424860"/>
            <a:ext cx="1445093" cy="1200329"/>
          </a:xfrm>
          <a:prstGeom prst="rect">
            <a:avLst/>
          </a:prstGeom>
          <a:noFill/>
          <a:ln>
            <a:noFill/>
          </a:ln>
        </p:spPr>
        <p:txBody>
          <a:bodyPr wrap="square" lIns="0" rIns="0" rtlCol="0">
            <a:spAutoFit/>
          </a:bodyPr>
          <a:lstStyle/>
          <a:p>
            <a:pPr algn="ctr" fontAlgn="base"/>
            <a:r>
              <a:rPr lang="fr-FR" dirty="0">
                <a:latin typeface="Futura"/>
                <a:cs typeface="Futura Medium" panose="020B0602020204020303" pitchFamily="34" charset="-79"/>
              </a:rPr>
              <a:t>CAMPUS HORS LES MURS </a:t>
            </a:r>
          </a:p>
          <a:p>
            <a:pPr algn="ctr" fontAlgn="base"/>
            <a:r>
              <a:rPr lang="fr-FR" dirty="0">
                <a:latin typeface="Futura"/>
                <a:cs typeface="Futura Medium" panose="020B0602020204020303" pitchFamily="34" charset="-79"/>
              </a:rPr>
              <a:t>2020-2021:</a:t>
            </a:r>
          </a:p>
        </p:txBody>
      </p:sp>
      <p:cxnSp>
        <p:nvCxnSpPr>
          <p:cNvPr id="25" name="Connecteur droit 24">
            <a:extLst>
              <a:ext uri="{FF2B5EF4-FFF2-40B4-BE49-F238E27FC236}">
                <a16:creationId xmlns:a16="http://schemas.microsoft.com/office/drawing/2014/main" id="{FB7826CA-6CB0-114E-9678-8B602932CE2D}"/>
              </a:ext>
            </a:extLst>
          </p:cNvPr>
          <p:cNvCxnSpPr>
            <a:cxnSpLocks/>
          </p:cNvCxnSpPr>
          <p:nvPr/>
        </p:nvCxnSpPr>
        <p:spPr>
          <a:xfrm>
            <a:off x="10549853" y="2178674"/>
            <a:ext cx="0" cy="403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034EBE06-21BD-4645-933A-B3B2820FFC98}"/>
              </a:ext>
            </a:extLst>
          </p:cNvPr>
          <p:cNvSpPr txBox="1"/>
          <p:nvPr/>
        </p:nvSpPr>
        <p:spPr>
          <a:xfrm>
            <a:off x="8707702" y="2595541"/>
            <a:ext cx="3440796" cy="553998"/>
          </a:xfrm>
          <a:prstGeom prst="rect">
            <a:avLst/>
          </a:prstGeom>
          <a:noFill/>
          <a:ln>
            <a:noFill/>
          </a:ln>
        </p:spPr>
        <p:txBody>
          <a:bodyPr wrap="square" lIns="0" rIns="0" rtlCol="0">
            <a:spAutoFit/>
          </a:bodyPr>
          <a:lstStyle/>
          <a:p>
            <a:pPr algn="ctr" fontAlgn="base"/>
            <a:r>
              <a:rPr lang="fr-FR" sz="1600" b="1" dirty="0">
                <a:highlight>
                  <a:srgbClr val="F29400"/>
                </a:highlight>
                <a:latin typeface="Futura"/>
                <a:cs typeface="Futura Medium" panose="020B0602020204020303" pitchFamily="34" charset="-79"/>
              </a:rPr>
              <a:t>Ouverture du CAMPUS : </a:t>
            </a:r>
          </a:p>
          <a:p>
            <a:pPr algn="ctr" fontAlgn="base"/>
            <a:r>
              <a:rPr lang="fr-FR" sz="1400" dirty="0">
                <a:latin typeface="Futura"/>
                <a:cs typeface="Futura Medium" panose="020B0602020204020303" pitchFamily="34" charset="-79"/>
              </a:rPr>
              <a:t>6 000 m2</a:t>
            </a:r>
          </a:p>
        </p:txBody>
      </p:sp>
      <p:sp>
        <p:nvSpPr>
          <p:cNvPr id="28" name="ZoneTexte 27">
            <a:extLst>
              <a:ext uri="{FF2B5EF4-FFF2-40B4-BE49-F238E27FC236}">
                <a16:creationId xmlns:a16="http://schemas.microsoft.com/office/drawing/2014/main" id="{EEE3100A-8FCE-8C44-B991-BE2EEE91532B}"/>
              </a:ext>
            </a:extLst>
          </p:cNvPr>
          <p:cNvSpPr txBox="1"/>
          <p:nvPr/>
        </p:nvSpPr>
        <p:spPr>
          <a:xfrm>
            <a:off x="5491842" y="2424860"/>
            <a:ext cx="2984069" cy="923330"/>
          </a:xfrm>
          <a:prstGeom prst="rect">
            <a:avLst/>
          </a:prstGeom>
          <a:noFill/>
          <a:ln>
            <a:noFill/>
          </a:ln>
        </p:spPr>
        <p:txBody>
          <a:bodyPr wrap="square" lIns="0" rIns="0" rtlCol="0">
            <a:spAutoFit/>
          </a:bodyPr>
          <a:lstStyle>
            <a:defPPr>
              <a:defRPr lang="fr-FR"/>
            </a:defPPr>
            <a:lvl1pPr algn="ctr" fontAlgn="base">
              <a:defRPr>
                <a:latin typeface="Futura Medium" panose="020B0602020204020303" pitchFamily="34" charset="-79"/>
                <a:cs typeface="Futura Medium" panose="020B0602020204020303" pitchFamily="34" charset="-79"/>
              </a:defRPr>
            </a:lvl1pPr>
          </a:lstStyle>
          <a:p>
            <a:r>
              <a:rPr lang="fr-FR" dirty="0">
                <a:latin typeface="Futura"/>
              </a:rPr>
              <a:t>CAMPUS IN </a:t>
            </a:r>
          </a:p>
          <a:p>
            <a:r>
              <a:rPr lang="fr-FR" dirty="0">
                <a:latin typeface="Futura"/>
              </a:rPr>
              <a:t>&amp; HORS LES MURS </a:t>
            </a:r>
          </a:p>
          <a:p>
            <a:r>
              <a:rPr lang="fr-FR" dirty="0">
                <a:latin typeface="Futura"/>
              </a:rPr>
              <a:t>2021-2025:</a:t>
            </a:r>
          </a:p>
        </p:txBody>
      </p:sp>
      <p:sp>
        <p:nvSpPr>
          <p:cNvPr id="36" name="ZoneTexte 35">
            <a:extLst>
              <a:ext uri="{FF2B5EF4-FFF2-40B4-BE49-F238E27FC236}">
                <a16:creationId xmlns:a16="http://schemas.microsoft.com/office/drawing/2014/main" id="{CE4D397C-4255-FF42-9022-F312AD2313CB}"/>
              </a:ext>
            </a:extLst>
          </p:cNvPr>
          <p:cNvSpPr txBox="1"/>
          <p:nvPr/>
        </p:nvSpPr>
        <p:spPr>
          <a:xfrm>
            <a:off x="10672666" y="1813051"/>
            <a:ext cx="1185333" cy="261610"/>
          </a:xfrm>
          <a:prstGeom prst="rect">
            <a:avLst/>
          </a:prstGeom>
          <a:noFill/>
          <a:ln>
            <a:noFill/>
          </a:ln>
        </p:spPr>
        <p:txBody>
          <a:bodyPr wrap="square" lIns="0" rIns="0" rtlCol="0">
            <a:spAutoFit/>
          </a:bodyPr>
          <a:lstStyle/>
          <a:p>
            <a:pPr algn="ctr" fontAlgn="base"/>
            <a:r>
              <a:rPr lang="fr-FR" sz="1100" b="1" dirty="0">
                <a:latin typeface="Futura"/>
                <a:cs typeface="Futura Medium" panose="020B0602020204020303" pitchFamily="34" charset="-79"/>
              </a:rPr>
              <a:t>2025/ 2026</a:t>
            </a:r>
          </a:p>
        </p:txBody>
      </p:sp>
      <p:sp>
        <p:nvSpPr>
          <p:cNvPr id="37" name="Ellipse 36">
            <a:extLst>
              <a:ext uri="{FF2B5EF4-FFF2-40B4-BE49-F238E27FC236}">
                <a16:creationId xmlns:a16="http://schemas.microsoft.com/office/drawing/2014/main" id="{133BA81A-4AF2-D549-8B27-5F57996CA9C8}"/>
              </a:ext>
            </a:extLst>
          </p:cNvPr>
          <p:cNvSpPr/>
          <p:nvPr/>
        </p:nvSpPr>
        <p:spPr>
          <a:xfrm>
            <a:off x="3107409" y="2009468"/>
            <a:ext cx="304800" cy="33866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utura"/>
              <a:cs typeface="Futura Medium" panose="020B0602020204020303" pitchFamily="34" charset="-79"/>
            </a:endParaRPr>
          </a:p>
        </p:txBody>
      </p:sp>
      <p:cxnSp>
        <p:nvCxnSpPr>
          <p:cNvPr id="47" name="Connecteur droit avec flèche 46">
            <a:extLst>
              <a:ext uri="{FF2B5EF4-FFF2-40B4-BE49-F238E27FC236}">
                <a16:creationId xmlns:a16="http://schemas.microsoft.com/office/drawing/2014/main" id="{D09AA5EE-FE84-C149-A8E1-B0E545E51B79}"/>
              </a:ext>
            </a:extLst>
          </p:cNvPr>
          <p:cNvCxnSpPr>
            <a:cxnSpLocks/>
          </p:cNvCxnSpPr>
          <p:nvPr/>
        </p:nvCxnSpPr>
        <p:spPr>
          <a:xfrm flipV="1">
            <a:off x="6321251" y="2260609"/>
            <a:ext cx="2176762" cy="16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845049B0-B4ED-E645-B7A5-1AB02B6428C0}"/>
              </a:ext>
            </a:extLst>
          </p:cNvPr>
          <p:cNvCxnSpPr>
            <a:cxnSpLocks/>
          </p:cNvCxnSpPr>
          <p:nvPr/>
        </p:nvCxnSpPr>
        <p:spPr>
          <a:xfrm flipV="1">
            <a:off x="3589595" y="2277539"/>
            <a:ext cx="2176762" cy="16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236A1A14-09E5-D443-9E0E-1C019C1361B7}"/>
              </a:ext>
            </a:extLst>
          </p:cNvPr>
          <p:cNvSpPr txBox="1"/>
          <p:nvPr/>
        </p:nvSpPr>
        <p:spPr>
          <a:xfrm>
            <a:off x="2318622" y="4777011"/>
            <a:ext cx="2648434" cy="1615827"/>
          </a:xfrm>
          <a:prstGeom prst="rect">
            <a:avLst/>
          </a:prstGeom>
          <a:noFill/>
          <a:ln>
            <a:solidFill>
              <a:srgbClr val="F29400"/>
            </a:solidFill>
          </a:ln>
        </p:spPr>
        <p:txBody>
          <a:bodyPr wrap="square" lIns="0" rIns="0" rtlCol="0">
            <a:spAutoFit/>
          </a:bodyPr>
          <a:lstStyle/>
          <a:p>
            <a:pPr marL="171450" indent="-171450" algn="just" fontAlgn="base">
              <a:buFont typeface="Arial" panose="020B0604020202020204" pitchFamily="34" charset="0"/>
              <a:buChar char="•"/>
            </a:pPr>
            <a:r>
              <a:rPr lang="fr-FR" sz="1100" dirty="0"/>
              <a:t>Un espace d’exposition</a:t>
            </a:r>
          </a:p>
          <a:p>
            <a:pPr marL="171450" indent="-171450" algn="just" fontAlgn="base">
              <a:buFont typeface="Arial" panose="020B0604020202020204" pitchFamily="34" charset="0"/>
              <a:buChar char="•"/>
            </a:pPr>
            <a:r>
              <a:rPr lang="fr-FR" sz="1100" dirty="0"/>
              <a:t>Un espace Café Pop up</a:t>
            </a:r>
          </a:p>
          <a:p>
            <a:pPr marL="171450" indent="-171450" algn="just" fontAlgn="base">
              <a:buFont typeface="Arial" panose="020B0604020202020204" pitchFamily="34" charset="0"/>
              <a:buChar char="•"/>
            </a:pPr>
            <a:r>
              <a:rPr lang="fr-FR" sz="1100" dirty="0"/>
              <a:t>Une salle de conférences</a:t>
            </a:r>
          </a:p>
          <a:p>
            <a:pPr marL="171450" indent="-171450" algn="just" fontAlgn="base">
              <a:buFont typeface="Arial" panose="020B0604020202020204" pitchFamily="34" charset="0"/>
              <a:buChar char="•"/>
            </a:pPr>
            <a:r>
              <a:rPr lang="fr-FR" sz="1100" dirty="0"/>
              <a:t>Un </a:t>
            </a:r>
            <a:r>
              <a:rPr lang="fr-FR" sz="1100" dirty="0" err="1"/>
              <a:t>Fablab</a:t>
            </a:r>
            <a:r>
              <a:rPr lang="fr-FR" sz="1100" dirty="0"/>
              <a:t> de poche</a:t>
            </a:r>
          </a:p>
          <a:p>
            <a:pPr marL="171450" indent="-171450" algn="just" fontAlgn="base">
              <a:buFont typeface="Arial" panose="020B0604020202020204" pitchFamily="34" charset="0"/>
              <a:buChar char="•"/>
            </a:pPr>
            <a:r>
              <a:rPr lang="fr-FR" sz="1100" dirty="0"/>
              <a:t>Des salles de cours et d’ateliers</a:t>
            </a:r>
          </a:p>
          <a:p>
            <a:pPr marL="171450" indent="-171450" algn="just" fontAlgn="base">
              <a:buFont typeface="Arial" panose="020B0604020202020204" pitchFamily="34" charset="0"/>
              <a:buChar char="•"/>
            </a:pPr>
            <a:r>
              <a:rPr lang="fr-FR" sz="1100" dirty="0"/>
              <a:t>Un espace de </a:t>
            </a:r>
            <a:r>
              <a:rPr lang="fr-FR" sz="1100" dirty="0" err="1"/>
              <a:t>co-working</a:t>
            </a:r>
            <a:endParaRPr lang="fr-FR" sz="1100" dirty="0"/>
          </a:p>
          <a:p>
            <a:pPr marL="171450" indent="-171450" algn="just" fontAlgn="base">
              <a:buFont typeface="Arial" panose="020B0604020202020204" pitchFamily="34" charset="0"/>
              <a:buChar char="•"/>
            </a:pPr>
            <a:r>
              <a:rPr lang="fr-FR" sz="1100" dirty="0"/>
              <a:t>Des salles de réunions</a:t>
            </a:r>
          </a:p>
          <a:p>
            <a:pPr marL="171450" indent="-171450" algn="just" fontAlgn="base">
              <a:buFont typeface="Arial" panose="020B0604020202020204" pitchFamily="34" charset="0"/>
              <a:buChar char="•"/>
            </a:pPr>
            <a:r>
              <a:rPr lang="fr-FR" sz="1100" dirty="0"/>
              <a:t>Un espace </a:t>
            </a:r>
            <a:r>
              <a:rPr lang="fr-FR" sz="1100" dirty="0" err="1"/>
              <a:t>multimedia</a:t>
            </a:r>
            <a:endParaRPr lang="fr-FR" sz="1100" dirty="0"/>
          </a:p>
          <a:p>
            <a:pPr marL="171450" indent="-171450" algn="just" fontAlgn="base">
              <a:buFont typeface="Arial" panose="020B0604020202020204" pitchFamily="34" charset="0"/>
              <a:buChar char="•"/>
            </a:pPr>
            <a:r>
              <a:rPr lang="fr-FR" sz="1100" dirty="0"/>
              <a:t>Espace rencontres / orientations</a:t>
            </a:r>
          </a:p>
        </p:txBody>
      </p:sp>
      <p:pic>
        <p:nvPicPr>
          <p:cNvPr id="30" name="Image 29" descr="Une image contenant extérieur, bâtiment, route, grand&#10;&#10;Description générée automatiquement">
            <a:extLst>
              <a:ext uri="{FF2B5EF4-FFF2-40B4-BE49-F238E27FC236}">
                <a16:creationId xmlns:a16="http://schemas.microsoft.com/office/drawing/2014/main" id="{A78BF292-512D-4B42-BFFD-4DF121C7119C}"/>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a:off x="8982270" y="3079807"/>
            <a:ext cx="2845661" cy="830286"/>
          </a:xfrm>
          <a:prstGeom prst="rect">
            <a:avLst/>
          </a:prstGeom>
        </p:spPr>
      </p:pic>
      <p:sp>
        <p:nvSpPr>
          <p:cNvPr id="31" name="ZoneTexte 30">
            <a:extLst>
              <a:ext uri="{FF2B5EF4-FFF2-40B4-BE49-F238E27FC236}">
                <a16:creationId xmlns:a16="http://schemas.microsoft.com/office/drawing/2014/main" id="{11773279-D02C-F146-9885-8DC6902A91E7}"/>
              </a:ext>
            </a:extLst>
          </p:cNvPr>
          <p:cNvSpPr txBox="1"/>
          <p:nvPr/>
        </p:nvSpPr>
        <p:spPr>
          <a:xfrm>
            <a:off x="8982270" y="3910093"/>
            <a:ext cx="2845662" cy="2292935"/>
          </a:xfrm>
          <a:prstGeom prst="rect">
            <a:avLst/>
          </a:prstGeom>
          <a:noFill/>
          <a:ln>
            <a:solidFill>
              <a:srgbClr val="F29400"/>
            </a:solidFill>
          </a:ln>
        </p:spPr>
        <p:txBody>
          <a:bodyPr wrap="square" lIns="0" rIns="0" rtlCol="0">
            <a:spAutoFit/>
          </a:bodyPr>
          <a:lstStyle/>
          <a:p>
            <a:pPr marL="171450" indent="-171450" algn="just" fontAlgn="base">
              <a:buFont typeface="Arial" panose="020B0604020202020204" pitchFamily="34" charset="0"/>
              <a:buChar char="•"/>
            </a:pPr>
            <a:r>
              <a:rPr lang="fr-FR" sz="1100" dirty="0"/>
              <a:t>Des espaces d’exposition</a:t>
            </a:r>
          </a:p>
          <a:p>
            <a:pPr marL="171450" indent="-171450" algn="just" fontAlgn="base">
              <a:buFont typeface="Arial" panose="020B0604020202020204" pitchFamily="34" charset="0"/>
              <a:buChar char="•"/>
            </a:pPr>
            <a:r>
              <a:rPr lang="fr-FR" sz="1100" dirty="0"/>
              <a:t>Manufacture de proximité</a:t>
            </a:r>
          </a:p>
          <a:p>
            <a:pPr marL="171450" indent="-171450" algn="just" fontAlgn="base">
              <a:buFont typeface="Arial" panose="020B0604020202020204" pitchFamily="34" charset="0"/>
              <a:buChar char="•"/>
            </a:pPr>
            <a:r>
              <a:rPr lang="fr-FR" sz="1100" dirty="0" err="1"/>
              <a:t>Foodlab</a:t>
            </a:r>
            <a:endParaRPr lang="fr-FR" sz="1100" dirty="0"/>
          </a:p>
          <a:p>
            <a:pPr marL="171450" indent="-171450" algn="just" fontAlgn="base">
              <a:buFont typeface="Arial" panose="020B0604020202020204" pitchFamily="34" charset="0"/>
              <a:buChar char="•"/>
            </a:pPr>
            <a:r>
              <a:rPr lang="fr-FR" sz="1100" dirty="0" err="1"/>
              <a:t>NatureLab</a:t>
            </a:r>
            <a:endParaRPr lang="fr-FR" sz="1100" dirty="0"/>
          </a:p>
          <a:p>
            <a:pPr marL="171450" indent="-171450" algn="just" fontAlgn="base">
              <a:buFont typeface="Arial" panose="020B0604020202020204" pitchFamily="34" charset="0"/>
              <a:buChar char="•"/>
            </a:pPr>
            <a:r>
              <a:rPr lang="fr-FR" sz="1100" dirty="0"/>
              <a:t>Epicerie pédagogique</a:t>
            </a:r>
          </a:p>
          <a:p>
            <a:pPr marL="171450" indent="-171450" algn="just" fontAlgn="base">
              <a:buFont typeface="Arial" panose="020B0604020202020204" pitchFamily="34" charset="0"/>
              <a:buChar char="•"/>
            </a:pPr>
            <a:r>
              <a:rPr lang="fr-FR" sz="1100" dirty="0" err="1"/>
              <a:t>Coworking</a:t>
            </a:r>
            <a:endParaRPr lang="fr-FR" sz="1100" dirty="0"/>
          </a:p>
          <a:p>
            <a:pPr marL="171450" indent="-171450" algn="just" fontAlgn="base">
              <a:buFont typeface="Arial" panose="020B0604020202020204" pitchFamily="34" charset="0"/>
              <a:buChar char="•"/>
            </a:pPr>
            <a:r>
              <a:rPr lang="fr-FR" sz="1100" dirty="0"/>
              <a:t>Une salle de conférences</a:t>
            </a:r>
          </a:p>
          <a:p>
            <a:pPr marL="171450" indent="-171450" algn="just" fontAlgn="base">
              <a:buFont typeface="Arial" panose="020B0604020202020204" pitchFamily="34" charset="0"/>
              <a:buChar char="•"/>
            </a:pPr>
            <a:r>
              <a:rPr lang="fr-FR" sz="1100" dirty="0"/>
              <a:t>Un </a:t>
            </a:r>
            <a:r>
              <a:rPr lang="fr-FR" sz="1100" dirty="0" err="1"/>
              <a:t>Fablab</a:t>
            </a:r>
            <a:r>
              <a:rPr lang="fr-FR" sz="1100" dirty="0"/>
              <a:t> / Manufacture de proximité </a:t>
            </a:r>
          </a:p>
          <a:p>
            <a:pPr marL="171450" indent="-171450" algn="just" fontAlgn="base">
              <a:buFont typeface="Arial" panose="020B0604020202020204" pitchFamily="34" charset="0"/>
              <a:buChar char="•"/>
            </a:pPr>
            <a:r>
              <a:rPr lang="fr-FR" sz="1100" dirty="0"/>
              <a:t>Des salles de cours et d’ateliers</a:t>
            </a:r>
          </a:p>
          <a:p>
            <a:pPr marL="171450" indent="-171450" algn="just" fontAlgn="base">
              <a:buFont typeface="Arial" panose="020B0604020202020204" pitchFamily="34" charset="0"/>
              <a:buChar char="•"/>
            </a:pPr>
            <a:r>
              <a:rPr lang="fr-FR" sz="1100" dirty="0"/>
              <a:t>Un auditorium</a:t>
            </a:r>
          </a:p>
          <a:p>
            <a:pPr marL="171450" indent="-171450" algn="just" fontAlgn="base">
              <a:buFont typeface="Arial" panose="020B0604020202020204" pitchFamily="34" charset="0"/>
              <a:buChar char="•"/>
            </a:pPr>
            <a:r>
              <a:rPr lang="fr-FR" sz="1100" dirty="0"/>
              <a:t>Un espace de </a:t>
            </a:r>
            <a:r>
              <a:rPr lang="fr-FR" sz="1100" dirty="0" err="1"/>
              <a:t>co-working</a:t>
            </a:r>
            <a:endParaRPr lang="fr-FR" sz="1100" dirty="0"/>
          </a:p>
          <a:p>
            <a:pPr marL="171450" indent="-171450" algn="just" fontAlgn="base">
              <a:buFont typeface="Arial" panose="020B0604020202020204" pitchFamily="34" charset="0"/>
              <a:buChar char="•"/>
            </a:pPr>
            <a:r>
              <a:rPr lang="fr-FR" sz="1100" dirty="0"/>
              <a:t>Des salles de réunions</a:t>
            </a:r>
          </a:p>
          <a:p>
            <a:pPr marL="171450" indent="-171450" algn="just" fontAlgn="base">
              <a:buFont typeface="Arial" panose="020B0604020202020204" pitchFamily="34" charset="0"/>
              <a:buChar char="•"/>
            </a:pPr>
            <a:r>
              <a:rPr lang="fr-FR" sz="1100" dirty="0"/>
              <a:t>Espaces </a:t>
            </a:r>
            <a:r>
              <a:rPr lang="fr-FR" sz="1100" dirty="0" err="1"/>
              <a:t>multimedia</a:t>
            </a:r>
            <a:endParaRPr lang="fr-FR" sz="1100" dirty="0"/>
          </a:p>
        </p:txBody>
      </p:sp>
      <p:pic>
        <p:nvPicPr>
          <p:cNvPr id="33" name="Image 32">
            <a:extLst>
              <a:ext uri="{FF2B5EF4-FFF2-40B4-BE49-F238E27FC236}">
                <a16:creationId xmlns:a16="http://schemas.microsoft.com/office/drawing/2014/main" id="{E16D65A9-FA67-4747-9C9B-6EFE115061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8622" y="3373152"/>
            <a:ext cx="2638969" cy="1437852"/>
          </a:xfrm>
          <a:prstGeom prst="rect">
            <a:avLst/>
          </a:prstGeom>
        </p:spPr>
      </p:pic>
      <p:sp>
        <p:nvSpPr>
          <p:cNvPr id="42" name="ZoneTexte 41">
            <a:extLst>
              <a:ext uri="{FF2B5EF4-FFF2-40B4-BE49-F238E27FC236}">
                <a16:creationId xmlns:a16="http://schemas.microsoft.com/office/drawing/2014/main" id="{1D982E09-54F9-B94F-8D71-A14525035033}"/>
              </a:ext>
            </a:extLst>
          </p:cNvPr>
          <p:cNvSpPr txBox="1"/>
          <p:nvPr/>
        </p:nvSpPr>
        <p:spPr>
          <a:xfrm>
            <a:off x="6113680" y="3410699"/>
            <a:ext cx="1900390" cy="600164"/>
          </a:xfrm>
          <a:prstGeom prst="rect">
            <a:avLst/>
          </a:prstGeom>
          <a:solidFill>
            <a:schemeClr val="accent2">
              <a:lumMod val="20000"/>
              <a:lumOff val="80000"/>
            </a:schemeClr>
          </a:solidFill>
          <a:ln>
            <a:solidFill>
              <a:srgbClr val="F29400"/>
            </a:solidFill>
          </a:ln>
        </p:spPr>
        <p:txBody>
          <a:bodyPr wrap="square" lIns="0" rIns="0" rtlCol="0">
            <a:spAutoFit/>
          </a:bodyPr>
          <a:lstStyle/>
          <a:p>
            <a:pPr algn="ctr" fontAlgn="base"/>
            <a:r>
              <a:rPr lang="fr-FR" sz="1100" dirty="0"/>
              <a:t>Evénements / orientation / Formation / Animation communauté</a:t>
            </a:r>
          </a:p>
        </p:txBody>
      </p:sp>
      <p:sp>
        <p:nvSpPr>
          <p:cNvPr id="32" name="ZoneTexte 31">
            <a:extLst>
              <a:ext uri="{FF2B5EF4-FFF2-40B4-BE49-F238E27FC236}">
                <a16:creationId xmlns:a16="http://schemas.microsoft.com/office/drawing/2014/main" id="{94DCCCE8-6F6C-D544-9762-D6180B484C10}"/>
              </a:ext>
            </a:extLst>
          </p:cNvPr>
          <p:cNvSpPr txBox="1"/>
          <p:nvPr/>
        </p:nvSpPr>
        <p:spPr>
          <a:xfrm>
            <a:off x="2618363" y="1247949"/>
            <a:ext cx="1587692" cy="430887"/>
          </a:xfrm>
          <a:prstGeom prst="rect">
            <a:avLst/>
          </a:prstGeom>
          <a:noFill/>
          <a:ln>
            <a:noFill/>
          </a:ln>
        </p:spPr>
        <p:txBody>
          <a:bodyPr wrap="square" lIns="0" rIns="0" rtlCol="0">
            <a:spAutoFit/>
          </a:bodyPr>
          <a:lstStyle/>
          <a:p>
            <a:pPr algn="ctr" fontAlgn="base"/>
            <a:r>
              <a:rPr lang="fr-FR" sz="1100" b="1" dirty="0">
                <a:latin typeface="Futura"/>
                <a:cs typeface="Futura Medium" panose="020B0602020204020303" pitchFamily="34" charset="-79"/>
              </a:rPr>
              <a:t>INAUGURATION </a:t>
            </a:r>
          </a:p>
          <a:p>
            <a:pPr algn="ctr" fontAlgn="base"/>
            <a:r>
              <a:rPr lang="fr-FR" sz="1100" b="1" dirty="0">
                <a:latin typeface="Futura"/>
                <a:cs typeface="Futura Medium" panose="020B0602020204020303" pitchFamily="34" charset="-79"/>
              </a:rPr>
              <a:t>NOVEMBRE 2021 </a:t>
            </a:r>
          </a:p>
        </p:txBody>
      </p:sp>
      <p:cxnSp>
        <p:nvCxnSpPr>
          <p:cNvPr id="34" name="Connecteur droit 33">
            <a:extLst>
              <a:ext uri="{FF2B5EF4-FFF2-40B4-BE49-F238E27FC236}">
                <a16:creationId xmlns:a16="http://schemas.microsoft.com/office/drawing/2014/main" id="{12085706-3087-8845-841E-52CD0BC5EDD5}"/>
              </a:ext>
            </a:extLst>
          </p:cNvPr>
          <p:cNvCxnSpPr>
            <a:cxnSpLocks/>
          </p:cNvCxnSpPr>
          <p:nvPr/>
        </p:nvCxnSpPr>
        <p:spPr>
          <a:xfrm>
            <a:off x="80436" y="670894"/>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43" name="ZoneTexte 42">
            <a:extLst>
              <a:ext uri="{FF2B5EF4-FFF2-40B4-BE49-F238E27FC236}">
                <a16:creationId xmlns:a16="http://schemas.microsoft.com/office/drawing/2014/main" id="{C16E9B49-0250-754A-8AA5-0C7408FC0A4D}"/>
              </a:ext>
            </a:extLst>
          </p:cNvPr>
          <p:cNvSpPr txBox="1"/>
          <p:nvPr/>
        </p:nvSpPr>
        <p:spPr>
          <a:xfrm>
            <a:off x="-1" y="79214"/>
            <a:ext cx="10983687" cy="646331"/>
          </a:xfrm>
          <a:prstGeom prst="rect">
            <a:avLst/>
          </a:prstGeom>
          <a:noFill/>
        </p:spPr>
        <p:txBody>
          <a:bodyPr wrap="square" rtlCol="0">
            <a:spAutoFit/>
          </a:bodyPr>
          <a:lstStyle/>
          <a:p>
            <a:r>
              <a:rPr lang="fr-FR" dirty="0">
                <a:solidFill>
                  <a:srgbClr val="F49600"/>
                </a:solidFill>
                <a:latin typeface="Futura"/>
                <a:ea typeface="Roboto" pitchFamily="2" charset="0"/>
              </a:rPr>
              <a:t>UN PROJET EN CONSTRUCTION : PLANNING DE REALISATION DES TRAVAUX ET DE DEVELOPPEMENT DU CAMPUS</a:t>
            </a:r>
          </a:p>
        </p:txBody>
      </p:sp>
      <p:pic>
        <p:nvPicPr>
          <p:cNvPr id="44" name="Image 43">
            <a:extLst>
              <a:ext uri="{FF2B5EF4-FFF2-40B4-BE49-F238E27FC236}">
                <a16:creationId xmlns:a16="http://schemas.microsoft.com/office/drawing/2014/main" id="{296C43F5-8849-EB48-9CF4-947158264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02900" y="146618"/>
            <a:ext cx="1524867" cy="1524867"/>
          </a:xfrm>
          <a:prstGeom prst="rect">
            <a:avLst/>
          </a:prstGeom>
        </p:spPr>
      </p:pic>
      <p:sp>
        <p:nvSpPr>
          <p:cNvPr id="2" name="ZoneTexte 1">
            <a:extLst>
              <a:ext uri="{FF2B5EF4-FFF2-40B4-BE49-F238E27FC236}">
                <a16:creationId xmlns:a16="http://schemas.microsoft.com/office/drawing/2014/main" id="{4A90D0E8-B5B1-5F4D-AFBD-3DB4EB92BA73}"/>
              </a:ext>
            </a:extLst>
          </p:cNvPr>
          <p:cNvSpPr txBox="1"/>
          <p:nvPr/>
        </p:nvSpPr>
        <p:spPr>
          <a:xfrm>
            <a:off x="5491842" y="1125213"/>
            <a:ext cx="1046602" cy="430887"/>
          </a:xfrm>
          <a:prstGeom prst="rect">
            <a:avLst/>
          </a:prstGeom>
          <a:noFill/>
          <a:ln>
            <a:solidFill>
              <a:srgbClr val="0070C0"/>
            </a:solidFill>
          </a:ln>
        </p:spPr>
        <p:txBody>
          <a:bodyPr wrap="square" lIns="0" rIns="0" rtlCol="0">
            <a:spAutoFit/>
          </a:bodyPr>
          <a:lstStyle/>
          <a:p>
            <a:pPr algn="ctr" fontAlgn="base"/>
            <a:r>
              <a:rPr lang="fr-FR" sz="1100" b="1" dirty="0" err="1"/>
              <a:t>Re</a:t>
            </a:r>
            <a:r>
              <a:rPr lang="fr-FR" sz="1100" b="1" dirty="0"/>
              <a:t>-labellisation excellence</a:t>
            </a:r>
          </a:p>
        </p:txBody>
      </p:sp>
      <p:sp>
        <p:nvSpPr>
          <p:cNvPr id="26" name="ZoneTexte 25">
            <a:extLst>
              <a:ext uri="{FF2B5EF4-FFF2-40B4-BE49-F238E27FC236}">
                <a16:creationId xmlns:a16="http://schemas.microsoft.com/office/drawing/2014/main" id="{53EE666A-D32D-254A-A9E4-F3919AA32DF5}"/>
              </a:ext>
            </a:extLst>
          </p:cNvPr>
          <p:cNvSpPr txBox="1"/>
          <p:nvPr/>
        </p:nvSpPr>
        <p:spPr>
          <a:xfrm>
            <a:off x="6307876" y="771303"/>
            <a:ext cx="1046602" cy="261610"/>
          </a:xfrm>
          <a:prstGeom prst="rect">
            <a:avLst/>
          </a:prstGeom>
          <a:noFill/>
          <a:ln>
            <a:solidFill>
              <a:srgbClr val="0070C0"/>
            </a:solidFill>
          </a:ln>
        </p:spPr>
        <p:txBody>
          <a:bodyPr wrap="square" lIns="0" rIns="0" rtlCol="0">
            <a:spAutoFit/>
          </a:bodyPr>
          <a:lstStyle/>
          <a:p>
            <a:pPr algn="ctr" fontAlgn="base"/>
            <a:r>
              <a:rPr lang="fr-FR" sz="1100" b="1" dirty="0"/>
              <a:t>ORAL AMI / CMA</a:t>
            </a:r>
          </a:p>
        </p:txBody>
      </p:sp>
      <p:sp>
        <p:nvSpPr>
          <p:cNvPr id="29" name="ZoneTexte 28">
            <a:extLst>
              <a:ext uri="{FF2B5EF4-FFF2-40B4-BE49-F238E27FC236}">
                <a16:creationId xmlns:a16="http://schemas.microsoft.com/office/drawing/2014/main" id="{912C6AE3-2229-6448-AAF2-7D6F906FF6A0}"/>
              </a:ext>
            </a:extLst>
          </p:cNvPr>
          <p:cNvSpPr txBox="1"/>
          <p:nvPr/>
        </p:nvSpPr>
        <p:spPr>
          <a:xfrm>
            <a:off x="5775098" y="4094959"/>
            <a:ext cx="1699072" cy="261610"/>
          </a:xfrm>
          <a:prstGeom prst="rect">
            <a:avLst/>
          </a:prstGeom>
          <a:solidFill>
            <a:schemeClr val="accent1">
              <a:lumMod val="20000"/>
              <a:lumOff val="80000"/>
            </a:schemeClr>
          </a:solidFill>
          <a:ln>
            <a:solidFill>
              <a:srgbClr val="0070C0"/>
            </a:solidFill>
          </a:ln>
        </p:spPr>
        <p:txBody>
          <a:bodyPr wrap="square" lIns="0" rIns="0" rtlCol="0">
            <a:spAutoFit/>
          </a:bodyPr>
          <a:lstStyle/>
          <a:p>
            <a:pPr algn="ctr" fontAlgn="base"/>
            <a:r>
              <a:rPr lang="fr-FR" sz="1100" b="1" dirty="0"/>
              <a:t>MISE EN PLACE DU PRIC</a:t>
            </a:r>
          </a:p>
        </p:txBody>
      </p:sp>
      <p:sp>
        <p:nvSpPr>
          <p:cNvPr id="35" name="ZoneTexte 34">
            <a:extLst>
              <a:ext uri="{FF2B5EF4-FFF2-40B4-BE49-F238E27FC236}">
                <a16:creationId xmlns:a16="http://schemas.microsoft.com/office/drawing/2014/main" id="{8FC24C41-7BA7-5743-A07C-35C679A5F06B}"/>
              </a:ext>
            </a:extLst>
          </p:cNvPr>
          <p:cNvSpPr txBox="1"/>
          <p:nvPr/>
        </p:nvSpPr>
        <p:spPr>
          <a:xfrm>
            <a:off x="5784575" y="4510922"/>
            <a:ext cx="3095020" cy="261610"/>
          </a:xfrm>
          <a:prstGeom prst="rect">
            <a:avLst/>
          </a:prstGeom>
          <a:noFill/>
          <a:ln>
            <a:solidFill>
              <a:srgbClr val="0070C0"/>
            </a:solidFill>
          </a:ln>
        </p:spPr>
        <p:txBody>
          <a:bodyPr wrap="square" lIns="0" rIns="0" rtlCol="0">
            <a:spAutoFit/>
          </a:bodyPr>
          <a:lstStyle/>
          <a:p>
            <a:pPr algn="ctr" fontAlgn="base"/>
            <a:r>
              <a:rPr lang="fr-FR" sz="1100" b="1" dirty="0"/>
              <a:t>DEPOT PROJET ARCHITECTE + TRAVAUX</a:t>
            </a:r>
          </a:p>
        </p:txBody>
      </p:sp>
      <p:sp>
        <p:nvSpPr>
          <p:cNvPr id="38" name="ZoneTexte 37">
            <a:extLst>
              <a:ext uri="{FF2B5EF4-FFF2-40B4-BE49-F238E27FC236}">
                <a16:creationId xmlns:a16="http://schemas.microsoft.com/office/drawing/2014/main" id="{0A7E5844-C6D6-AA4A-94A4-968D2A108E0F}"/>
              </a:ext>
            </a:extLst>
          </p:cNvPr>
          <p:cNvSpPr txBox="1"/>
          <p:nvPr/>
        </p:nvSpPr>
        <p:spPr>
          <a:xfrm>
            <a:off x="6682927" y="1122739"/>
            <a:ext cx="1046602" cy="261610"/>
          </a:xfrm>
          <a:prstGeom prst="rect">
            <a:avLst/>
          </a:prstGeom>
          <a:noFill/>
          <a:ln>
            <a:solidFill>
              <a:srgbClr val="0070C0"/>
            </a:solidFill>
          </a:ln>
        </p:spPr>
        <p:txBody>
          <a:bodyPr wrap="square" lIns="0" rIns="0" rtlCol="0">
            <a:spAutoFit/>
          </a:bodyPr>
          <a:lstStyle/>
          <a:p>
            <a:pPr algn="ctr" fontAlgn="base"/>
            <a:r>
              <a:rPr lang="fr-FR" sz="1100" b="1" dirty="0"/>
              <a:t>REMISE COVE</a:t>
            </a:r>
          </a:p>
        </p:txBody>
      </p:sp>
    </p:spTree>
    <p:extLst>
      <p:ext uri="{BB962C8B-B14F-4D97-AF65-F5344CB8AC3E}">
        <p14:creationId xmlns:p14="http://schemas.microsoft.com/office/powerpoint/2010/main" val="144799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3B1D290-92DF-C243-BE9E-321FDAEEC237}"/>
              </a:ext>
            </a:extLst>
          </p:cNvPr>
          <p:cNvGrpSpPr/>
          <p:nvPr/>
        </p:nvGrpSpPr>
        <p:grpSpPr>
          <a:xfrm>
            <a:off x="2797651" y="703577"/>
            <a:ext cx="6160819" cy="5958998"/>
            <a:chOff x="4984260" y="304801"/>
            <a:chExt cx="6400798" cy="6281056"/>
          </a:xfrm>
        </p:grpSpPr>
        <p:sp>
          <p:nvSpPr>
            <p:cNvPr id="4" name="Larme 3">
              <a:extLst>
                <a:ext uri="{FF2B5EF4-FFF2-40B4-BE49-F238E27FC236}">
                  <a16:creationId xmlns:a16="http://schemas.microsoft.com/office/drawing/2014/main" id="{342862E8-1507-F442-9915-8A34BFEC3309}"/>
                </a:ext>
              </a:extLst>
            </p:cNvPr>
            <p:cNvSpPr/>
            <p:nvPr/>
          </p:nvSpPr>
          <p:spPr>
            <a:xfrm>
              <a:off x="4984261" y="3505200"/>
              <a:ext cx="3124200" cy="3080657"/>
            </a:xfrm>
            <a:prstGeom prst="teardrop">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Larme 23">
              <a:extLst>
                <a:ext uri="{FF2B5EF4-FFF2-40B4-BE49-F238E27FC236}">
                  <a16:creationId xmlns:a16="http://schemas.microsoft.com/office/drawing/2014/main" id="{1DF5D57F-B90D-1F4C-81BA-81D50D6C34F6}"/>
                </a:ext>
              </a:extLst>
            </p:cNvPr>
            <p:cNvSpPr/>
            <p:nvPr/>
          </p:nvSpPr>
          <p:spPr>
            <a:xfrm flipH="1">
              <a:off x="8260859" y="3505200"/>
              <a:ext cx="3124199" cy="3080657"/>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Larme 24">
              <a:extLst>
                <a:ext uri="{FF2B5EF4-FFF2-40B4-BE49-F238E27FC236}">
                  <a16:creationId xmlns:a16="http://schemas.microsoft.com/office/drawing/2014/main" id="{9605C709-7F66-1B43-9E8C-FA03DAE45EB3}"/>
                </a:ext>
              </a:extLst>
            </p:cNvPr>
            <p:cNvSpPr/>
            <p:nvPr/>
          </p:nvSpPr>
          <p:spPr>
            <a:xfrm flipH="1" flipV="1">
              <a:off x="8260858" y="304801"/>
              <a:ext cx="3124199" cy="3080656"/>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Larme 25">
              <a:extLst>
                <a:ext uri="{FF2B5EF4-FFF2-40B4-BE49-F238E27FC236}">
                  <a16:creationId xmlns:a16="http://schemas.microsoft.com/office/drawing/2014/main" id="{335737A8-CF88-5C4F-A9A5-E5B7A6B6D22B}"/>
                </a:ext>
              </a:extLst>
            </p:cNvPr>
            <p:cNvSpPr/>
            <p:nvPr/>
          </p:nvSpPr>
          <p:spPr>
            <a:xfrm flipV="1">
              <a:off x="4984260" y="304801"/>
              <a:ext cx="3124201" cy="3080656"/>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27" name="Image 26">
              <a:extLst>
                <a:ext uri="{FF2B5EF4-FFF2-40B4-BE49-F238E27FC236}">
                  <a16:creationId xmlns:a16="http://schemas.microsoft.com/office/drawing/2014/main" id="{6E0E4BE3-4EB7-4F41-A3D3-0121E9E48F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3313" y="2491455"/>
              <a:ext cx="1875090" cy="1875090"/>
            </a:xfrm>
            <a:prstGeom prst="rect">
              <a:avLst/>
            </a:prstGeom>
          </p:spPr>
        </p:pic>
        <p:sp>
          <p:nvSpPr>
            <p:cNvPr id="6" name="ZoneTexte 5">
              <a:extLst>
                <a:ext uri="{FF2B5EF4-FFF2-40B4-BE49-F238E27FC236}">
                  <a16:creationId xmlns:a16="http://schemas.microsoft.com/office/drawing/2014/main" id="{AAE4B924-0F0B-D942-8C9A-E812DE71F34F}"/>
                </a:ext>
              </a:extLst>
            </p:cNvPr>
            <p:cNvSpPr txBox="1"/>
            <p:nvPr/>
          </p:nvSpPr>
          <p:spPr>
            <a:xfrm>
              <a:off x="5169318" y="984881"/>
              <a:ext cx="2759527" cy="2030037"/>
            </a:xfrm>
            <a:prstGeom prst="rect">
              <a:avLst/>
            </a:prstGeom>
            <a:noFill/>
            <a:ln>
              <a:noFill/>
            </a:ln>
          </p:spPr>
          <p:txBody>
            <a:bodyPr wrap="square" lIns="0" rIns="0" rtlCol="0">
              <a:spAutoFit/>
            </a:bodyPr>
            <a:lstStyle/>
            <a:p>
              <a:pPr algn="ctr" fontAlgn="base"/>
              <a:r>
                <a:rPr lang="fr-FR" sz="2800" b="1" dirty="0"/>
                <a:t>DONNER A VOIR </a:t>
              </a:r>
            </a:p>
            <a:p>
              <a:pPr algn="ctr" fontAlgn="base"/>
              <a:r>
                <a:rPr lang="fr-FR" sz="1400" b="1" dirty="0">
                  <a:solidFill>
                    <a:schemeClr val="bg1">
                      <a:lumMod val="50000"/>
                    </a:schemeClr>
                  </a:solidFill>
                </a:rPr>
                <a:t>LES METIERS, LES SAVOIR FAIRE, LES MATIERES, LES TECHNIQUES, LES ENTREPRISES, LES HOMMES &amp; LES FEMMES, </a:t>
              </a:r>
            </a:p>
            <a:p>
              <a:pPr algn="ctr" fontAlgn="base"/>
              <a:r>
                <a:rPr lang="fr-FR" sz="1400" b="1" dirty="0">
                  <a:solidFill>
                    <a:schemeClr val="bg1">
                      <a:lumMod val="50000"/>
                    </a:schemeClr>
                  </a:solidFill>
                </a:rPr>
                <a:t>LES PARCOURS, </a:t>
              </a:r>
            </a:p>
            <a:p>
              <a:pPr algn="ctr" fontAlgn="base"/>
              <a:r>
                <a:rPr lang="fr-FR" sz="1400" b="1" dirty="0">
                  <a:solidFill>
                    <a:schemeClr val="bg1">
                      <a:lumMod val="50000"/>
                    </a:schemeClr>
                  </a:solidFill>
                </a:rPr>
                <a:t>LES FORMATIONS</a:t>
              </a:r>
              <a:endParaRPr lang="fr-FR" sz="2800" b="1" dirty="0">
                <a:solidFill>
                  <a:schemeClr val="bg1">
                    <a:lumMod val="50000"/>
                  </a:schemeClr>
                </a:solidFill>
              </a:endParaRPr>
            </a:p>
          </p:txBody>
        </p:sp>
        <p:sp>
          <p:nvSpPr>
            <p:cNvPr id="28" name="ZoneTexte 27">
              <a:extLst>
                <a:ext uri="{FF2B5EF4-FFF2-40B4-BE49-F238E27FC236}">
                  <a16:creationId xmlns:a16="http://schemas.microsoft.com/office/drawing/2014/main" id="{5EEF508B-3500-0E49-995A-7BBF440D6D46}"/>
                </a:ext>
              </a:extLst>
            </p:cNvPr>
            <p:cNvSpPr txBox="1"/>
            <p:nvPr/>
          </p:nvSpPr>
          <p:spPr>
            <a:xfrm>
              <a:off x="8543885" y="984881"/>
              <a:ext cx="2558143" cy="1751817"/>
            </a:xfrm>
            <a:prstGeom prst="rect">
              <a:avLst/>
            </a:prstGeom>
            <a:noFill/>
            <a:ln>
              <a:noFill/>
            </a:ln>
          </p:spPr>
          <p:txBody>
            <a:bodyPr wrap="square" lIns="0" rIns="0" rtlCol="0">
              <a:spAutoFit/>
            </a:bodyPr>
            <a:lstStyle>
              <a:defPPr>
                <a:defRPr lang="fr-FR"/>
              </a:defPPr>
              <a:lvl1pPr algn="ctr" fontAlgn="base">
                <a:defRPr sz="3200" b="1">
                  <a:solidFill>
                    <a:schemeClr val="bg1"/>
                  </a:solidFill>
                </a:defRPr>
              </a:lvl1pPr>
            </a:lstStyle>
            <a:p>
              <a:r>
                <a:rPr lang="fr-FR" sz="2800" dirty="0">
                  <a:solidFill>
                    <a:schemeClr val="tx1"/>
                  </a:solidFill>
                </a:rPr>
                <a:t>ORIENTER</a:t>
              </a:r>
              <a:r>
                <a:rPr lang="fr-FR" dirty="0"/>
                <a:t> </a:t>
              </a:r>
            </a:p>
            <a:p>
              <a:r>
                <a:rPr lang="fr-FR" sz="1400" dirty="0">
                  <a:solidFill>
                    <a:schemeClr val="bg1">
                      <a:lumMod val="50000"/>
                    </a:schemeClr>
                  </a:solidFill>
                </a:rPr>
                <a:t>VERS UN METIER, UNE FORMATION, UNE ENTREPRISE, UN APPRENTI DANS LES SECTEURS DU PATRIMOINE ET DE L’ARTISANAT</a:t>
              </a:r>
              <a:endParaRPr lang="fr-FR" sz="2800" dirty="0">
                <a:solidFill>
                  <a:schemeClr val="bg1">
                    <a:lumMod val="50000"/>
                  </a:schemeClr>
                </a:solidFill>
              </a:endParaRPr>
            </a:p>
          </p:txBody>
        </p:sp>
        <p:sp>
          <p:nvSpPr>
            <p:cNvPr id="29" name="ZoneTexte 28">
              <a:extLst>
                <a:ext uri="{FF2B5EF4-FFF2-40B4-BE49-F238E27FC236}">
                  <a16:creationId xmlns:a16="http://schemas.microsoft.com/office/drawing/2014/main" id="{9E6E68E3-D265-ED41-93BB-74E7F9E4056A}"/>
                </a:ext>
              </a:extLst>
            </p:cNvPr>
            <p:cNvSpPr txBox="1"/>
            <p:nvPr/>
          </p:nvSpPr>
          <p:spPr>
            <a:xfrm>
              <a:off x="5193810" y="4147924"/>
              <a:ext cx="2735035" cy="1654493"/>
            </a:xfrm>
            <a:prstGeom prst="rect">
              <a:avLst/>
            </a:prstGeom>
            <a:noFill/>
            <a:ln>
              <a:noFill/>
            </a:ln>
          </p:spPr>
          <p:txBody>
            <a:bodyPr wrap="square" lIns="0" rIns="0" rtlCol="0">
              <a:spAutoFit/>
            </a:bodyPr>
            <a:lstStyle>
              <a:defPPr>
                <a:defRPr lang="fr-FR"/>
              </a:defPPr>
              <a:lvl1pPr algn="ctr" fontAlgn="base">
                <a:defRPr sz="3200" b="1">
                  <a:solidFill>
                    <a:schemeClr val="bg1"/>
                  </a:solidFill>
                </a:defRPr>
              </a:lvl1pPr>
            </a:lstStyle>
            <a:p>
              <a:r>
                <a:rPr lang="fr-FR" sz="2400" dirty="0">
                  <a:solidFill>
                    <a:schemeClr val="tx1"/>
                  </a:solidFill>
                </a:rPr>
                <a:t>ANIMER LA COMMUNAUTE CAMPUS DANS UN TIERS LIEU OUVERT</a:t>
              </a:r>
            </a:p>
          </p:txBody>
        </p:sp>
        <p:sp>
          <p:nvSpPr>
            <p:cNvPr id="30" name="ZoneTexte 29">
              <a:extLst>
                <a:ext uri="{FF2B5EF4-FFF2-40B4-BE49-F238E27FC236}">
                  <a16:creationId xmlns:a16="http://schemas.microsoft.com/office/drawing/2014/main" id="{B5C95858-054A-EA4A-9357-9B7C6C979D5E}"/>
                </a:ext>
              </a:extLst>
            </p:cNvPr>
            <p:cNvSpPr txBox="1"/>
            <p:nvPr/>
          </p:nvSpPr>
          <p:spPr>
            <a:xfrm>
              <a:off x="8543886" y="4147924"/>
              <a:ext cx="2414353" cy="2141109"/>
            </a:xfrm>
            <a:prstGeom prst="rect">
              <a:avLst/>
            </a:prstGeom>
            <a:noFill/>
            <a:ln>
              <a:noFill/>
            </a:ln>
          </p:spPr>
          <p:txBody>
            <a:bodyPr wrap="square" lIns="0" rIns="0" rtlCol="0">
              <a:spAutoFit/>
            </a:bodyPr>
            <a:lstStyle>
              <a:defPPr>
                <a:defRPr lang="fr-FR"/>
              </a:defPPr>
              <a:lvl1pPr algn="ctr" fontAlgn="base">
                <a:defRPr sz="3200" b="1">
                  <a:solidFill>
                    <a:schemeClr val="bg1"/>
                  </a:solidFill>
                </a:defRPr>
              </a:lvl1pPr>
            </a:lstStyle>
            <a:p>
              <a:r>
                <a:rPr lang="fr-FR" sz="2800" dirty="0">
                  <a:solidFill>
                    <a:schemeClr val="tx1"/>
                  </a:solidFill>
                </a:rPr>
                <a:t>FORMER</a:t>
              </a:r>
            </a:p>
            <a:p>
              <a:r>
                <a:rPr lang="fr-FR" sz="1400" dirty="0">
                  <a:solidFill>
                    <a:schemeClr val="bg1">
                      <a:lumMod val="50000"/>
                    </a:schemeClr>
                  </a:solidFill>
                </a:rPr>
                <a:t>PAR LA PRATIQUE ET L’EXPERIENCE AUX METIERS DU PATRIMOINE ET DE L’ARTISANAT D’HIER ET DE DEMAIN</a:t>
              </a:r>
            </a:p>
            <a:p>
              <a:endParaRPr lang="fr-FR" sz="2800" dirty="0">
                <a:solidFill>
                  <a:schemeClr val="tx1"/>
                </a:solidFill>
              </a:endParaRPr>
            </a:p>
          </p:txBody>
        </p:sp>
      </p:grpSp>
      <p:cxnSp>
        <p:nvCxnSpPr>
          <p:cNvPr id="13" name="Connecteur droit 12">
            <a:extLst>
              <a:ext uri="{FF2B5EF4-FFF2-40B4-BE49-F238E27FC236}">
                <a16:creationId xmlns:a16="http://schemas.microsoft.com/office/drawing/2014/main" id="{2680DD66-F2F2-CB4F-8DEB-BDFF8FCCAB72}"/>
              </a:ext>
            </a:extLst>
          </p:cNvPr>
          <p:cNvCxnSpPr>
            <a:cxnSpLocks/>
          </p:cNvCxnSpPr>
          <p:nvPr/>
        </p:nvCxnSpPr>
        <p:spPr>
          <a:xfrm>
            <a:off x="80436" y="453180"/>
            <a:ext cx="9754680" cy="0"/>
          </a:xfrm>
          <a:prstGeom prst="line">
            <a:avLst/>
          </a:prstGeom>
          <a:noFill/>
          <a:ln w="25400" cap="flat">
            <a:solidFill>
              <a:srgbClr val="F49600"/>
            </a:solidFill>
            <a:prstDash val="solid"/>
            <a:miter lim="400000"/>
          </a:ln>
          <a:effectLst/>
          <a:sp3d/>
        </p:spPr>
        <p:style>
          <a:lnRef idx="0">
            <a:scrgbClr r="0" g="0" b="0"/>
          </a:lnRef>
          <a:fillRef idx="0">
            <a:scrgbClr r="0" g="0" b="0"/>
          </a:fillRef>
          <a:effectRef idx="0">
            <a:scrgbClr r="0" g="0" b="0"/>
          </a:effectRef>
          <a:fontRef idx="none"/>
        </p:style>
      </p:cxnSp>
      <p:sp>
        <p:nvSpPr>
          <p:cNvPr id="14" name="ZoneTexte 13">
            <a:extLst>
              <a:ext uri="{FF2B5EF4-FFF2-40B4-BE49-F238E27FC236}">
                <a16:creationId xmlns:a16="http://schemas.microsoft.com/office/drawing/2014/main" id="{6145E534-EB37-B64C-8943-53D222DF1978}"/>
              </a:ext>
            </a:extLst>
          </p:cNvPr>
          <p:cNvSpPr txBox="1"/>
          <p:nvPr/>
        </p:nvSpPr>
        <p:spPr>
          <a:xfrm>
            <a:off x="-1" y="79214"/>
            <a:ext cx="11025809" cy="369332"/>
          </a:xfrm>
          <a:prstGeom prst="rect">
            <a:avLst/>
          </a:prstGeom>
          <a:noFill/>
        </p:spPr>
        <p:txBody>
          <a:bodyPr wrap="square" rtlCol="0">
            <a:spAutoFit/>
          </a:bodyPr>
          <a:lstStyle/>
          <a:p>
            <a:pPr algn="ctr"/>
            <a:r>
              <a:rPr lang="fr-FR" dirty="0">
                <a:solidFill>
                  <a:srgbClr val="F49600"/>
                </a:solidFill>
                <a:latin typeface="Futura Medium" panose="020B0602020204020303" pitchFamily="34" charset="-79"/>
                <a:ea typeface="Roboto" pitchFamily="2" charset="0"/>
                <a:cs typeface="Futura Medium" panose="020B0602020204020303" pitchFamily="34" charset="-79"/>
              </a:rPr>
              <a:t>LE CAMPUS VERSAILLES : UNE OFFRE A QUATRE FEUILLES</a:t>
            </a:r>
          </a:p>
        </p:txBody>
      </p:sp>
      <p:pic>
        <p:nvPicPr>
          <p:cNvPr id="15" name="Image 14">
            <a:extLst>
              <a:ext uri="{FF2B5EF4-FFF2-40B4-BE49-F238E27FC236}">
                <a16:creationId xmlns:a16="http://schemas.microsoft.com/office/drawing/2014/main" id="{6190D807-FEC6-C042-A0AB-25619D5D09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9675" y="79214"/>
            <a:ext cx="1248727" cy="1248727"/>
          </a:xfrm>
          <a:prstGeom prst="rect">
            <a:avLst/>
          </a:prstGeom>
        </p:spPr>
      </p:pic>
    </p:spTree>
    <p:extLst>
      <p:ext uri="{BB962C8B-B14F-4D97-AF65-F5344CB8AC3E}">
        <p14:creationId xmlns:p14="http://schemas.microsoft.com/office/powerpoint/2010/main" val="36134080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lIns="0" rIns="0" rtlCol="0">
        <a:spAutoFit/>
      </a:bodyPr>
      <a:lstStyle>
        <a:defPPr algn="just" fontAlgn="base">
          <a:defRPr sz="11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D0609C18A15B4FA09C703A83EFDD5E" ma:contentTypeVersion="10" ma:contentTypeDescription="Crée un document." ma:contentTypeScope="" ma:versionID="0aafacf28fdd3637d583d739e6db2aa1">
  <xsd:schema xmlns:xsd="http://www.w3.org/2001/XMLSchema" xmlns:xs="http://www.w3.org/2001/XMLSchema" xmlns:p="http://schemas.microsoft.com/office/2006/metadata/properties" xmlns:ns3="4b0fd598-1d58-407c-bee9-336648c948e4" targetNamespace="http://schemas.microsoft.com/office/2006/metadata/properties" ma:root="true" ma:fieldsID="60aa644c8866b4aebfc91e1758713474" ns3:_="">
    <xsd:import namespace="4b0fd598-1d58-407c-bee9-336648c948e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fd598-1d58-407c-bee9-336648c94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061AB-4C86-4577-B996-37706C87305F}">
  <ds:schemaRefs>
    <ds:schemaRef ds:uri="http://schemas.openxmlformats.org/package/2006/metadata/core-properties"/>
    <ds:schemaRef ds:uri="http://www.w3.org/XML/1998/namespace"/>
    <ds:schemaRef ds:uri="4b0fd598-1d58-407c-bee9-336648c948e4"/>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F1E18BC-C442-4F0B-9457-E981C983F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fd598-1d58-407c-bee9-336648c948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3E441C-C29E-447A-AA77-A95F90A582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160329</TotalTime>
  <Words>6678</Words>
  <Application>Microsoft Office PowerPoint</Application>
  <PresentationFormat>Grand écran</PresentationFormat>
  <Paragraphs>1046</Paragraphs>
  <Slides>27</Slides>
  <Notes>1</Notes>
  <HiddenSlides>0</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27</vt:i4>
      </vt:variant>
    </vt:vector>
  </HeadingPairs>
  <TitlesOfParts>
    <vt:vector size="46" baseType="lpstr">
      <vt:lpstr>Apple Chancery</vt:lpstr>
      <vt:lpstr>Arial</vt:lpstr>
      <vt:lpstr>Arial</vt:lpstr>
      <vt:lpstr>Baskerville Old Face</vt:lpstr>
      <vt:lpstr>Baskerville Old Face1</vt:lpstr>
      <vt:lpstr>Baskerville Old Face2</vt:lpstr>
      <vt:lpstr>Calibri</vt:lpstr>
      <vt:lpstr>Calibri Light</vt:lpstr>
      <vt:lpstr>Calisto MT</vt:lpstr>
      <vt:lpstr>Futura</vt:lpstr>
      <vt:lpstr>FUTURA MEDIUM</vt:lpstr>
      <vt:lpstr>FUTURA MEDIUM</vt:lpstr>
      <vt:lpstr>Gill Sans MT</vt:lpstr>
      <vt:lpstr>Lucida Sans</vt:lpstr>
      <vt:lpstr>Roboto</vt:lpstr>
      <vt:lpstr>Roboto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cadrage</dc:title>
  <dc:creator>Weisman, Armelle</dc:creator>
  <cp:lastModifiedBy>Pascal GILLE</cp:lastModifiedBy>
  <cp:revision>573</cp:revision>
  <cp:lastPrinted>2022-08-31T08:51:01Z</cp:lastPrinted>
  <dcterms:created xsi:type="dcterms:W3CDTF">2020-09-10T17:20:15Z</dcterms:created>
  <dcterms:modified xsi:type="dcterms:W3CDTF">2022-09-16T06:19:02Z</dcterms:modified>
</cp:coreProperties>
</file>