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Default Extension="avi" ContentType="video/x-msvideo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2" r:id="rId2"/>
    <p:sldId id="257" r:id="rId3"/>
    <p:sldId id="290" r:id="rId4"/>
    <p:sldId id="258" r:id="rId5"/>
    <p:sldId id="259" r:id="rId6"/>
    <p:sldId id="261" r:id="rId7"/>
    <p:sldId id="260" r:id="rId8"/>
    <p:sldId id="262" r:id="rId9"/>
    <p:sldId id="284" r:id="rId10"/>
    <p:sldId id="293" r:id="rId11"/>
    <p:sldId id="289" r:id="rId12"/>
    <p:sldId id="279" r:id="rId13"/>
    <p:sldId id="270" r:id="rId14"/>
    <p:sldId id="285" r:id="rId15"/>
    <p:sldId id="287" r:id="rId16"/>
    <p:sldId id="294" r:id="rId17"/>
    <p:sldId id="295" r:id="rId18"/>
    <p:sldId id="281" r:id="rId19"/>
    <p:sldId id="273" r:id="rId20"/>
    <p:sldId id="274" r:id="rId21"/>
    <p:sldId id="291" r:id="rId22"/>
    <p:sldId id="296" r:id="rId23"/>
  </p:sldIdLst>
  <p:sldSz cx="9144000" cy="6858000" type="screen4x3"/>
  <p:notesSz cx="6884988" cy="100203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AA188"/>
    <a:srgbClr val="DFD39F"/>
    <a:srgbClr val="97B953"/>
    <a:srgbClr val="FFFFFF"/>
    <a:srgbClr val="CCECFF"/>
    <a:srgbClr val="99CCFF"/>
    <a:srgbClr val="DBE73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822" autoAdjust="0"/>
  </p:normalViewPr>
  <p:slideViewPr>
    <p:cSldViewPr>
      <p:cViewPr varScale="1">
        <p:scale>
          <a:sx n="74" d="100"/>
          <a:sy n="74" d="100"/>
        </p:scale>
        <p:origin x="-40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" providerId="Windows Live" clId="Web-{189FD989-53A8-485F-BFCE-B41FA0E9328A}"/>
    <pc:docChg chg="modSld">
      <pc:chgData name="Guest" userId="" providerId="Windows Live" clId="Web-{189FD989-53A8-485F-BFCE-B41FA0E9328A}" dt="2017-12-17T14:43:31.509" v="25"/>
      <pc:docMkLst>
        <pc:docMk/>
      </pc:docMkLst>
      <pc:sldChg chg="addSp delSp modSp">
        <pc:chgData name="Guest" userId="" providerId="Windows Live" clId="Web-{189FD989-53A8-485F-BFCE-B41FA0E9328A}" dt="2017-12-17T14:43:31.509" v="25"/>
        <pc:sldMkLst>
          <pc:docMk/>
          <pc:sldMk cId="0" sldId="270"/>
        </pc:sldMkLst>
        <pc:picChg chg="del">
          <ac:chgData name="Guest" userId="" providerId="Windows Live" clId="Web-{189FD989-53A8-485F-BFCE-B41FA0E9328A}" dt="2017-12-17T14:41:18.209" v="9"/>
          <ac:picMkLst>
            <pc:docMk/>
            <pc:sldMk cId="0" sldId="270"/>
            <ac:picMk id="2" creationId="{00000000-0000-0000-0000-000000000000}"/>
          </ac:picMkLst>
        </pc:picChg>
        <pc:picChg chg="del">
          <ac:chgData name="Guest" userId="" providerId="Windows Live" clId="Web-{189FD989-53A8-485F-BFCE-B41FA0E9328A}" dt="2017-12-17T14:40:42.692" v="1"/>
          <ac:picMkLst>
            <pc:docMk/>
            <pc:sldMk cId="0" sldId="270"/>
            <ac:picMk id="3" creationId="{00000000-0000-0000-0000-000000000000}"/>
          </ac:picMkLst>
        </pc:picChg>
        <pc:picChg chg="del">
          <ac:chgData name="Guest" userId="" providerId="Windows Live" clId="Web-{189FD989-53A8-485F-BFCE-B41FA0E9328A}" dt="2017-12-17T14:41:00.692" v="3"/>
          <ac:picMkLst>
            <pc:docMk/>
            <pc:sldMk cId="0" sldId="270"/>
            <ac:picMk id="4" creationId="{00000000-0000-0000-0000-000000000000}"/>
          </ac:picMkLst>
        </pc:picChg>
        <pc:picChg chg="add mod">
          <ac:chgData name="Guest" userId="" providerId="Windows Live" clId="Web-{189FD989-53A8-485F-BFCE-B41FA0E9328A}" dt="2017-12-17T14:42:37.851" v="18"/>
          <ac:picMkLst>
            <pc:docMk/>
            <pc:sldMk cId="0" sldId="270"/>
            <ac:picMk id="6" creationId="{E08C31C3-5321-45EA-8F2D-73E8C7391E4E}"/>
          </ac:picMkLst>
        </pc:picChg>
        <pc:picChg chg="add del mod">
          <ac:chgData name="Guest" userId="" providerId="Windows Live" clId="Web-{189FD989-53A8-485F-BFCE-B41FA0E9328A}" dt="2017-12-17T14:43:08.071" v="19"/>
          <ac:picMkLst>
            <pc:docMk/>
            <pc:sldMk cId="0" sldId="270"/>
            <ac:picMk id="8" creationId="{BDA68DDE-7A11-473D-8CF2-338615FCA0CE}"/>
          </ac:picMkLst>
        </pc:picChg>
        <pc:picChg chg="add mod">
          <ac:chgData name="Guest" userId="" providerId="Windows Live" clId="Web-{189FD989-53A8-485F-BFCE-B41FA0E9328A}" dt="2017-12-17T14:41:45.412" v="15"/>
          <ac:picMkLst>
            <pc:docMk/>
            <pc:sldMk cId="0" sldId="270"/>
            <ac:picMk id="10" creationId="{69B899B0-98A6-4996-8598-0EF51CBE6485}"/>
          </ac:picMkLst>
        </pc:picChg>
        <pc:picChg chg="add mod">
          <ac:chgData name="Guest" userId="" providerId="Windows Live" clId="Web-{189FD989-53A8-485F-BFCE-B41FA0E9328A}" dt="2017-12-17T14:43:31.509" v="25"/>
          <ac:picMkLst>
            <pc:docMk/>
            <pc:sldMk cId="0" sldId="270"/>
            <ac:picMk id="12" creationId="{8C5176C0-C207-4226-AD4C-37F6584997A1}"/>
          </ac:picMkLst>
        </pc:picChg>
      </pc:sldChg>
    </pc:docChg>
  </pc:docChgLst>
  <pc:docChgLst>
    <pc:chgData name="Guest" providerId="Windows Live" clId="Web-{D7D70B06-52B4-4BF3-922D-52F325CD6E01}"/>
    <pc:docChg chg="modSld sldOrd">
      <pc:chgData name="Guest" userId="" providerId="Windows Live" clId="Web-{D7D70B06-52B4-4BF3-922D-52F325CD6E01}" dt="2017-12-20T10:17:48.387" v="623"/>
      <pc:docMkLst>
        <pc:docMk/>
      </pc:docMkLst>
      <pc:sldChg chg="modSp">
        <pc:chgData name="Guest" userId="" providerId="Windows Live" clId="Web-{D7D70B06-52B4-4BF3-922D-52F325CD6E01}" dt="2017-12-20T10:04:15.928" v="147"/>
        <pc:sldMkLst>
          <pc:docMk/>
          <pc:sldMk cId="0" sldId="257"/>
        </pc:sldMkLst>
        <pc:spChg chg="mod">
          <ac:chgData name="Guest" userId="" providerId="Windows Live" clId="Web-{D7D70B06-52B4-4BF3-922D-52F325CD6E01}" dt="2017-12-20T10:04:15.928" v="147"/>
          <ac:spMkLst>
            <pc:docMk/>
            <pc:sldMk cId="0" sldId="257"/>
            <ac:spMk id="87" creationId="{00000000-0000-0000-0000-000000000000}"/>
          </ac:spMkLst>
        </pc:spChg>
      </pc:sldChg>
      <pc:sldChg chg="addAnim modAnim">
        <pc:chgData name="Guest" userId="" providerId="Windows Live" clId="Web-{D7D70B06-52B4-4BF3-922D-52F325CD6E01}" dt="2017-12-20T10:08:11.356" v="314"/>
        <pc:sldMkLst>
          <pc:docMk/>
          <pc:sldMk cId="0" sldId="258"/>
        </pc:sldMkLst>
      </pc:sldChg>
      <pc:sldChg chg="delSp modSp delAnim modNotes">
        <pc:chgData name="Guest" userId="" providerId="Windows Live" clId="Web-{D7D70B06-52B4-4BF3-922D-52F325CD6E01}" dt="2017-12-20T10:13:03.364" v="385"/>
        <pc:sldMkLst>
          <pc:docMk/>
          <pc:sldMk cId="0" sldId="260"/>
        </pc:sldMkLst>
        <pc:spChg chg="mod">
          <ac:chgData name="Guest" userId="" providerId="Windows Live" clId="Web-{D7D70B06-52B4-4BF3-922D-52F325CD6E01}" dt="2017-12-20T10:13:03.364" v="385"/>
          <ac:spMkLst>
            <pc:docMk/>
            <pc:sldMk cId="0" sldId="260"/>
            <ac:spMk id="7" creationId="{4371D8DF-2B2B-41D9-9178-79F9469AB96B}"/>
          </ac:spMkLst>
        </pc:spChg>
        <pc:spChg chg="del mod">
          <ac:chgData name="Guest" userId="" providerId="Windows Live" clId="Web-{D7D70B06-52B4-4BF3-922D-52F325CD6E01}" dt="2017-12-20T10:11:52.268" v="376"/>
          <ac:spMkLst>
            <pc:docMk/>
            <pc:sldMk cId="0" sldId="260"/>
            <ac:spMk id="8" creationId="{00000000-0000-0000-0000-000000000000}"/>
          </ac:spMkLst>
        </pc:spChg>
      </pc:sldChg>
      <pc:sldChg chg="modSp">
        <pc:chgData name="Guest" userId="" providerId="Windows Live" clId="Web-{D7D70B06-52B4-4BF3-922D-52F325CD6E01}" dt="2017-12-20T10:17:48.387" v="623"/>
        <pc:sldMkLst>
          <pc:docMk/>
          <pc:sldMk cId="0" sldId="262"/>
        </pc:sldMkLst>
        <pc:spChg chg="mod">
          <ac:chgData name="Guest" userId="" providerId="Windows Live" clId="Web-{D7D70B06-52B4-4BF3-922D-52F325CD6E01}" dt="2017-12-20T10:13:55.646" v="403"/>
          <ac:spMkLst>
            <pc:docMk/>
            <pc:sldMk cId="0" sldId="262"/>
            <ac:spMk id="4" creationId="{00000000-0000-0000-0000-000000000000}"/>
          </ac:spMkLst>
        </pc:spChg>
        <pc:spChg chg="mod">
          <ac:chgData name="Guest" userId="" providerId="Windows Live" clId="Web-{D7D70B06-52B4-4BF3-922D-52F325CD6E01}" dt="2017-12-20T10:17:31.058" v="621"/>
          <ac:spMkLst>
            <pc:docMk/>
            <pc:sldMk cId="0" sldId="262"/>
            <ac:spMk id="5" creationId="{B87CB43E-AF93-45C0-95F1-7470B93B280D}"/>
          </ac:spMkLst>
        </pc:spChg>
        <pc:spChg chg="mod">
          <ac:chgData name="Guest" userId="" providerId="Windows Live" clId="Web-{D7D70B06-52B4-4BF3-922D-52F325CD6E01}" dt="2017-12-20T10:17:48.387" v="623"/>
          <ac:spMkLst>
            <pc:docMk/>
            <pc:sldMk cId="0" sldId="262"/>
            <ac:spMk id="6" creationId="{00000000-0000-0000-0000-000000000000}"/>
          </ac:spMkLst>
        </pc:spChg>
      </pc:sldChg>
      <pc:sldChg chg="modSp ord">
        <pc:chgData name="Guest" userId="" providerId="Windows Live" clId="Web-{D7D70B06-52B4-4BF3-922D-52F325CD6E01}" dt="2017-12-20T10:01:07.111" v="82"/>
        <pc:sldMkLst>
          <pc:docMk/>
          <pc:sldMk cId="0" sldId="273"/>
        </pc:sldMkLst>
        <pc:spChg chg="mod">
          <ac:chgData name="Guest" userId="" providerId="Windows Live" clId="Web-{D7D70B06-52B4-4BF3-922D-52F325CD6E01}" dt="2017-12-20T10:01:07.111" v="82"/>
          <ac:spMkLst>
            <pc:docMk/>
            <pc:sldMk cId="0" sldId="273"/>
            <ac:spMk id="5" creationId="{00000000-0000-0000-0000-000000000000}"/>
          </ac:spMkLst>
        </pc:spChg>
      </pc:sldChg>
      <pc:sldChg chg="modSp">
        <pc:chgData name="Guest" userId="" providerId="Windows Live" clId="Web-{D7D70B06-52B4-4BF3-922D-52F325CD6E01}" dt="2017-12-20T10:02:51.395" v="130"/>
        <pc:sldMkLst>
          <pc:docMk/>
          <pc:sldMk cId="0" sldId="274"/>
        </pc:sldMkLst>
        <pc:spChg chg="mod">
          <ac:chgData name="Guest" userId="" providerId="Windows Live" clId="Web-{D7D70B06-52B4-4BF3-922D-52F325CD6E01}" dt="2017-12-20T10:02:51.395" v="130"/>
          <ac:spMkLst>
            <pc:docMk/>
            <pc:sldMk cId="0" sldId="274"/>
            <ac:spMk id="4" creationId="{00000000-0000-0000-0000-000000000000}"/>
          </ac:spMkLst>
        </pc:spChg>
      </pc:sldChg>
      <pc:sldChg chg="addSp modSp">
        <pc:chgData name="Guest" userId="" providerId="Windows Live" clId="Web-{D7D70B06-52B4-4BF3-922D-52F325CD6E01}" dt="2017-12-20T10:07:29.918" v="310"/>
        <pc:sldMkLst>
          <pc:docMk/>
          <pc:sldMk cId="0" sldId="275"/>
        </pc:sldMkLst>
        <pc:spChg chg="add mod">
          <ac:chgData name="Guest" userId="" providerId="Windows Live" clId="Web-{D7D70B06-52B4-4BF3-922D-52F325CD6E01}" dt="2017-12-20T10:06:37.713" v="264"/>
          <ac:spMkLst>
            <pc:docMk/>
            <pc:sldMk cId="0" sldId="275"/>
            <ac:spMk id="2" creationId="{D660D773-8367-4CB6-978F-C6B528F4F13A}"/>
          </ac:spMkLst>
        </pc:spChg>
        <pc:spChg chg="add mod">
          <ac:chgData name="Guest" userId="" providerId="Windows Live" clId="Web-{D7D70B06-52B4-4BF3-922D-52F325CD6E01}" dt="2017-12-20T10:07:29.918" v="310"/>
          <ac:spMkLst>
            <pc:docMk/>
            <pc:sldMk cId="0" sldId="275"/>
            <ac:spMk id="3" creationId="{4373F3BA-DD7C-4C4E-A5F3-903EF732AEF9}"/>
          </ac:spMkLst>
        </pc:spChg>
        <pc:spChg chg="mod">
          <ac:chgData name="Guest" userId="" providerId="Windows Live" clId="Web-{D7D70B06-52B4-4BF3-922D-52F325CD6E01}" dt="2017-12-20T10:04:28.757" v="152"/>
          <ac:spMkLst>
            <pc:docMk/>
            <pc:sldMk cId="0" sldId="275"/>
            <ac:spMk id="496" creationId="{00000000-0000-0000-0000-000000000000}"/>
          </ac:spMkLst>
        </pc:spChg>
      </pc:sldChg>
    </pc:docChg>
  </pc:docChgLst>
  <pc:docChgLst>
    <pc:chgData name="Didier DETERNOZ" userId="ddac247bdd2224e0" providerId="Windows Live" clId="Web-{4F15F56A-0CF8-4281-800A-E4A22B3E9D2A}"/>
    <pc:docChg chg="addSld delSld modSld modSection">
      <pc:chgData name="Didier DETERNOZ" userId="ddac247bdd2224e0" providerId="Windows Live" clId="Web-{4F15F56A-0CF8-4281-800A-E4A22B3E9D2A}" dt="2017-12-16T22:47:21.488" v="6"/>
      <pc:docMkLst>
        <pc:docMk/>
      </pc:docMkLst>
      <pc:sldChg chg="new del">
        <pc:chgData name="Didier DETERNOZ" userId="ddac247bdd2224e0" providerId="Windows Live" clId="Web-{4F15F56A-0CF8-4281-800A-E4A22B3E9D2A}" dt="2017-12-16T22:46:43.534" v="1"/>
        <pc:sldMkLst>
          <pc:docMk/>
          <pc:sldMk cId="518793925" sldId="290"/>
        </pc:sldMkLst>
      </pc:sldChg>
      <pc:sldChg chg="delSp modSp add replId">
        <pc:chgData name="Didier DETERNOZ" userId="ddac247bdd2224e0" providerId="Windows Live" clId="Web-{4F15F56A-0CF8-4281-800A-E4A22B3E9D2A}" dt="2017-12-16T22:47:21.488" v="6"/>
        <pc:sldMkLst>
          <pc:docMk/>
          <pc:sldMk cId="821960704" sldId="290"/>
        </pc:sldMkLst>
        <pc:spChg chg="del">
          <ac:chgData name="Didier DETERNOZ" userId="ddac247bdd2224e0" providerId="Windows Live" clId="Web-{4F15F56A-0CF8-4281-800A-E4A22B3E9D2A}" dt="2017-12-16T22:47:13.113" v="3"/>
          <ac:spMkLst>
            <pc:docMk/>
            <pc:sldMk cId="821960704" sldId="290"/>
            <ac:spMk id="4" creationId="{00000000-0000-0000-0000-000000000000}"/>
          </ac:spMkLst>
        </pc:spChg>
        <pc:spChg chg="del">
          <ac:chgData name="Didier DETERNOZ" userId="ddac247bdd2224e0" providerId="Windows Live" clId="Web-{4F15F56A-0CF8-4281-800A-E4A22B3E9D2A}" dt="2017-12-16T22:47:14.457" v="4"/>
          <ac:spMkLst>
            <pc:docMk/>
            <pc:sldMk cId="821960704" sldId="290"/>
            <ac:spMk id="6" creationId="{00000000-0000-0000-0000-000000000000}"/>
          </ac:spMkLst>
        </pc:spChg>
        <pc:picChg chg="del">
          <ac:chgData name="Didier DETERNOZ" userId="ddac247bdd2224e0" providerId="Windows Live" clId="Web-{4F15F56A-0CF8-4281-800A-E4A22B3E9D2A}" dt="2017-12-16T22:47:16.629" v="5"/>
          <ac:picMkLst>
            <pc:docMk/>
            <pc:sldMk cId="821960704" sldId="290"/>
            <ac:picMk id="2" creationId="{00000000-0000-0000-0000-000000000000}"/>
          </ac:picMkLst>
        </pc:picChg>
        <pc:picChg chg="mod">
          <ac:chgData name="Didier DETERNOZ" userId="ddac247bdd2224e0" providerId="Windows Live" clId="Web-{4F15F56A-0CF8-4281-800A-E4A22B3E9D2A}" dt="2017-12-16T22:47:21.488" v="6"/>
          <ac:picMkLst>
            <pc:docMk/>
            <pc:sldMk cId="821960704" sldId="290"/>
            <ac:picMk id="93" creationId="{00000000-0000-0000-0000-000000000000}"/>
          </ac:picMkLst>
        </pc:picChg>
      </pc:sldChg>
    </pc:docChg>
  </pc:docChgLst>
  <pc:docChgLst>
    <pc:chgData name="Didier DETERNOZ" userId="ddac247bdd2224e0" providerId="Windows Live" clId="Web-{68715854-85AD-451A-BF20-EE8F678DCC00}"/>
    <pc:docChg chg="modSld">
      <pc:chgData name="Didier DETERNOZ" userId="ddac247bdd2224e0" providerId="Windows Live" clId="Web-{68715854-85AD-451A-BF20-EE8F678DCC00}" dt="2017-12-16T23:50:59.055" v="77"/>
      <pc:docMkLst>
        <pc:docMk/>
      </pc:docMkLst>
      <pc:sldChg chg="addSp delSp modSp">
        <pc:chgData name="Didier DETERNOZ" userId="ddac247bdd2224e0" providerId="Windows Live" clId="Web-{68715854-85AD-451A-BF20-EE8F678DCC00}" dt="2017-12-16T23:50:59.055" v="77"/>
        <pc:sldMkLst>
          <pc:docMk/>
          <pc:sldMk cId="821960704" sldId="290"/>
        </pc:sldMkLst>
        <pc:spChg chg="add mod">
          <ac:chgData name="Didier DETERNOZ" userId="ddac247bdd2224e0" providerId="Windows Live" clId="Web-{68715854-85AD-451A-BF20-EE8F678DCC00}" dt="2017-12-16T23:50:54.337" v="76"/>
          <ac:spMkLst>
            <pc:docMk/>
            <pc:sldMk cId="821960704" sldId="290"/>
            <ac:spMk id="6" creationId="{FDC85AB5-37D1-4A2C-937C-F734502A3E36}"/>
          </ac:spMkLst>
        </pc:spChg>
        <pc:spChg chg="add mod">
          <ac:chgData name="Didier DETERNOZ" userId="ddac247bdd2224e0" providerId="Windows Live" clId="Web-{68715854-85AD-451A-BF20-EE8F678DCC00}" dt="2017-12-16T23:50:51.196" v="75"/>
          <ac:spMkLst>
            <pc:docMk/>
            <pc:sldMk cId="821960704" sldId="290"/>
            <ac:spMk id="9" creationId="{E45F9B66-17A6-4359-9B43-A5E3F196B690}"/>
          </ac:spMkLst>
        </pc:spChg>
        <pc:picChg chg="add del mod">
          <ac:chgData name="Didier DETERNOZ" userId="ddac247bdd2224e0" providerId="Windows Live" clId="Web-{68715854-85AD-451A-BF20-EE8F678DCC00}" dt="2017-12-16T23:28:37.943" v="4"/>
          <ac:picMkLst>
            <pc:docMk/>
            <pc:sldMk cId="821960704" sldId="290"/>
            <ac:picMk id="2" creationId="{3DF2DDB8-60A3-4042-B5D9-0E94DA530E9B}"/>
          </ac:picMkLst>
        </pc:picChg>
        <pc:picChg chg="add mod">
          <ac:chgData name="Didier DETERNOZ" userId="ddac247bdd2224e0" providerId="Windows Live" clId="Web-{68715854-85AD-451A-BF20-EE8F678DCC00}" dt="2017-12-16T23:50:40.946" v="73"/>
          <ac:picMkLst>
            <pc:docMk/>
            <pc:sldMk cId="821960704" sldId="290"/>
            <ac:picMk id="4" creationId="{311103E9-2F04-4FBD-AB42-516678C4DE57}"/>
          </ac:picMkLst>
        </pc:picChg>
        <pc:picChg chg="add mod">
          <ac:chgData name="Didier DETERNOZ" userId="ddac247bdd2224e0" providerId="Windows Live" clId="Web-{68715854-85AD-451A-BF20-EE8F678DCC00}" dt="2017-12-16T23:50:59.055" v="77"/>
          <ac:picMkLst>
            <pc:docMk/>
            <pc:sldMk cId="821960704" sldId="290"/>
            <ac:picMk id="7" creationId="{08FB4806-43AE-41BA-9CC3-6497BF4F7383}"/>
          </ac:picMkLst>
        </pc:picChg>
      </pc:sldChg>
    </pc:docChg>
  </pc:docChgLst>
  <pc:docChgLst>
    <pc:chgData name="Guest" providerId="Windows Live" clId="Web-{D657D343-79EC-404C-B22C-887A709E493E}"/>
    <pc:docChg chg="addSld modSld sldOrd modSection">
      <pc:chgData name="Guest" userId="" providerId="Windows Live" clId="Web-{D657D343-79EC-404C-B22C-887A709E493E}" dt="2017-12-20T10:49:16.076" v="856"/>
      <pc:docMkLst>
        <pc:docMk/>
      </pc:docMkLst>
      <pc:sldChg chg="modSp">
        <pc:chgData name="Guest" userId="" providerId="Windows Live" clId="Web-{D657D343-79EC-404C-B22C-887A709E493E}" dt="2017-12-20T10:25:55.649" v="115"/>
        <pc:sldMkLst>
          <pc:docMk/>
          <pc:sldMk cId="0" sldId="257"/>
        </pc:sldMkLst>
        <pc:spChg chg="mod">
          <ac:chgData name="Guest" userId="" providerId="Windows Live" clId="Web-{D657D343-79EC-404C-B22C-887A709E493E}" dt="2017-12-20T10:25:55.649" v="115"/>
          <ac:spMkLst>
            <pc:docMk/>
            <pc:sldMk cId="0" sldId="257"/>
            <ac:spMk id="87" creationId="{00000000-0000-0000-0000-000000000000}"/>
          </ac:spMkLst>
        </pc:spChg>
      </pc:sldChg>
      <pc:sldChg chg="ord">
        <pc:chgData name="Guest" userId="" providerId="Windows Live" clId="Web-{D657D343-79EC-404C-B22C-887A709E493E}" dt="2017-12-20T10:20:25.563" v="4"/>
        <pc:sldMkLst>
          <pc:docMk/>
          <pc:sldMk cId="0" sldId="258"/>
        </pc:sldMkLst>
      </pc:sldChg>
      <pc:sldChg chg="modSp">
        <pc:chgData name="Guest" userId="" providerId="Windows Live" clId="Web-{D657D343-79EC-404C-B22C-887A709E493E}" dt="2017-12-20T10:23:09.442" v="96"/>
        <pc:sldMkLst>
          <pc:docMk/>
          <pc:sldMk cId="0" sldId="259"/>
        </pc:sldMkLst>
        <pc:spChg chg="mod">
          <ac:chgData name="Guest" userId="" providerId="Windows Live" clId="Web-{D657D343-79EC-404C-B22C-887A709E493E}" dt="2017-12-20T10:23:09.442" v="96"/>
          <ac:spMkLst>
            <pc:docMk/>
            <pc:sldMk cId="0" sldId="259"/>
            <ac:spMk id="6" creationId="{00000000-0000-0000-0000-000000000000}"/>
          </ac:spMkLst>
        </pc:spChg>
      </pc:sldChg>
      <pc:sldChg chg="modSp">
        <pc:chgData name="Guest" userId="" providerId="Windows Live" clId="Web-{D657D343-79EC-404C-B22C-887A709E493E}" dt="2017-12-20T10:30:01.702" v="157"/>
        <pc:sldMkLst>
          <pc:docMk/>
          <pc:sldMk cId="0" sldId="260"/>
        </pc:sldMkLst>
        <pc:spChg chg="mod">
          <ac:chgData name="Guest" userId="" providerId="Windows Live" clId="Web-{D657D343-79EC-404C-B22C-887A709E493E}" dt="2017-12-20T10:30:01.702" v="157"/>
          <ac:spMkLst>
            <pc:docMk/>
            <pc:sldMk cId="0" sldId="260"/>
            <ac:spMk id="7" creationId="{4371D8DF-2B2B-41D9-9178-79F9469AB96B}"/>
          </ac:spMkLst>
        </pc:spChg>
        <pc:spChg chg="mod">
          <ac:chgData name="Guest" userId="" providerId="Windows Live" clId="Web-{D657D343-79EC-404C-B22C-887A709E493E}" dt="2017-12-20T10:25:33.461" v="112"/>
          <ac:spMkLst>
            <pc:docMk/>
            <pc:sldMk cId="0" sldId="260"/>
            <ac:spMk id="162" creationId="{00000000-0000-0000-0000-000000000000}"/>
          </ac:spMkLst>
        </pc:spChg>
      </pc:sldChg>
      <pc:sldChg chg="ord">
        <pc:chgData name="Guest" userId="" providerId="Windows Live" clId="Web-{D657D343-79EC-404C-B22C-887A709E493E}" dt="2017-12-20T10:23:25.427" v="98"/>
        <pc:sldMkLst>
          <pc:docMk/>
          <pc:sldMk cId="1198513446" sldId="279"/>
        </pc:sldMkLst>
      </pc:sldChg>
      <pc:sldChg chg="modSp">
        <pc:chgData name="Guest" userId="" providerId="Windows Live" clId="Web-{D657D343-79EC-404C-B22C-887A709E493E}" dt="2017-12-20T10:24:26.709" v="109"/>
        <pc:sldMkLst>
          <pc:docMk/>
          <pc:sldMk cId="2768737029" sldId="285"/>
        </pc:sldMkLst>
        <pc:spChg chg="mod">
          <ac:chgData name="Guest" userId="" providerId="Windows Live" clId="Web-{D657D343-79EC-404C-B22C-887A709E493E}" dt="2017-12-20T10:24:26.709" v="109"/>
          <ac:spMkLst>
            <pc:docMk/>
            <pc:sldMk cId="2768737029" sldId="285"/>
            <ac:spMk id="427" creationId="{00000000-0000-0000-0000-000000000000}"/>
          </ac:spMkLst>
        </pc:spChg>
      </pc:sldChg>
      <pc:sldChg chg="modSp">
        <pc:chgData name="Guest" userId="" providerId="Windows Live" clId="Web-{D657D343-79EC-404C-B22C-887A709E493E}" dt="2017-12-20T10:20:03.296" v="3"/>
        <pc:sldMkLst>
          <pc:docMk/>
          <pc:sldMk cId="821960704" sldId="290"/>
        </pc:sldMkLst>
        <pc:spChg chg="mod">
          <ac:chgData name="Guest" userId="" providerId="Windows Live" clId="Web-{D657D343-79EC-404C-B22C-887A709E493E}" dt="2017-12-20T10:20:03.296" v="3"/>
          <ac:spMkLst>
            <pc:docMk/>
            <pc:sldMk cId="821960704" sldId="290"/>
            <ac:spMk id="122" creationId="{00000000-0000-0000-0000-000000000000}"/>
          </ac:spMkLst>
        </pc:spChg>
      </pc:sldChg>
      <pc:sldChg chg="modSp new">
        <pc:chgData name="Guest" userId="" providerId="Windows Live" clId="Web-{D657D343-79EC-404C-B22C-887A709E493E}" dt="2017-12-20T10:49:16.076" v="855"/>
        <pc:sldMkLst>
          <pc:docMk/>
          <pc:sldMk cId="159792" sldId="291"/>
        </pc:sldMkLst>
        <pc:spChg chg="mod">
          <ac:chgData name="Guest" userId="" providerId="Windows Live" clId="Web-{D657D343-79EC-404C-B22C-887A709E493E}" dt="2017-12-20T10:32:21.737" v="174"/>
          <ac:spMkLst>
            <pc:docMk/>
            <pc:sldMk cId="159792" sldId="291"/>
            <ac:spMk id="2" creationId="{1E2D3991-F8A2-45C3-A265-AD6137AB6331}"/>
          </ac:spMkLst>
        </pc:spChg>
        <pc:spChg chg="mod">
          <ac:chgData name="Guest" userId="" providerId="Windows Live" clId="Web-{D657D343-79EC-404C-B22C-887A709E493E}" dt="2017-12-20T10:49:16.076" v="855"/>
          <ac:spMkLst>
            <pc:docMk/>
            <pc:sldMk cId="159792" sldId="291"/>
            <ac:spMk id="3" creationId="{D4C1E6F3-5111-418A-8375-873736B6B039}"/>
          </ac:spMkLst>
        </pc:spChg>
      </pc:sldChg>
    </pc:docChg>
  </pc:docChgLst>
  <pc:docChgLst>
    <pc:chgData name="Guest" providerId="Windows Live" clId="Web-{0CF1BD66-AC01-4AD5-A842-E86F9AE98629}"/>
    <pc:docChg chg="modSld">
      <pc:chgData name="Guest" userId="" providerId="Windows Live" clId="Web-{0CF1BD66-AC01-4AD5-A842-E86F9AE98629}" dt="2017-12-20T09:40:31.204" v="66"/>
      <pc:docMkLst>
        <pc:docMk/>
      </pc:docMkLst>
      <pc:sldChg chg="modSp">
        <pc:chgData name="Guest" userId="" providerId="Windows Live" clId="Web-{0CF1BD66-AC01-4AD5-A842-E86F9AE98629}" dt="2017-12-20T09:40:31.204" v="66"/>
        <pc:sldMkLst>
          <pc:docMk/>
          <pc:sldMk cId="0" sldId="257"/>
        </pc:sldMkLst>
        <pc:spChg chg="mod">
          <ac:chgData name="Guest" userId="" providerId="Windows Live" clId="Web-{0CF1BD66-AC01-4AD5-A842-E86F9AE98629}" dt="2017-12-20T09:40:31.204" v="66"/>
          <ac:spMkLst>
            <pc:docMk/>
            <pc:sldMk cId="0" sldId="257"/>
            <ac:spMk id="87" creationId="{00000000-0000-0000-0000-000000000000}"/>
          </ac:spMkLst>
        </pc:spChg>
      </pc:sldChg>
      <pc:sldChg chg="modSp">
        <pc:chgData name="Guest" userId="" providerId="Windows Live" clId="Web-{0CF1BD66-AC01-4AD5-A842-E86F9AE98629}" dt="2017-12-20T09:18:22.233" v="16"/>
        <pc:sldMkLst>
          <pc:docMk/>
          <pc:sldMk cId="0" sldId="259"/>
        </pc:sldMkLst>
        <pc:spChg chg="mod">
          <ac:chgData name="Guest" userId="" providerId="Windows Live" clId="Web-{0CF1BD66-AC01-4AD5-A842-E86F9AE98629}" dt="2017-12-20T09:18:22.233" v="16"/>
          <ac:spMkLst>
            <pc:docMk/>
            <pc:sldMk cId="0" sldId="259"/>
            <ac:spMk id="6" creationId="{00000000-0000-0000-0000-000000000000}"/>
          </ac:spMkLst>
        </pc:spChg>
      </pc:sldChg>
      <pc:sldChg chg="modSp addAnim delAnim modAnim">
        <pc:chgData name="Guest" userId="" providerId="Windows Live" clId="Web-{0CF1BD66-AC01-4AD5-A842-E86F9AE98629}" dt="2017-12-20T09:17:37.060" v="11"/>
        <pc:sldMkLst>
          <pc:docMk/>
          <pc:sldMk cId="0" sldId="260"/>
        </pc:sldMkLst>
        <pc:spChg chg="mod">
          <ac:chgData name="Guest" userId="" providerId="Windows Live" clId="Web-{0CF1BD66-AC01-4AD5-A842-E86F9AE98629}" dt="2017-12-20T09:12:32.349" v="0"/>
          <ac:spMkLst>
            <pc:docMk/>
            <pc:sldMk cId="0" sldId="260"/>
            <ac:spMk id="7" creationId="{4371D8DF-2B2B-41D9-9178-79F9469AB96B}"/>
          </ac:spMkLst>
        </pc:spChg>
      </pc:sldChg>
      <pc:sldChg chg="modSp">
        <pc:chgData name="Guest" userId="" providerId="Windows Live" clId="Web-{0CF1BD66-AC01-4AD5-A842-E86F9AE98629}" dt="2017-12-20T09:21:23.363" v="24"/>
        <pc:sldMkLst>
          <pc:docMk/>
          <pc:sldMk cId="2768737029" sldId="285"/>
        </pc:sldMkLst>
        <pc:spChg chg="mod">
          <ac:chgData name="Guest" userId="" providerId="Windows Live" clId="Web-{0CF1BD66-AC01-4AD5-A842-E86F9AE98629}" dt="2017-12-20T09:21:23.363" v="24"/>
          <ac:spMkLst>
            <pc:docMk/>
            <pc:sldMk cId="2768737029" sldId="285"/>
            <ac:spMk id="11" creationId="{C66620DE-845D-4419-89A5-99D0628806AE}"/>
          </ac:spMkLst>
        </pc:spChg>
      </pc:sldChg>
    </pc:docChg>
  </pc:docChgLst>
  <pc:docChgLst>
    <pc:chgData name="Didier DETERNOZ" userId="ddac247bdd2224e0" providerId="Windows Live" clId="Web-{718E5E28-D468-44FE-9481-EE107AC1E0C1}"/>
    <pc:docChg chg="modSld">
      <pc:chgData name="Didier DETERNOZ" userId="ddac247bdd2224e0" providerId="Windows Live" clId="Web-{718E5E28-D468-44FE-9481-EE107AC1E0C1}" dt="2017-12-18T12:30:45.479" v="8"/>
      <pc:docMkLst>
        <pc:docMk/>
      </pc:docMkLst>
      <pc:sldChg chg="modSp">
        <pc:chgData name="Didier DETERNOZ" userId="ddac247bdd2224e0" providerId="Windows Live" clId="Web-{718E5E28-D468-44FE-9481-EE107AC1E0C1}" dt="2017-12-18T12:30:45.479" v="8"/>
        <pc:sldMkLst>
          <pc:docMk/>
          <pc:sldMk cId="821960704" sldId="290"/>
        </pc:sldMkLst>
        <pc:picChg chg="mod">
          <ac:chgData name="Didier DETERNOZ" userId="ddac247bdd2224e0" providerId="Windows Live" clId="Web-{718E5E28-D468-44FE-9481-EE107AC1E0C1}" dt="2017-12-18T12:30:30.432" v="4"/>
          <ac:picMkLst>
            <pc:docMk/>
            <pc:sldMk cId="821960704" sldId="290"/>
            <ac:picMk id="4" creationId="{311103E9-2F04-4FBD-AB42-516678C4DE57}"/>
          </ac:picMkLst>
        </pc:picChg>
        <pc:picChg chg="mod ord">
          <ac:chgData name="Didier DETERNOZ" userId="ddac247bdd2224e0" providerId="Windows Live" clId="Web-{718E5E28-D468-44FE-9481-EE107AC1E0C1}" dt="2017-12-18T12:30:45.479" v="8"/>
          <ac:picMkLst>
            <pc:docMk/>
            <pc:sldMk cId="821960704" sldId="290"/>
            <ac:picMk id="7" creationId="{08FB4806-43AE-41BA-9CC3-6497BF4F738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3495" cy="501015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99900" y="0"/>
            <a:ext cx="2983495" cy="501015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r">
              <a:defRPr sz="1300"/>
            </a:lvl1pPr>
          </a:lstStyle>
          <a:p>
            <a:fld id="{F6E50F2B-6B13-476B-BCDC-EDC2FB49529A}" type="datetimeFigureOut">
              <a:rPr lang="fr-FR" smtClean="0"/>
              <a:pPr/>
              <a:t>20/12/2017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8562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97" tIns="48299" rIns="96597" bIns="48299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499" y="4759643"/>
            <a:ext cx="5507990" cy="4509135"/>
          </a:xfrm>
          <a:prstGeom prst="rect">
            <a:avLst/>
          </a:prstGeom>
        </p:spPr>
        <p:txBody>
          <a:bodyPr vert="horz" lIns="96597" tIns="48299" rIns="96597" bIns="48299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3495" cy="501015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99900" y="9517546"/>
            <a:ext cx="2983495" cy="501015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r">
              <a:defRPr sz="1300"/>
            </a:lvl1pPr>
          </a:lstStyle>
          <a:p>
            <a:fld id="{061F91D3-D9C7-4047-BFA3-6953F353E0B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380394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8502" y="4759644"/>
            <a:ext cx="5507989" cy="4509135"/>
          </a:xfrm>
          <a:prstGeom prst="rect">
            <a:avLst/>
          </a:prstGeom>
          <a:noFill/>
          <a:ln>
            <a:noFill/>
          </a:ln>
        </p:spPr>
        <p:txBody>
          <a:bodyPr lIns="96570" tIns="96570" rIns="96570" bIns="96570" anchor="t" anchorCtr="0">
            <a:noAutofit/>
          </a:bodyPr>
          <a:lstStyle/>
          <a:p>
            <a:pPr>
              <a:buClr>
                <a:schemeClr val="dk1"/>
              </a:buClr>
            </a:pPr>
            <a:endParaRPr sz="1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936625" y="750888"/>
            <a:ext cx="5011738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688502" y="4759644"/>
            <a:ext cx="5507989" cy="4509135"/>
          </a:xfrm>
          <a:prstGeom prst="rect">
            <a:avLst/>
          </a:prstGeom>
        </p:spPr>
        <p:txBody>
          <a:bodyPr lIns="96570" tIns="96570" rIns="96570" bIns="96570" anchor="t" anchorCtr="0">
            <a:noAutofit/>
          </a:bodyPr>
          <a:lstStyle/>
          <a:p>
            <a:endParaRPr/>
          </a:p>
        </p:txBody>
      </p:sp>
      <p:sp>
        <p:nvSpPr>
          <p:cNvPr id="466" name="Shape 466"/>
          <p:cNvSpPr>
            <a:spLocks noGrp="1" noRot="1" noChangeAspect="1"/>
          </p:cNvSpPr>
          <p:nvPr>
            <p:ph type="sldImg" idx="2"/>
          </p:nvPr>
        </p:nvSpPr>
        <p:spPr>
          <a:xfrm>
            <a:off x="936625" y="750888"/>
            <a:ext cx="5011738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8501" y="4759643"/>
            <a:ext cx="5507989" cy="4509135"/>
          </a:xfrm>
          <a:prstGeom prst="rect">
            <a:avLst/>
          </a:prstGeom>
        </p:spPr>
        <p:txBody>
          <a:bodyPr lIns="96581" tIns="96581" rIns="96581" bIns="96581" anchor="t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dirty="0"/>
              <a:t>La permanence pourrait se dérouler dans un espace cosy où les élèves se sentent à l’aise et ont envie de se rendre.</a:t>
            </a:r>
            <a:endParaRPr lang="en-US" dirty="0"/>
          </a:p>
          <a:p>
            <a:pPr>
              <a:spcBef>
                <a:spcPct val="20000"/>
              </a:spcBef>
            </a:pPr>
            <a:r>
              <a:rPr lang="fr-FR" dirty="0"/>
              <a:t>Les élèves pourraient dans ce nouvel espace choisir de s’installer sur les poufs ou à des tables afin de consulter les vidéos présentent sur les tablettes :</a:t>
            </a:r>
            <a:endParaRPr lang="en-US" dirty="0"/>
          </a:p>
          <a:p>
            <a:pPr>
              <a:spcBef>
                <a:spcPct val="20000"/>
              </a:spcBef>
            </a:pPr>
            <a:endParaRPr lang="fr-FR" dirty="0">
              <a:solidFill>
                <a:srgbClr val="FFFFFF"/>
              </a:solidFill>
            </a:endParaRPr>
          </a:p>
          <a:p>
            <a:pPr>
              <a:spcBef>
                <a:spcPct val="20000"/>
              </a:spcBef>
            </a:pPr>
            <a:r>
              <a:rPr lang="fr-FR" dirty="0"/>
              <a:t>Dans un but éducatif:</a:t>
            </a:r>
            <a:endParaRPr lang="en-US" dirty="0"/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fr-FR" dirty="0"/>
              <a:t> pour visualiser une vidéo du FSE (pour s’informer de ce qui se passe dans le collège et la détente)</a:t>
            </a:r>
            <a:endParaRPr lang="en-US" dirty="0"/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fr-FR" dirty="0"/>
              <a:t> pour regarder la vidéo MON INCROYABLE TALENT pour s’amuser en apprenant</a:t>
            </a:r>
            <a:endParaRPr lang="en-US" dirty="0"/>
          </a:p>
          <a:p>
            <a:pPr>
              <a:spcBef>
                <a:spcPct val="20000"/>
              </a:spcBef>
            </a:pPr>
            <a:endParaRPr lang="fr-FR" dirty="0">
              <a:solidFill>
                <a:srgbClr val="FFFFFF"/>
              </a:solidFill>
            </a:endParaRPr>
          </a:p>
          <a:p>
            <a:pPr>
              <a:spcBef>
                <a:spcPct val="20000"/>
              </a:spcBef>
            </a:pPr>
            <a:r>
              <a:rPr lang="fr-FR" dirty="0"/>
              <a:t>Dans un but pédagogique:</a:t>
            </a:r>
            <a:endParaRPr lang="en-US" dirty="0"/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fr-FR" dirty="0"/>
              <a:t>pour réviser des rappels du cours (vidéo « rappels du théorème de Pythagore », vidéo du professeur de physique)</a:t>
            </a:r>
            <a:endParaRPr lang="en-US" dirty="0"/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fr-FR" dirty="0"/>
              <a:t>pour apprendre autrement (vidéo postée par le professeur de technologie utilisant la pédagogie inversée)</a:t>
            </a:r>
            <a:endParaRPr lang="en-US" dirty="0"/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fr-FR" dirty="0"/>
              <a:t>pour refaire un exercice afin de se préparer au contrôle du lendemain ( vidéo « exercice 12 page 36 »)</a:t>
            </a:r>
            <a:endParaRPr lang="en-US" dirty="0"/>
          </a:p>
          <a:p>
            <a:pPr>
              <a:spcBef>
                <a:spcPct val="20000"/>
              </a:spcBef>
            </a:pPr>
            <a:endParaRPr lang="fr-FR" dirty="0">
              <a:solidFill>
                <a:srgbClr val="FFFFFF"/>
              </a:solidFill>
            </a:endParaRPr>
          </a:p>
          <a:p>
            <a:pPr>
              <a:spcBef>
                <a:spcPct val="20000"/>
              </a:spcBef>
            </a:pPr>
            <a:r>
              <a:rPr lang="fr-FR" dirty="0"/>
              <a:t>La salle pourra aussi être utiliser à  ces mêmes fins pédagogiques sur le temps de l’aide aux devoirs.</a:t>
            </a:r>
            <a:endParaRPr lang="en-US" dirty="0"/>
          </a:p>
          <a:p>
            <a:endParaRPr lang="fr-FR" b="1" dirty="0"/>
          </a:p>
          <a:p>
            <a:r>
              <a:rPr lang="fr-FR" b="1" dirty="0"/>
              <a:t>Travail en cours depuis 2017</a:t>
            </a:r>
            <a:endParaRPr lang="en-US" dirty="0"/>
          </a:p>
          <a:p>
            <a:pPr marL="285750" indent="-285750">
              <a:buChar char="•"/>
            </a:pPr>
            <a:r>
              <a:rPr lang="fr-FR" dirty="0"/>
              <a:t>Mise en place de vidéos dans certains cours</a:t>
            </a:r>
            <a:endParaRPr lang="en-US" dirty="0"/>
          </a:p>
          <a:p>
            <a:pPr marL="285750" indent="-285750">
              <a:buChar char="•"/>
            </a:pPr>
            <a:r>
              <a:rPr lang="fr-FR" dirty="0"/>
              <a:t>Travail sur l’évaluation par contrat de confiance avec les élèves (2 formations)</a:t>
            </a:r>
            <a:endParaRPr lang="en-US" dirty="0"/>
          </a:p>
          <a:p>
            <a:pPr marL="285750" indent="-285750">
              <a:buChar char="•"/>
            </a:pPr>
            <a:r>
              <a:rPr lang="fr-FR" dirty="0"/>
              <a:t>Travail sur la pédagogie en îlots</a:t>
            </a:r>
            <a:endParaRPr lang="en-US" dirty="0"/>
          </a:p>
          <a:p>
            <a:pPr marL="285750" indent="-285750">
              <a:buChar char="•"/>
            </a:pPr>
            <a:r>
              <a:rPr lang="fr-FR" dirty="0"/>
              <a:t>Travail sur la pédagogie inversée</a:t>
            </a:r>
            <a:endParaRPr lang="en-US" dirty="0"/>
          </a:p>
          <a:p>
            <a:r>
              <a:rPr lang="fr-FR" dirty="0"/>
              <a:t>Constat:</a:t>
            </a:r>
            <a:endParaRPr lang="en-US" dirty="0"/>
          </a:p>
          <a:p>
            <a:pPr marL="285750" indent="-285750">
              <a:buChar char="•"/>
            </a:pPr>
            <a:r>
              <a:rPr lang="fr-FR" dirty="0"/>
              <a:t>De trop nombreux élèves ne peuvent pas être aidés chez eux par leurs parents pour travailler ou se voir expliquer leurs cours.</a:t>
            </a:r>
            <a:endParaRPr lang="en-US" dirty="0"/>
          </a:p>
          <a:p>
            <a:pPr marL="285750" indent="-285750">
              <a:buChar char="•"/>
            </a:pPr>
            <a:r>
              <a:rPr lang="fr-FR" dirty="0"/>
              <a:t>Les élèves absents (pour cause de maladie…) ont du mal à rattraper leurs retards car ils n’ont pas assisté aux explications du professeur</a:t>
            </a:r>
            <a:endParaRPr lang="en-US" dirty="0"/>
          </a:p>
          <a:p>
            <a:pPr marL="285750" indent="-285750">
              <a:buChar char="•"/>
            </a:pPr>
            <a:r>
              <a:rPr lang="fr-FR" dirty="0"/>
              <a:t>Les élèves qui comprennent rapidement en cours, s’ennuient vite </a:t>
            </a:r>
            <a:endParaRPr lang="en-US" dirty="0"/>
          </a:p>
          <a:p>
            <a:pPr marL="285750" indent="-285750">
              <a:buChar char="•"/>
            </a:pPr>
            <a:r>
              <a:rPr lang="fr-FR" dirty="0">
                <a:solidFill>
                  <a:srgbClr val="FFFFFF"/>
                </a:solidFill>
              </a:rPr>
              <a:t>Les élèves ont envie de s’investir dans la vie de leur collège et d’apprendre à utiliser les multimédias de façon pertinente</a:t>
            </a:r>
            <a:endParaRPr dirty="0"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8562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="" xmlns:p14="http://schemas.microsoft.com/office/powerpoint/2010/main" val="358962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8501" y="4759643"/>
            <a:ext cx="5507989" cy="4509135"/>
          </a:xfrm>
          <a:prstGeom prst="rect">
            <a:avLst/>
          </a:prstGeom>
        </p:spPr>
        <p:txBody>
          <a:bodyPr lIns="96581" tIns="96581" rIns="96581" bIns="96581" anchor="t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dirty="0"/>
              <a:t>La permanence pourrait se dérouler dans un espace cosy où les élèves se sentent à l’aise et ont envie de se rendre.</a:t>
            </a:r>
            <a:endParaRPr lang="en-US" dirty="0"/>
          </a:p>
          <a:p>
            <a:pPr>
              <a:spcBef>
                <a:spcPct val="20000"/>
              </a:spcBef>
            </a:pPr>
            <a:r>
              <a:rPr lang="fr-FR" dirty="0"/>
              <a:t>Les élèves pourraient dans ce nouvel espace choisir de s’installer sur les poufs ou à des tables afin de consulter les vidéos présentent sur les tablettes :</a:t>
            </a:r>
            <a:endParaRPr lang="en-US" dirty="0"/>
          </a:p>
          <a:p>
            <a:pPr>
              <a:spcBef>
                <a:spcPct val="20000"/>
              </a:spcBef>
            </a:pPr>
            <a:endParaRPr lang="fr-FR" dirty="0">
              <a:solidFill>
                <a:srgbClr val="FFFFFF"/>
              </a:solidFill>
            </a:endParaRPr>
          </a:p>
          <a:p>
            <a:pPr>
              <a:spcBef>
                <a:spcPct val="20000"/>
              </a:spcBef>
            </a:pPr>
            <a:r>
              <a:rPr lang="fr-FR" dirty="0"/>
              <a:t>Dans un but éducatif:</a:t>
            </a:r>
            <a:endParaRPr lang="en-US" dirty="0"/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fr-FR" dirty="0"/>
              <a:t> pour visualiser une vidéo du FSE (pour s’informer de ce qui se passe dans le collège et la détente)</a:t>
            </a:r>
            <a:endParaRPr lang="en-US" dirty="0"/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fr-FR" dirty="0"/>
              <a:t> pour regarder la vidéo MON INCROYABLE TALENT pour s’amuser en apprenant</a:t>
            </a:r>
            <a:endParaRPr lang="en-US" dirty="0"/>
          </a:p>
          <a:p>
            <a:pPr>
              <a:spcBef>
                <a:spcPct val="20000"/>
              </a:spcBef>
            </a:pPr>
            <a:endParaRPr lang="fr-FR" dirty="0">
              <a:solidFill>
                <a:srgbClr val="FFFFFF"/>
              </a:solidFill>
            </a:endParaRPr>
          </a:p>
          <a:p>
            <a:pPr>
              <a:spcBef>
                <a:spcPct val="20000"/>
              </a:spcBef>
            </a:pPr>
            <a:r>
              <a:rPr lang="fr-FR" dirty="0"/>
              <a:t>Dans un but pédagogique:</a:t>
            </a:r>
            <a:endParaRPr lang="en-US" dirty="0"/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fr-FR" dirty="0"/>
              <a:t>pour réviser des rappels du cours (vidéo « rappels du théorème de Pythagore », vidéo du professeur de physique)</a:t>
            </a:r>
            <a:endParaRPr lang="en-US" dirty="0"/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fr-FR" dirty="0"/>
              <a:t>pour apprendre autrement (vidéo postée par le professeur de technologie utilisant la pédagogie inversée)</a:t>
            </a:r>
            <a:endParaRPr lang="en-US" dirty="0"/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fr-FR" dirty="0"/>
              <a:t>pour refaire un exercice afin de se préparer au contrôle du lendemain ( vidéo « exercice 12 page 36 »)</a:t>
            </a:r>
            <a:endParaRPr lang="en-US" dirty="0"/>
          </a:p>
          <a:p>
            <a:pPr>
              <a:spcBef>
                <a:spcPct val="20000"/>
              </a:spcBef>
            </a:pPr>
            <a:endParaRPr lang="fr-FR" dirty="0">
              <a:solidFill>
                <a:srgbClr val="FFFFFF"/>
              </a:solidFill>
            </a:endParaRPr>
          </a:p>
          <a:p>
            <a:pPr>
              <a:spcBef>
                <a:spcPct val="20000"/>
              </a:spcBef>
            </a:pPr>
            <a:r>
              <a:rPr lang="fr-FR" dirty="0"/>
              <a:t>La salle pourra aussi être utiliser à  ces mêmes fins pédagogiques sur le temps de l’aide aux devoirs.</a:t>
            </a:r>
            <a:endParaRPr lang="en-US" dirty="0"/>
          </a:p>
          <a:p>
            <a:endParaRPr lang="fr-FR" b="1" dirty="0"/>
          </a:p>
          <a:p>
            <a:r>
              <a:rPr lang="fr-FR" b="1" dirty="0"/>
              <a:t>Travail en cours depuis 2017</a:t>
            </a:r>
            <a:endParaRPr lang="en-US" dirty="0"/>
          </a:p>
          <a:p>
            <a:pPr marL="285750" indent="-285750">
              <a:buChar char="•"/>
            </a:pPr>
            <a:r>
              <a:rPr lang="fr-FR" dirty="0"/>
              <a:t>Mise en place de vidéos dans certains cours</a:t>
            </a:r>
            <a:endParaRPr lang="en-US" dirty="0"/>
          </a:p>
          <a:p>
            <a:pPr marL="285750" indent="-285750">
              <a:buChar char="•"/>
            </a:pPr>
            <a:r>
              <a:rPr lang="fr-FR" dirty="0"/>
              <a:t>Travail sur l’évaluation par contrat de confiance avec les élèves (2 formations)</a:t>
            </a:r>
            <a:endParaRPr lang="en-US" dirty="0"/>
          </a:p>
          <a:p>
            <a:pPr marL="285750" indent="-285750">
              <a:buChar char="•"/>
            </a:pPr>
            <a:r>
              <a:rPr lang="fr-FR" dirty="0"/>
              <a:t>Travail sur la pédagogie en îlots</a:t>
            </a:r>
            <a:endParaRPr lang="en-US" dirty="0"/>
          </a:p>
          <a:p>
            <a:pPr marL="285750" indent="-285750">
              <a:buChar char="•"/>
            </a:pPr>
            <a:r>
              <a:rPr lang="fr-FR" dirty="0"/>
              <a:t>Travail sur la pédagogie inversée</a:t>
            </a:r>
            <a:endParaRPr lang="en-US" dirty="0"/>
          </a:p>
          <a:p>
            <a:r>
              <a:rPr lang="fr-FR" dirty="0"/>
              <a:t>Constat:</a:t>
            </a:r>
            <a:endParaRPr lang="en-US" dirty="0"/>
          </a:p>
          <a:p>
            <a:pPr marL="285750" indent="-285750">
              <a:buChar char="•"/>
            </a:pPr>
            <a:r>
              <a:rPr lang="fr-FR" dirty="0"/>
              <a:t>De trop nombreux élèves ne peuvent pas être aidés chez eux par leurs parents pour travailler ou se voir expliquer leurs cours.</a:t>
            </a:r>
            <a:endParaRPr lang="en-US" dirty="0"/>
          </a:p>
          <a:p>
            <a:pPr marL="285750" indent="-285750">
              <a:buChar char="•"/>
            </a:pPr>
            <a:r>
              <a:rPr lang="fr-FR" dirty="0"/>
              <a:t>Les élèves absents (pour cause de maladie…) ont du mal à rattraper leurs retards car ils n’ont pas assisté aux explications du professeur</a:t>
            </a:r>
            <a:endParaRPr lang="en-US" dirty="0"/>
          </a:p>
          <a:p>
            <a:pPr marL="285750" indent="-285750">
              <a:buChar char="•"/>
            </a:pPr>
            <a:r>
              <a:rPr lang="fr-FR" dirty="0"/>
              <a:t>Les élèves qui comprennent rapidement en cours, s’ennuient vite </a:t>
            </a:r>
            <a:endParaRPr lang="en-US" dirty="0"/>
          </a:p>
          <a:p>
            <a:pPr marL="285750" indent="-285750">
              <a:buChar char="•"/>
            </a:pPr>
            <a:r>
              <a:rPr lang="fr-FR" dirty="0">
                <a:solidFill>
                  <a:srgbClr val="FFFFFF"/>
                </a:solidFill>
              </a:rPr>
              <a:t>Les élèves ont envie de s’investir dans la vie de leur collège et d’apprendre à utiliser les multimédias de façon pertinente</a:t>
            </a:r>
            <a:endParaRPr dirty="0"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8562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="" xmlns:p14="http://schemas.microsoft.com/office/powerpoint/2010/main" val="358962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688501" y="4759643"/>
            <a:ext cx="5507989" cy="4509135"/>
          </a:xfrm>
          <a:prstGeom prst="rect">
            <a:avLst/>
          </a:prstGeom>
        </p:spPr>
        <p:txBody>
          <a:bodyPr lIns="96581" tIns="96581" rIns="96581" bIns="96581" anchor="t" anchorCtr="0">
            <a:noAutofit/>
          </a:bodyPr>
          <a:lstStyle/>
          <a:p>
            <a:endParaRPr/>
          </a:p>
        </p:txBody>
      </p:sp>
      <p:sp>
        <p:nvSpPr>
          <p:cNvPr id="466" name="Shape 466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8562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8501" y="4759643"/>
            <a:ext cx="5507989" cy="4509135"/>
          </a:xfrm>
          <a:prstGeom prst="rect">
            <a:avLst/>
          </a:prstGeom>
        </p:spPr>
        <p:txBody>
          <a:bodyPr lIns="96581" tIns="96581" rIns="96581" bIns="96581" anchor="t" anchorCtr="0">
            <a:noAutofit/>
          </a:bodyPr>
          <a:lstStyle/>
          <a:p>
            <a:endParaRPr lang="en-US" dirty="0"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8562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="" xmlns:p14="http://schemas.microsoft.com/office/powerpoint/2010/main" val="4275583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8501" y="4759643"/>
            <a:ext cx="5507989" cy="4509135"/>
          </a:xfrm>
          <a:prstGeom prst="rect">
            <a:avLst/>
          </a:prstGeom>
        </p:spPr>
        <p:txBody>
          <a:bodyPr lIns="96581" tIns="96581" rIns="96581" bIns="96581" anchor="t" anchorCtr="0">
            <a:noAutofit/>
          </a:bodyPr>
          <a:lstStyle/>
          <a:p>
            <a:endParaRPr lang="fr-FR" dirty="0"/>
          </a:p>
          <a:p>
            <a:pPr algn="ctr"/>
            <a:r>
              <a:rPr lang="fr-FR" dirty="0"/>
              <a:t>Est-ce une fatalité?</a:t>
            </a:r>
            <a:endParaRPr lang="en-US" dirty="0"/>
          </a:p>
          <a:p>
            <a:pPr algn="ctr"/>
            <a:endParaRPr lang="fr-FR" dirty="0">
              <a:solidFill>
                <a:srgbClr val="FFFFFF"/>
              </a:solidFill>
            </a:endParaRPr>
          </a:p>
          <a:p>
            <a:pPr algn="ctr"/>
            <a:r>
              <a:rPr lang="fr-FR" dirty="0"/>
              <a:t>Bien sûr que non! </a:t>
            </a:r>
            <a:endParaRPr lang="en-US" dirty="0"/>
          </a:p>
          <a:p>
            <a:pPr algn="ctr"/>
            <a:endParaRPr lang="fr-FR" dirty="0">
              <a:solidFill>
                <a:srgbClr val="FFFFFF"/>
              </a:solidFill>
            </a:endParaRPr>
          </a:p>
          <a:p>
            <a:r>
              <a:rPr lang="fr-FR" dirty="0"/>
              <a:t>La vie scolaire pourrait œuvrer à favoriser la réussite de tous les élèves et aider à les rendre plus autonome dans leur travail tout en  gérant l’hétérogénéité des élèves.</a:t>
            </a:r>
            <a:endParaRPr lang="en-US" dirty="0"/>
          </a:p>
          <a:p>
            <a:endParaRPr lang="fr-FR" dirty="0">
              <a:solidFill>
                <a:srgbClr val="FFFFFF"/>
              </a:solidFill>
            </a:endParaRPr>
          </a:p>
          <a:p>
            <a:r>
              <a:rPr lang="fr-FR" dirty="0"/>
              <a:t>Voilà ce que pourrait être une heure de permanence avec une salle repensée et un équipement adapté : </a:t>
            </a:r>
            <a:endParaRPr lang="en-US" dirty="0"/>
          </a:p>
          <a:p>
            <a:r>
              <a:rPr lang="fr-FR" dirty="0"/>
              <a:t>Vidéo : on voit des élèves s’installer dans une salle (mi pouf – mi tables – 30 tablettes);</a:t>
            </a:r>
            <a:endParaRPr lang="en-US" dirty="0"/>
          </a:p>
          <a:p>
            <a:endParaRPr lang="fr-FR" dirty="0">
              <a:solidFill>
                <a:srgbClr val="FFFFFF"/>
              </a:solidFill>
            </a:endParaRPr>
          </a:p>
          <a:p>
            <a:endParaRPr lang="fr-FR" dirty="0"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8562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="" xmlns:p14="http://schemas.microsoft.com/office/powerpoint/2010/main" val="2472855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8502" y="4759644"/>
            <a:ext cx="5507989" cy="4509135"/>
          </a:xfrm>
          <a:prstGeom prst="rect">
            <a:avLst/>
          </a:prstGeom>
        </p:spPr>
        <p:txBody>
          <a:bodyPr lIns="96570" tIns="96570" rIns="96570" bIns="96570" anchor="t" anchorCtr="0">
            <a:noAutofit/>
          </a:bodyPr>
          <a:lstStyle/>
          <a:p>
            <a:endParaRPr lang="fr-FR" dirty="0"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936625" y="750888"/>
            <a:ext cx="5011738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="" xmlns:p14="http://schemas.microsoft.com/office/powerpoint/2010/main" val="3662294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8502" y="4759644"/>
            <a:ext cx="5507989" cy="4509135"/>
          </a:xfrm>
          <a:prstGeom prst="rect">
            <a:avLst/>
          </a:prstGeom>
        </p:spPr>
        <p:txBody>
          <a:bodyPr lIns="96570" tIns="96570" rIns="96570" bIns="96570" anchor="t" anchorCtr="0">
            <a:noAutofit/>
          </a:bodyPr>
          <a:lstStyle/>
          <a:p>
            <a:endParaRPr lang="fr-FR" dirty="0"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936625" y="750888"/>
            <a:ext cx="5011738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="" xmlns:p14="http://schemas.microsoft.com/office/powerpoint/2010/main" val="36622945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8501" y="4759643"/>
            <a:ext cx="5507989" cy="4509135"/>
          </a:xfrm>
          <a:prstGeom prst="rect">
            <a:avLst/>
          </a:prstGeom>
        </p:spPr>
        <p:txBody>
          <a:bodyPr lIns="96581" tIns="96581" rIns="96581" bIns="96581" anchor="t" anchorCtr="0">
            <a:noAutofit/>
          </a:bodyPr>
          <a:lstStyle/>
          <a:p>
            <a:r>
              <a:rPr lang="fr-FR" dirty="0"/>
              <a:t>Constat:</a:t>
            </a:r>
            <a:endParaRPr lang="en-US" dirty="0"/>
          </a:p>
          <a:p>
            <a:pPr marL="285750" indent="-285750">
              <a:buChar char="•"/>
            </a:pPr>
            <a:r>
              <a:rPr lang="fr-FR" dirty="0"/>
              <a:t>De trop nombreux élèves ne peuvent pas être aidés chez eux par leurs parents pour travailler ou se voir expliquer leurs cours.</a:t>
            </a:r>
            <a:endParaRPr lang="en-US" dirty="0"/>
          </a:p>
          <a:p>
            <a:pPr marL="285750" indent="-285750">
              <a:buChar char="•"/>
            </a:pPr>
            <a:r>
              <a:rPr lang="fr-FR" dirty="0"/>
              <a:t>Les élèves absents (pour cause de maladie…) ont du mal à rattraper leurs retards car ils n’ont pas assisté aux explications du professeur</a:t>
            </a:r>
            <a:endParaRPr lang="en-US" dirty="0"/>
          </a:p>
          <a:p>
            <a:pPr marL="285750" indent="-285750">
              <a:buChar char="•"/>
            </a:pPr>
            <a:r>
              <a:rPr lang="fr-FR" dirty="0"/>
              <a:t>Les élèves qui comprennent rapidement en cours, s’ennuient vite </a:t>
            </a:r>
            <a:endParaRPr lang="en-US" dirty="0"/>
          </a:p>
          <a:p>
            <a:pPr marL="285750" indent="-285750">
              <a:buChar char="•"/>
            </a:pPr>
            <a:r>
              <a:rPr lang="fr-FR" dirty="0">
                <a:solidFill>
                  <a:srgbClr val="FFFFFF"/>
                </a:solidFill>
              </a:rPr>
              <a:t>Les élèves ont envie de s’investir dans la vie de leur collège et d’apprendre à utiliser les multimédias de façon pertinente</a:t>
            </a:r>
            <a:endParaRPr dirty="0"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8562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="" xmlns:p14="http://schemas.microsoft.com/office/powerpoint/2010/main" val="21504791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 txBox="1">
            <a:spLocks noGrp="1"/>
          </p:cNvSpPr>
          <p:nvPr>
            <p:ph type="body" idx="1"/>
          </p:nvPr>
        </p:nvSpPr>
        <p:spPr>
          <a:xfrm>
            <a:off x="688501" y="4759643"/>
            <a:ext cx="5507989" cy="4509135"/>
          </a:xfrm>
          <a:prstGeom prst="rect">
            <a:avLst/>
          </a:prstGeom>
        </p:spPr>
        <p:txBody>
          <a:bodyPr lIns="96581" tIns="96581" rIns="96581" bIns="96581" anchor="t" anchorCtr="0">
            <a:noAutofit/>
          </a:bodyPr>
          <a:lstStyle/>
          <a:p>
            <a:endParaRPr/>
          </a:p>
        </p:txBody>
      </p:sp>
      <p:sp>
        <p:nvSpPr>
          <p:cNvPr id="487" name="Shape 487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8562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8501" y="4759643"/>
            <a:ext cx="5507989" cy="4509135"/>
          </a:xfrm>
          <a:prstGeom prst="rect">
            <a:avLst/>
          </a:prstGeom>
          <a:noFill/>
          <a:ln>
            <a:noFill/>
          </a:ln>
        </p:spPr>
        <p:txBody>
          <a:bodyPr lIns="96581" tIns="96581" rIns="96581" bIns="96581" anchor="t" anchorCtr="0">
            <a:noAutofit/>
          </a:bodyPr>
          <a:lstStyle/>
          <a:p>
            <a:pPr>
              <a:buClr>
                <a:schemeClr val="dk1"/>
              </a:buClr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8562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688501" y="4759643"/>
            <a:ext cx="5507989" cy="4509135"/>
          </a:xfrm>
          <a:prstGeom prst="rect">
            <a:avLst/>
          </a:prstGeom>
        </p:spPr>
        <p:txBody>
          <a:bodyPr lIns="96581" tIns="96581" rIns="96581" bIns="96581" anchor="t" anchorCtr="0">
            <a:noAutofit/>
          </a:bodyPr>
          <a:lstStyle/>
          <a:p>
            <a:endParaRPr/>
          </a:p>
        </p:txBody>
      </p:sp>
      <p:sp>
        <p:nvSpPr>
          <p:cNvPr id="494" name="Shape 494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8562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 txBox="1">
            <a:spLocks noGrp="1"/>
          </p:cNvSpPr>
          <p:nvPr>
            <p:ph type="body" idx="1"/>
          </p:nvPr>
        </p:nvSpPr>
        <p:spPr>
          <a:xfrm>
            <a:off x="688502" y="4759644"/>
            <a:ext cx="5507989" cy="4509135"/>
          </a:xfrm>
          <a:prstGeom prst="rect">
            <a:avLst/>
          </a:prstGeom>
          <a:noFill/>
          <a:ln>
            <a:noFill/>
          </a:ln>
        </p:spPr>
        <p:txBody>
          <a:bodyPr lIns="96570" tIns="96570" rIns="96570" bIns="96570" anchor="t" anchorCtr="0">
            <a:noAutofit/>
          </a:bodyPr>
          <a:lstStyle/>
          <a:p>
            <a:pPr>
              <a:buClr>
                <a:schemeClr val="dk1"/>
              </a:buClr>
            </a:pPr>
            <a:endParaRPr sz="1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Shape 503"/>
          <p:cNvSpPr>
            <a:spLocks noGrp="1" noRot="1" noChangeAspect="1"/>
          </p:cNvSpPr>
          <p:nvPr>
            <p:ph type="sldImg" idx="2"/>
          </p:nvPr>
        </p:nvSpPr>
        <p:spPr>
          <a:xfrm>
            <a:off x="936625" y="750888"/>
            <a:ext cx="5011738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8501" y="4759643"/>
            <a:ext cx="5507989" cy="4509135"/>
          </a:xfrm>
          <a:prstGeom prst="rect">
            <a:avLst/>
          </a:prstGeom>
          <a:noFill/>
          <a:ln>
            <a:noFill/>
          </a:ln>
        </p:spPr>
        <p:txBody>
          <a:bodyPr lIns="96581" tIns="96581" rIns="96581" bIns="96581" anchor="t" anchorCtr="0">
            <a:noAutofit/>
          </a:bodyPr>
          <a:lstStyle/>
          <a:p>
            <a:pPr>
              <a:buClr>
                <a:schemeClr val="dk1"/>
              </a:buClr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8562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="" xmlns:p14="http://schemas.microsoft.com/office/powerpoint/2010/main" val="4196688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8501" y="4759643"/>
            <a:ext cx="5507989" cy="4509135"/>
          </a:xfrm>
          <a:prstGeom prst="rect">
            <a:avLst/>
          </a:prstGeom>
          <a:noFill/>
          <a:ln>
            <a:noFill/>
          </a:ln>
        </p:spPr>
        <p:txBody>
          <a:bodyPr lIns="96581" tIns="96581" rIns="96581" bIns="96581" anchor="t" anchorCtr="0">
            <a:noAutofit/>
          </a:bodyPr>
          <a:lstStyle/>
          <a:p>
            <a:pPr>
              <a:buClr>
                <a:schemeClr val="dk1"/>
              </a:buClr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8562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8501" y="4759643"/>
            <a:ext cx="5507989" cy="4509135"/>
          </a:xfrm>
          <a:prstGeom prst="rect">
            <a:avLst/>
          </a:prstGeom>
          <a:noFill/>
          <a:ln>
            <a:noFill/>
          </a:ln>
        </p:spPr>
        <p:txBody>
          <a:bodyPr lIns="96581" tIns="96581" rIns="96581" bIns="96581" anchor="t" anchorCtr="0">
            <a:noAutofit/>
          </a:bodyPr>
          <a:lstStyle/>
          <a:p>
            <a:r>
              <a:rPr lang="fr-FR" dirty="0"/>
              <a:t>Règlement intérieur</a:t>
            </a:r>
          </a:p>
          <a:p>
            <a:r>
              <a:rPr lang="fr-FR" dirty="0"/>
              <a:t>Mise en place d’un cadre bienveillant : apprendre autrement (ateliers, renaissance du FSE, l’élève citoyen) </a:t>
            </a:r>
          </a:p>
        </p:txBody>
      </p:sp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8562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8501" y="4759643"/>
            <a:ext cx="5507989" cy="4509135"/>
          </a:xfrm>
          <a:prstGeom prst="rect">
            <a:avLst/>
          </a:prstGeom>
        </p:spPr>
        <p:txBody>
          <a:bodyPr lIns="96581" tIns="96581" rIns="96581" bIns="96581" anchor="t" anchorCtr="0">
            <a:noAutofit/>
          </a:bodyPr>
          <a:lstStyle/>
          <a:p>
            <a:endParaRPr/>
          </a:p>
        </p:txBody>
      </p:sp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8562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8501" y="4759643"/>
            <a:ext cx="5507989" cy="4509135"/>
          </a:xfrm>
          <a:prstGeom prst="rect">
            <a:avLst/>
          </a:prstGeom>
          <a:noFill/>
          <a:ln>
            <a:noFill/>
          </a:ln>
        </p:spPr>
        <p:txBody>
          <a:bodyPr lIns="96581" tIns="96581" rIns="96581" bIns="96581" anchor="t" anchorCtr="0">
            <a:noAutofit/>
          </a:bodyPr>
          <a:lstStyle/>
          <a:p>
            <a:r>
              <a:rPr lang="fr-FR" dirty="0"/>
              <a:t>Les difficultés d’apprentissage :  travail personnel peu approfondi, motivation en cours fluctuante, support des cours de qualité très variée, autonomie moyenne.</a:t>
            </a:r>
          </a:p>
          <a:p>
            <a:pPr algn="ctr"/>
            <a:r>
              <a:rPr lang="fr-FR" b="1" dirty="0"/>
              <a:t>Notre projet d’établissement 2017-2021</a:t>
            </a:r>
            <a:endParaRPr lang="fr-FR" dirty="0"/>
          </a:p>
          <a:p>
            <a:r>
              <a:rPr lang="fr-FR" b="1" dirty="0"/>
              <a:t>Les axes proposés :</a:t>
            </a:r>
            <a:endParaRPr lang="en-US" dirty="0"/>
          </a:p>
          <a:p>
            <a:pPr marL="285750" indent="-285750">
              <a:buChar char="•"/>
            </a:pPr>
            <a:r>
              <a:rPr lang="fr-FR" b="1" dirty="0"/>
              <a:t>Favoriser</a:t>
            </a:r>
            <a:r>
              <a:rPr lang="fr-FR" dirty="0"/>
              <a:t> la réussite de tous les élèves en personnalisant les parcours.</a:t>
            </a:r>
            <a:endParaRPr lang="en-US" dirty="0"/>
          </a:p>
          <a:p>
            <a:pPr marL="285750" indent="-285750">
              <a:buChar char="•"/>
            </a:pPr>
            <a:r>
              <a:rPr lang="fr-FR" dirty="0"/>
              <a:t>L’élève </a:t>
            </a:r>
            <a:r>
              <a:rPr lang="fr-FR" b="1" dirty="0"/>
              <a:t>autonome et  citoyen</a:t>
            </a:r>
            <a:r>
              <a:rPr lang="fr-FR" dirty="0"/>
              <a:t>, acteur de sa scolarité et de son parcours.</a:t>
            </a:r>
            <a:endParaRPr lang="en-US" dirty="0"/>
          </a:p>
          <a:p>
            <a:pPr marL="285750" indent="-285750">
              <a:buChar char="•"/>
            </a:pPr>
            <a:r>
              <a:rPr lang="fr-FR" b="1" dirty="0"/>
              <a:t>La culture accessible</a:t>
            </a:r>
            <a:r>
              <a:rPr lang="fr-FR" dirty="0"/>
              <a:t> à tous : culture artistique, sportive, numérique, scientifique etc.</a:t>
            </a:r>
          </a:p>
        </p:txBody>
      </p:sp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8562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8562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8501" y="4759643"/>
            <a:ext cx="5507989" cy="4509135"/>
          </a:xfrm>
          <a:prstGeom prst="rect">
            <a:avLst/>
          </a:prstGeom>
          <a:noFill/>
          <a:ln>
            <a:noFill/>
          </a:ln>
        </p:spPr>
        <p:txBody>
          <a:bodyPr lIns="96581" tIns="48277" rIns="96581" bIns="48277" anchor="t" anchorCtr="0">
            <a:noAutofit/>
          </a:bodyPr>
          <a:lstStyle/>
          <a:p>
            <a:pPr marL="285750" indent="-285750" algn="just">
              <a:buClr>
                <a:schemeClr val="dk1"/>
              </a:buClr>
              <a:buSzPct val="100000"/>
              <a:buFont typeface="Noto Symbol"/>
              <a:buChar char="•"/>
            </a:pPr>
            <a:r>
              <a:rPr lang="fr-FR" dirty="0"/>
              <a:t>Des évolutions pédagogiques depuis 2013</a:t>
            </a:r>
            <a:endParaRPr lang="en-US" dirty="0"/>
          </a:p>
          <a:p>
            <a:pPr marL="285750" indent="-285750" algn="just">
              <a:buChar char="•"/>
            </a:pPr>
            <a:r>
              <a:rPr lang="fr-FR" dirty="0"/>
              <a:t>Des groupes de travail des différents acteurs : équipes pédagogiques, parents d'élèves, élèves, partenaires </a:t>
            </a:r>
            <a:endParaRPr lang="en-US" dirty="0"/>
          </a:p>
          <a:p>
            <a:pPr marL="285750" indent="-285750" algn="just">
              <a:buChar char="•"/>
            </a:pPr>
            <a:r>
              <a:rPr lang="fr-FR" dirty="0"/>
              <a:t>Des visites : </a:t>
            </a:r>
            <a:r>
              <a:rPr lang="fr-FR" b="1" dirty="0"/>
              <a:t>Salon </a:t>
            </a:r>
            <a:r>
              <a:rPr lang="fr-FR" b="1" dirty="0" err="1"/>
              <a:t>Educatech</a:t>
            </a:r>
            <a:r>
              <a:rPr lang="fr-FR" dirty="0"/>
              <a:t> et Collège Georges Brassens Persan</a:t>
            </a:r>
            <a:endParaRPr lang="en-US" dirty="0"/>
          </a:p>
          <a:p>
            <a:pPr marL="285750" indent="-285750" algn="just">
              <a:buChar char="•"/>
            </a:pPr>
            <a:r>
              <a:rPr lang="fr-FR" dirty="0"/>
              <a:t>Des essais : tournage de différentes sortes de vidéos avec les élèves : tutoriels, infos, vrai/faux journal etc.</a:t>
            </a:r>
          </a:p>
          <a:p>
            <a:pPr marL="285750" indent="-285750" algn="just">
              <a:buChar char="•"/>
            </a:pPr>
            <a:endParaRPr lang="fr-FR" dirty="0">
              <a:solidFill>
                <a:srgbClr val="FFFFFF"/>
              </a:solidFill>
            </a:endParaRPr>
          </a:p>
          <a:p>
            <a:pPr algn="just">
              <a:buClr>
                <a:srgbClr val="000000"/>
              </a:buClr>
              <a:buSzPct val="100000"/>
              <a:buFont typeface="Noto Symbol"/>
              <a:buChar char="▪"/>
            </a:pPr>
            <a:r>
              <a:rPr lang="fr-FR" dirty="0"/>
              <a:t>Nous avons réuni plusieurs groupes de travail pour définir nos objectifs mais aussi pour réfléchir aux différentes modalités de mise en œuvre de changements conséquents</a:t>
            </a:r>
            <a:endParaRPr lang="en-US" dirty="0"/>
          </a:p>
          <a:p>
            <a:pPr marL="285750" indent="-285750" algn="just">
              <a:buChar char="•"/>
            </a:pPr>
            <a:r>
              <a:rPr lang="fr-FR" dirty="0"/>
              <a:t>Groupe de travail élèves : CVC et groupe FSE (2016-2017)</a:t>
            </a:r>
            <a:endParaRPr lang="en-US" dirty="0"/>
          </a:p>
          <a:p>
            <a:pPr marL="285750" indent="-285750" algn="just">
              <a:buChar char="•"/>
            </a:pPr>
            <a:r>
              <a:rPr lang="fr-FR" dirty="0"/>
              <a:t>Groupe de travail parents : réunion de tous les parents élus (titulaires ou suppléants) (2016-2017)</a:t>
            </a:r>
            <a:endParaRPr lang="en-US" dirty="0"/>
          </a:p>
          <a:p>
            <a:pPr marL="285750" indent="-285750" algn="just">
              <a:buChar char="•"/>
            </a:pPr>
            <a:r>
              <a:rPr lang="fr-FR" dirty="0"/>
              <a:t>Groupe de travail équipes pédagogiques : professeurs, vie scolaire et direction (2016-2017 et 2017-2018)</a:t>
            </a:r>
            <a:endParaRPr lang="en-US" dirty="0"/>
          </a:p>
          <a:p>
            <a:pPr marL="285750" indent="-285750" algn="just">
              <a:buChar char="•"/>
            </a:pPr>
            <a:r>
              <a:rPr lang="fr-FR" dirty="0"/>
              <a:t>Visite du Salon </a:t>
            </a:r>
            <a:r>
              <a:rPr lang="fr-FR" dirty="0" err="1"/>
              <a:t>Educatec</a:t>
            </a:r>
            <a:r>
              <a:rPr lang="fr-FR" dirty="0"/>
              <a:t> par un groupe de professeurs (novembre 2017)</a:t>
            </a:r>
            <a:endParaRPr lang="en-US" dirty="0"/>
          </a:p>
          <a:p>
            <a:pPr marL="285750" indent="-285750" algn="just">
              <a:buChar char="•"/>
            </a:pPr>
            <a:r>
              <a:rPr lang="fr-FR" dirty="0"/>
              <a:t>Visite du collège Georges Brassens Persan pour mesurer les usages pédagogiques de la Web TV/radio</a:t>
            </a:r>
          </a:p>
          <a:p>
            <a:pPr marL="301625" indent="-301625">
              <a:buClr>
                <a:srgbClr val="000000"/>
              </a:buClr>
              <a:buSzPct val="100000"/>
              <a:buFont typeface="Noto Symbol"/>
              <a:buChar char="▪"/>
            </a:pPr>
            <a:endParaRPr lang="fr-FR" dirty="0">
              <a:latin typeface="Calibri"/>
              <a:ea typeface="Calibri"/>
              <a:cs typeface="Calibri"/>
              <a:sym typeface="Calibri"/>
            </a:endParaRPr>
          </a:p>
          <a:p>
            <a:pPr marL="301625" indent="-301625">
              <a:buClr>
                <a:srgbClr val="000000"/>
              </a:buClr>
              <a:buSzPct val="100000"/>
              <a:buFont typeface="Noto Symbol"/>
              <a:buChar char="▪"/>
            </a:pPr>
            <a:r>
              <a:rPr lang="fr-FR" dirty="0">
                <a:latin typeface="Calibri"/>
                <a:ea typeface="Calibri"/>
                <a:cs typeface="Calibri"/>
                <a:sym typeface="Calibri"/>
              </a:rPr>
              <a:t>: pertes en termes </a:t>
            </a:r>
            <a:endParaRPr lang="fr-FR" dirty="0"/>
          </a:p>
          <a:p>
            <a:pPr marL="301625" indent="-301625">
              <a:buClr>
                <a:schemeClr val="dk1"/>
              </a:buClr>
              <a:buSzPct val="25000"/>
            </a:pPr>
            <a:r>
              <a:rPr lang="fr-FR" dirty="0">
                <a:latin typeface="Calibri"/>
                <a:ea typeface="Calibri"/>
                <a:cs typeface="Calibri"/>
                <a:sym typeface="Calibri"/>
              </a:rPr>
              <a:t>de temps et d’efficacité. Lien avec les familles s’en ressent</a:t>
            </a:r>
            <a:endParaRPr lang="fr-FR" dirty="0">
              <a:latin typeface="Calibri"/>
              <a:ea typeface="Calibri"/>
              <a:cs typeface="Calibri"/>
            </a:endParaRPr>
          </a:p>
          <a:p>
            <a:pPr marL="301625" indent="-301625">
              <a:buClr>
                <a:schemeClr val="dk1"/>
              </a:buClr>
              <a:buSzPct val="25000"/>
            </a:pPr>
            <a:r>
              <a:rPr lang="fr-FR" dirty="0">
                <a:latin typeface="Calibri"/>
                <a:ea typeface="Calibri"/>
                <a:cs typeface="Calibri"/>
                <a:sym typeface="Calibri"/>
              </a:rPr>
              <a:t>Ex billets à l’ancienne</a:t>
            </a:r>
            <a:endParaRPr lang="fr-FR" dirty="0">
              <a:latin typeface="Calibri"/>
              <a:ea typeface="Calibri"/>
              <a:cs typeface="Calibri"/>
            </a:endParaRPr>
          </a:p>
          <a:p>
            <a:pPr>
              <a:buClr>
                <a:schemeClr val="dk1"/>
              </a:buClr>
            </a:pP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Shape 232"/>
          <p:cNvSpPr txBox="1">
            <a:spLocks noGrp="1"/>
          </p:cNvSpPr>
          <p:nvPr>
            <p:ph type="sldNum" idx="12"/>
          </p:nvPr>
        </p:nvSpPr>
        <p:spPr>
          <a:xfrm>
            <a:off x="3899899" y="9517547"/>
            <a:ext cx="2983494" cy="501015"/>
          </a:xfrm>
          <a:prstGeom prst="rect">
            <a:avLst/>
          </a:prstGeom>
          <a:noFill/>
          <a:ln>
            <a:noFill/>
          </a:ln>
        </p:spPr>
        <p:txBody>
          <a:bodyPr lIns="96581" tIns="48277" rIns="96581" bIns="48277" anchor="b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fld id="{00000000-1234-1234-1234-123412341234}" type="slidenum">
              <a:rPr lang="fr-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chemeClr val="dk1"/>
                </a:buClr>
                <a:buSzPct val="25000"/>
              </a:pPr>
              <a:t>8</a:t>
            </a:fld>
            <a:endParaRPr lang="fr-FR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8501" y="4759643"/>
            <a:ext cx="5507989" cy="4509135"/>
          </a:xfrm>
          <a:prstGeom prst="rect">
            <a:avLst/>
          </a:prstGeom>
        </p:spPr>
        <p:txBody>
          <a:bodyPr lIns="96581" tIns="96581" rIns="96581" bIns="96581" anchor="t" anchorCtr="0">
            <a:noAutofit/>
          </a:bodyPr>
          <a:lstStyle/>
          <a:p>
            <a:r>
              <a:rPr lang="fr-FR" dirty="0"/>
              <a:t>Constat:</a:t>
            </a:r>
            <a:endParaRPr lang="en-US" dirty="0"/>
          </a:p>
          <a:p>
            <a:pPr marL="285750" indent="-285750">
              <a:buChar char="•"/>
            </a:pPr>
            <a:r>
              <a:rPr lang="fr-FR" dirty="0"/>
              <a:t>De trop nombreux élèves ne peuvent pas être aidés chez eux par leurs parents pour travailler ou se voir expliquer leurs cours.</a:t>
            </a:r>
            <a:endParaRPr lang="en-US" dirty="0"/>
          </a:p>
          <a:p>
            <a:pPr marL="285750" indent="-285750">
              <a:buChar char="•"/>
            </a:pPr>
            <a:r>
              <a:rPr lang="fr-FR" dirty="0"/>
              <a:t>Les élèves absents (pour cause de maladie…) ont du mal à rattraper leurs retards car ils n’ont pas assisté aux explications du professeur</a:t>
            </a:r>
            <a:endParaRPr lang="en-US" dirty="0"/>
          </a:p>
          <a:p>
            <a:pPr marL="285750" indent="-285750">
              <a:buChar char="•"/>
            </a:pPr>
            <a:r>
              <a:rPr lang="fr-FR" dirty="0"/>
              <a:t>Les élèves qui comprennent rapidement en cours, s’ennuient vite </a:t>
            </a:r>
            <a:endParaRPr lang="en-US" dirty="0"/>
          </a:p>
          <a:p>
            <a:pPr marL="285750" indent="-285750">
              <a:buChar char="•"/>
            </a:pPr>
            <a:r>
              <a:rPr lang="fr-FR" dirty="0">
                <a:solidFill>
                  <a:srgbClr val="FFFFFF"/>
                </a:solidFill>
              </a:rPr>
              <a:t>Les élèves ont envie de s’investir dans la vie de leur collège et d’apprendre à utiliser les multimédias de façon pertinente</a:t>
            </a:r>
            <a:endParaRPr dirty="0"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8562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="" xmlns:p14="http://schemas.microsoft.com/office/powerpoint/2010/main" val="759381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20/12/2017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20/12/2017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20/12/2017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20/12/2017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20/12/2017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20/12/2017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20/12/2017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20/12/2017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20/12/2017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20/12/2017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20/12/2017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20/12/2017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avi"/><Relationship Id="rId6" Type="http://schemas.openxmlformats.org/officeDocument/2006/relationships/image" Target="../media/image30.png"/><Relationship Id="rId5" Type="http://schemas.microsoft.com/office/2007/relationships/media" Target="../media/media1.avi"/><Relationship Id="rId4" Type="http://schemas.openxmlformats.org/officeDocument/2006/relationships/image" Target="../media/image1.pn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6.xml"/><Relationship Id="rId7" Type="http://schemas.openxmlformats.org/officeDocument/2006/relationships/hyperlink" Target="Maths_classe.MOV" TargetMode="External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Projet%20webTv\maths%20sym&#233;trie.MOV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1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Projet%20webTv\Pompei%205A%20.mp4" TargetMode="External"/><Relationship Id="rId6" Type="http://schemas.openxmlformats.org/officeDocument/2006/relationships/image" Target="../media/image42.png"/><Relationship Id="rId5" Type="http://schemas.openxmlformats.org/officeDocument/2006/relationships/hyperlink" Target="Maths_classe.MOV" TargetMode="Externa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49.png"/><Relationship Id="rId3" Type="http://schemas.openxmlformats.org/officeDocument/2006/relationships/video" Target="file:///E:\Projet%20webTv\vid&#233;o%20SEGPA%20ULIS%20sur%20copier%20coller%20une%20image.mp4" TargetMode="External"/><Relationship Id="rId7" Type="http://schemas.openxmlformats.org/officeDocument/2006/relationships/notesSlide" Target="../notesSlides/notesSlide18.xml"/><Relationship Id="rId12" Type="http://schemas.openxmlformats.org/officeDocument/2006/relationships/image" Target="../media/image48.png"/><Relationship Id="rId2" Type="http://schemas.openxmlformats.org/officeDocument/2006/relationships/video" Target="file:///E:\Projet%20webTv\JT%20Annouk_Maxime2.mp4" TargetMode="External"/><Relationship Id="rId1" Type="http://schemas.openxmlformats.org/officeDocument/2006/relationships/video" Target="file:///E:\Projet%20webTv\Pompei%205A%20.mp4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7.png"/><Relationship Id="rId5" Type="http://schemas.openxmlformats.org/officeDocument/2006/relationships/video" Target="file:///E:\Projet%20webTv\t&#226;che%20finale%20are%20your%20ready%20to%20order1%20.mp4" TargetMode="External"/><Relationship Id="rId10" Type="http://schemas.openxmlformats.org/officeDocument/2006/relationships/image" Target="../media/image46.png"/><Relationship Id="rId4" Type="http://schemas.openxmlformats.org/officeDocument/2006/relationships/video" Target="file:///E:\Projet%20webTv\Scratch%20.mp4" TargetMode="External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Projet%20webTv\L'autonomie%20des%20&#233;l&#232;ves%20(vid&#233;o%20modifi&#233;e).mp4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ctrTitle"/>
          </p:nvPr>
        </p:nvSpPr>
        <p:spPr>
          <a:xfrm>
            <a:off x="251520" y="878859"/>
            <a:ext cx="8640960" cy="240612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ct val="25000"/>
              <a:buFont typeface="Arial"/>
              <a:buNone/>
            </a:pPr>
            <a:r>
              <a:rPr lang="fr-FR" sz="4800" b="1" i="0" u="none" strike="noStrike" cap="none" baseline="0" dirty="0">
                <a:solidFill>
                  <a:schemeClr val="accent1">
                    <a:lumMod val="75000"/>
                  </a:schemeClr>
                </a:solidFill>
                <a:ea typeface="Arial"/>
                <a:cs typeface="Arial"/>
                <a:sym typeface="Arial"/>
              </a:rPr>
              <a:t>COLLEGE EPINE GUYON</a:t>
            </a:r>
            <a:br>
              <a:rPr lang="fr-FR" sz="4800" b="1" i="0" u="none" strike="noStrike" cap="none" baseline="0" dirty="0">
                <a:solidFill>
                  <a:schemeClr val="accent1">
                    <a:lumMod val="75000"/>
                  </a:schemeClr>
                </a:solidFill>
                <a:ea typeface="Arial"/>
                <a:cs typeface="Arial"/>
                <a:sym typeface="Arial"/>
              </a:rPr>
            </a:br>
            <a:r>
              <a:rPr lang="fr-FR" sz="4800" b="1" i="0" u="none" strike="noStrike" cap="none" baseline="0" dirty="0">
                <a:solidFill>
                  <a:schemeClr val="accent1">
                    <a:lumMod val="75000"/>
                  </a:schemeClr>
                </a:solidFill>
                <a:ea typeface="Arial"/>
                <a:cs typeface="Arial"/>
                <a:sym typeface="Arial"/>
              </a:rPr>
              <a:t>APPEL A PROJET INNOVANT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subTitle" idx="1"/>
          </p:nvPr>
        </p:nvSpPr>
        <p:spPr>
          <a:xfrm>
            <a:off x="1259632" y="6448400"/>
            <a:ext cx="6400799" cy="40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r>
              <a:rPr lang="fr-FR" sz="2200" i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2017-2018</a:t>
            </a:r>
            <a:endParaRPr lang="fr-FR" sz="2200" b="0" i="1" u="none" strike="noStrike" cap="none" baseline="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Shape 85"/>
          <p:cNvPicPr preferRelativeResize="0"/>
          <p:nvPr/>
        </p:nvPicPr>
        <p:blipFill rotWithShape="1">
          <a:blip r:embed="rId3" cstate="print">
            <a:alphaModFix/>
          </a:blip>
          <a:srcRect l="36214"/>
          <a:stretch/>
        </p:blipFill>
        <p:spPr>
          <a:xfrm>
            <a:off x="611560" y="2272272"/>
            <a:ext cx="7992888" cy="10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Ellipse 11"/>
          <p:cNvSpPr/>
          <p:nvPr/>
        </p:nvSpPr>
        <p:spPr>
          <a:xfrm>
            <a:off x="1259632" y="3933056"/>
            <a:ext cx="936104" cy="9361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1043608" y="3717032"/>
            <a:ext cx="1368000" cy="1368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news_318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96552" y="0"/>
            <a:ext cx="11017224" cy="6858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 descr="classe webtvradio.jpg">
            <a:extLst>
              <a:ext uri="{FF2B5EF4-FFF2-40B4-BE49-F238E27FC236}">
                <a16:creationId xmlns:a16="http://schemas.microsoft.com/office/drawing/2014/main" xmlns="" id="{3893FF4E-A7AB-404E-A611-1A904C0C1D6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" y="1108075"/>
            <a:ext cx="3222103" cy="2009775"/>
          </a:xfrm>
          <a:prstGeom prst="rect">
            <a:avLst/>
          </a:prstGeom>
        </p:spPr>
      </p:pic>
      <p:pic>
        <p:nvPicPr>
          <p:cNvPr id="8" name="Image 8" descr="classe webtvradio3.jpg">
            <a:extLst>
              <a:ext uri="{FF2B5EF4-FFF2-40B4-BE49-F238E27FC236}">
                <a16:creationId xmlns:a16="http://schemas.microsoft.com/office/drawing/2014/main" xmlns="" id="{AA95569F-9F17-4D9F-B25E-5DB805DC6AB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3925" y="1943100"/>
            <a:ext cx="3602210" cy="2107090"/>
          </a:xfrm>
          <a:prstGeom prst="rect">
            <a:avLst/>
          </a:prstGeom>
        </p:spPr>
      </p:pic>
      <p:pic>
        <p:nvPicPr>
          <p:cNvPr id="10" name="Image 10" descr="classe webtvradio4.jpg">
            <a:extLst>
              <a:ext uri="{FF2B5EF4-FFF2-40B4-BE49-F238E27FC236}">
                <a16:creationId xmlns:a16="http://schemas.microsoft.com/office/drawing/2014/main" xmlns="" id="{1B8665DF-DD20-43AD-B07B-B94EEBC9573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4005064"/>
            <a:ext cx="3569288" cy="2564712"/>
          </a:xfrm>
          <a:prstGeom prst="rect">
            <a:avLst/>
          </a:prstGeom>
        </p:spPr>
      </p:pic>
      <p:pic>
        <p:nvPicPr>
          <p:cNvPr id="12" name="Image 12" descr="classe webtvradio5.jpg">
            <a:extLst>
              <a:ext uri="{FF2B5EF4-FFF2-40B4-BE49-F238E27FC236}">
                <a16:creationId xmlns:a16="http://schemas.microsoft.com/office/drawing/2014/main" xmlns="" id="{4BEC3140-F679-46AB-A860-7493DA10465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625" y="4343400"/>
            <a:ext cx="3483176" cy="2409354"/>
          </a:xfrm>
          <a:prstGeom prst="rect">
            <a:avLst/>
          </a:prstGeom>
        </p:spPr>
      </p:pic>
      <p:pic>
        <p:nvPicPr>
          <p:cNvPr id="9" name="Shape 458"/>
          <p:cNvPicPr preferRelativeResize="0"/>
          <p:nvPr/>
        </p:nvPicPr>
        <p:blipFill rotWithShape="1">
          <a:blip r:embed="rId7" cstate="print">
            <a:alphaModFix/>
          </a:blip>
          <a:srcRect l="36214"/>
          <a:stretch/>
        </p:blipFill>
        <p:spPr>
          <a:xfrm>
            <a:off x="-36512" y="260648"/>
            <a:ext cx="8352928" cy="10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459"/>
          <p:cNvSpPr/>
          <p:nvPr/>
        </p:nvSpPr>
        <p:spPr>
          <a:xfrm>
            <a:off x="179510" y="116631"/>
            <a:ext cx="8514567" cy="40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accent1"/>
              </a:buClr>
              <a:buSzPct val="25000"/>
            </a:pPr>
            <a:r>
              <a:rPr lang="fr-FR" sz="3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Les aménagements </a:t>
            </a:r>
            <a:r>
              <a:rPr lang="fr-FR" sz="3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le bâtiment </a:t>
            </a:r>
            <a:r>
              <a:rPr lang="fr-FR" sz="3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</a:t>
            </a:r>
            <a:endParaRPr lang="fr-FR" sz="3200" b="0" i="0" u="none" strike="noStrike" cap="none" baseline="0" dirty="0">
              <a:solidFill>
                <a:schemeClr val="accen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00054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>
            <a:extLst>
              <a:ext uri="{FF2B5EF4-FFF2-40B4-BE49-F238E27FC236}">
                <a16:creationId xmlns="" xmlns:a16="http://schemas.microsoft.com/office/drawing/2014/main" id="{32B14F06-C69A-456F-8905-59CBAC9462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651" r="29569"/>
          <a:stretch/>
        </p:blipFill>
        <p:spPr>
          <a:xfrm>
            <a:off x="251520" y="1276722"/>
            <a:ext cx="4178630" cy="5248622"/>
          </a:xfrm>
          <a:prstGeom prst="rect">
            <a:avLst/>
          </a:prstGeom>
        </p:spPr>
      </p:pic>
      <p:pic>
        <p:nvPicPr>
          <p:cNvPr id="5" name="Image 9">
            <a:extLst>
              <a:ext uri="{FF2B5EF4-FFF2-40B4-BE49-F238E27FC236}">
                <a16:creationId xmlns="" xmlns:a16="http://schemas.microsoft.com/office/drawing/2014/main" id="{286880F4-F542-4018-A39D-235276FACF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5811" b="606"/>
          <a:stretch/>
        </p:blipFill>
        <p:spPr>
          <a:xfrm>
            <a:off x="4572000" y="1268760"/>
            <a:ext cx="4080964" cy="5224319"/>
          </a:xfrm>
          <a:prstGeom prst="rect">
            <a:avLst/>
          </a:prstGeom>
        </p:spPr>
      </p:pic>
      <p:pic>
        <p:nvPicPr>
          <p:cNvPr id="426" name="Shape 426"/>
          <p:cNvPicPr preferRelativeResize="0"/>
          <p:nvPr/>
        </p:nvPicPr>
        <p:blipFill rotWithShape="1">
          <a:blip r:embed="rId5" cstate="print">
            <a:alphaModFix/>
          </a:blip>
          <a:srcRect l="36214"/>
          <a:stretch/>
        </p:blipFill>
        <p:spPr>
          <a:xfrm>
            <a:off x="0" y="76200"/>
            <a:ext cx="7272808" cy="10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Shape 427"/>
          <p:cNvSpPr txBox="1"/>
          <p:nvPr/>
        </p:nvSpPr>
        <p:spPr>
          <a:xfrm>
            <a:off x="35496" y="-40573"/>
            <a:ext cx="8229600" cy="8772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fr-FR" sz="2400" b="1" dirty="0">
                <a:solidFill>
                  <a:srgbClr val="4F81BD"/>
                </a:solidFill>
                <a:latin typeface="Arial"/>
                <a:cs typeface="Arial"/>
              </a:rPr>
              <a:t>Vidéo - WebTV - Web Radio</a:t>
            </a:r>
            <a:endParaRPr lang="fr-FR" sz="2400" b="1" dirty="0" err="1">
              <a:solidFill>
                <a:srgbClr val="4F81BD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851344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>
            <a:extLst>
              <a:ext uri="{FF2B5EF4-FFF2-40B4-BE49-F238E27FC236}">
                <a16:creationId xmlns="" xmlns:a16="http://schemas.microsoft.com/office/drawing/2014/main" id="{32B14F06-C69A-456F-8905-59CBAC9462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</a:blip>
          <a:srcRect l="18651" r="29569"/>
          <a:stretch/>
        </p:blipFill>
        <p:spPr>
          <a:xfrm>
            <a:off x="251520" y="1268760"/>
            <a:ext cx="4178630" cy="5248622"/>
          </a:xfrm>
          <a:prstGeom prst="rect">
            <a:avLst/>
          </a:prstGeom>
        </p:spPr>
      </p:pic>
      <p:pic>
        <p:nvPicPr>
          <p:cNvPr id="5" name="Image 9">
            <a:extLst>
              <a:ext uri="{FF2B5EF4-FFF2-40B4-BE49-F238E27FC236}">
                <a16:creationId xmlns="" xmlns:a16="http://schemas.microsoft.com/office/drawing/2014/main" id="{286880F4-F542-4018-A39D-235276FACF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</a:blip>
          <a:srcRect l="45811" b="606"/>
          <a:stretch/>
        </p:blipFill>
        <p:spPr>
          <a:xfrm>
            <a:off x="4572000" y="1268760"/>
            <a:ext cx="4080964" cy="5224319"/>
          </a:xfrm>
          <a:prstGeom prst="rect">
            <a:avLst/>
          </a:prstGeom>
        </p:spPr>
      </p:pic>
      <p:sp>
        <p:nvSpPr>
          <p:cNvPr id="19" name="Ellipse 18"/>
          <p:cNvSpPr/>
          <p:nvPr/>
        </p:nvSpPr>
        <p:spPr>
          <a:xfrm>
            <a:off x="3635896" y="1268760"/>
            <a:ext cx="4824536" cy="2448272"/>
          </a:xfrm>
          <a:prstGeom prst="ellipse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26" name="Shape 426"/>
          <p:cNvPicPr preferRelativeResize="0"/>
          <p:nvPr/>
        </p:nvPicPr>
        <p:blipFill rotWithShape="1">
          <a:blip r:embed="rId5" cstate="print">
            <a:alphaModFix/>
          </a:blip>
          <a:srcRect l="36214"/>
          <a:stretch/>
        </p:blipFill>
        <p:spPr>
          <a:xfrm>
            <a:off x="0" y="76200"/>
            <a:ext cx="7272808" cy="10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Shape 427"/>
          <p:cNvSpPr txBox="1"/>
          <p:nvPr/>
        </p:nvSpPr>
        <p:spPr>
          <a:xfrm>
            <a:off x="86816" y="-123825"/>
            <a:ext cx="8229600" cy="8772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fr-FR" sz="2400" b="1" dirty="0">
                <a:solidFill>
                  <a:srgbClr val="4F81BD"/>
                </a:solidFill>
                <a:latin typeface="Arial"/>
                <a:cs typeface="Arial"/>
              </a:rPr>
              <a:t>Vidéo - WebTV - Web Radio</a:t>
            </a:r>
            <a:endParaRPr lang="fr-FR" sz="2400" b="1" dirty="0" err="1">
              <a:solidFill>
                <a:srgbClr val="4F81BD"/>
              </a:solidFill>
              <a:latin typeface="Arial"/>
              <a:cs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A37A0048-3CD1-4CE4-AEB9-C2C54DFFE275}"/>
              </a:ext>
            </a:extLst>
          </p:cNvPr>
          <p:cNvSpPr txBox="1"/>
          <p:nvPr/>
        </p:nvSpPr>
        <p:spPr>
          <a:xfrm>
            <a:off x="3563888" y="1772816"/>
            <a:ext cx="5112567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b="1" dirty="0"/>
              <a:t>Les applications pédagogiques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82FDF577-886B-4E22-BE2C-A92A8CE124C8}"/>
              </a:ext>
            </a:extLst>
          </p:cNvPr>
          <p:cNvSpPr txBox="1"/>
          <p:nvPr/>
        </p:nvSpPr>
        <p:spPr>
          <a:xfrm>
            <a:off x="4283968" y="2269321"/>
            <a:ext cx="3600400" cy="101566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ctr"/>
            <a:r>
              <a:rPr lang="fr-FR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Une pédagogie différenciée</a:t>
            </a:r>
          </a:p>
          <a:p>
            <a:pPr marL="285750" indent="-285750" algn="ctr"/>
            <a:r>
              <a:rPr lang="fr-FR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Une pédagogie inversée</a:t>
            </a:r>
          </a:p>
          <a:p>
            <a:pPr marL="285750" indent="-285750" algn="ctr"/>
            <a:r>
              <a:rPr lang="fr-FR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Une disponibilité des ressources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9BA5FC4B-883D-4679-9800-6E0B21DB07A0}"/>
              </a:ext>
            </a:extLst>
          </p:cNvPr>
          <p:cNvSpPr txBox="1"/>
          <p:nvPr/>
        </p:nvSpPr>
        <p:spPr>
          <a:xfrm>
            <a:off x="251520" y="2276872"/>
            <a:ext cx="2743200" cy="1477328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§"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l'autonomie</a:t>
            </a:r>
            <a:endParaRPr lang="fr-FR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Wingdings"/>
              <a:buChar char="§"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l'expression orale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Wingdings"/>
              <a:buChar char="§"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l'expression corporelle</a:t>
            </a:r>
          </a:p>
          <a:p>
            <a:pPr marL="285750" indent="-285750">
              <a:buFont typeface="Wingdings"/>
              <a:buChar char="§"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les compétences TICE</a:t>
            </a:r>
          </a:p>
          <a:p>
            <a:pPr marL="285750" indent="-285750">
              <a:buFont typeface="Wingdings"/>
              <a:buChar char="§"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Valoriser, stimuler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8A04E14F-9013-49F4-91D4-0F039E8E09D9}"/>
              </a:ext>
            </a:extLst>
          </p:cNvPr>
          <p:cNvSpPr txBox="1"/>
          <p:nvPr/>
        </p:nvSpPr>
        <p:spPr>
          <a:xfrm>
            <a:off x="323528" y="1988840"/>
            <a:ext cx="194421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Développer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A5DA39C0-F35C-4A3B-BEDC-73B5DBA33484}"/>
              </a:ext>
            </a:extLst>
          </p:cNvPr>
          <p:cNvSpPr txBox="1"/>
          <p:nvPr/>
        </p:nvSpPr>
        <p:spPr>
          <a:xfrm>
            <a:off x="971600" y="5103674"/>
            <a:ext cx="4032448" cy="1754326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§"/>
            </a:pPr>
            <a:r>
              <a:rPr lang="fr-FR" b="1" dirty="0"/>
              <a:t>Permettre un meilleur suivi de leur enfant</a:t>
            </a:r>
          </a:p>
          <a:p>
            <a:pPr marL="285750" indent="-285750">
              <a:buFont typeface="Wingdings"/>
              <a:buChar char="§"/>
            </a:pPr>
            <a:r>
              <a:rPr lang="fr-FR" b="1" dirty="0"/>
              <a:t>Meilleure visibilité des enseignements</a:t>
            </a:r>
          </a:p>
          <a:p>
            <a:pPr marL="285750" indent="-285750">
              <a:buFont typeface="Wingdings"/>
              <a:buChar char="§"/>
            </a:pPr>
            <a:r>
              <a:rPr lang="fr-FR" b="1" dirty="0"/>
              <a:t>Communication plus efficace</a:t>
            </a:r>
          </a:p>
          <a:p>
            <a:pPr marL="285750" indent="-285750">
              <a:buFont typeface="Wingdings"/>
              <a:buChar char="§"/>
            </a:pPr>
            <a:r>
              <a:rPr lang="fr-FR" b="1" dirty="0"/>
              <a:t>Faciliter l'aide aux devoirs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13270F7F-5F58-4F3B-861D-63ABF2049815}"/>
              </a:ext>
            </a:extLst>
          </p:cNvPr>
          <p:cNvSpPr txBox="1"/>
          <p:nvPr/>
        </p:nvSpPr>
        <p:spPr>
          <a:xfrm>
            <a:off x="5796136" y="5157192"/>
            <a:ext cx="3168352" cy="258532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§"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Evaluations positives</a:t>
            </a:r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/>
              <a:buChar char="§"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Travail en équipe</a:t>
            </a:r>
          </a:p>
          <a:p>
            <a:pPr marL="285750" indent="-285750">
              <a:buFont typeface="Wingdings"/>
              <a:buChar char="§"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Projets pédagogiques</a:t>
            </a:r>
          </a:p>
          <a:p>
            <a:pPr marL="285750" indent="-285750">
              <a:buFont typeface="Wingdings"/>
              <a:buChar char="§"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EPI, projets transdisciplinaires</a:t>
            </a:r>
          </a:p>
          <a:p>
            <a:pPr marL="285750" indent="-285750">
              <a:buFont typeface="Wingdings"/>
              <a:buChar char="§"/>
            </a:pP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/>
              <a:buChar char="§"/>
            </a:pP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/>
              <a:buChar char="§"/>
            </a:pP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" name="Image 14">
            <a:extLst>
              <a:ext uri="{FF2B5EF4-FFF2-40B4-BE49-F238E27FC236}">
                <a16:creationId xmlns="" xmlns:a16="http://schemas.microsoft.com/office/drawing/2014/main" id="{43A550B2-85AF-40F9-84EB-70CB650182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9552" y="980728"/>
            <a:ext cx="931170" cy="936673"/>
          </a:xfrm>
          <a:prstGeom prst="rect">
            <a:avLst/>
          </a:prstGeom>
        </p:spPr>
      </p:pic>
      <p:cxnSp>
        <p:nvCxnSpPr>
          <p:cNvPr id="21" name="Connecteur droit avec flèche 20"/>
          <p:cNvCxnSpPr/>
          <p:nvPr/>
        </p:nvCxnSpPr>
        <p:spPr>
          <a:xfrm flipH="1" flipV="1">
            <a:off x="1763688" y="1700808"/>
            <a:ext cx="1944216" cy="5040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 22" descr="equipepéda.png"/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40152" y="3933056"/>
            <a:ext cx="1924711" cy="1080120"/>
          </a:xfrm>
          <a:prstGeom prst="rect">
            <a:avLst/>
          </a:prstGeom>
        </p:spPr>
      </p:pic>
      <p:pic>
        <p:nvPicPr>
          <p:cNvPr id="24" name="Image 23" descr="house-and-family-icon_23-214750246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59632" y="3861048"/>
            <a:ext cx="1448244" cy="1286451"/>
          </a:xfrm>
          <a:prstGeom prst="rect">
            <a:avLst/>
          </a:prstGeom>
        </p:spPr>
      </p:pic>
      <p:cxnSp>
        <p:nvCxnSpPr>
          <p:cNvPr id="25" name="Connecteur droit avec flèche 24"/>
          <p:cNvCxnSpPr>
            <a:stCxn id="19" idx="3"/>
          </p:cNvCxnSpPr>
          <p:nvPr/>
        </p:nvCxnSpPr>
        <p:spPr>
          <a:xfrm flipH="1">
            <a:off x="2771800" y="3358491"/>
            <a:ext cx="1570633" cy="1006613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6660232" y="3645024"/>
            <a:ext cx="72008" cy="36004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985134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  <p:bldP spid="6" grpId="0"/>
      <p:bldP spid="7" grpId="0" animBg="1"/>
      <p:bldP spid="8" grpId="0"/>
      <p:bldP spid="11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Shape 458"/>
          <p:cNvPicPr preferRelativeResize="0"/>
          <p:nvPr/>
        </p:nvPicPr>
        <p:blipFill rotWithShape="1">
          <a:blip r:embed="rId4" cstate="print">
            <a:alphaModFix/>
          </a:blip>
          <a:srcRect l="36214"/>
          <a:stretch/>
        </p:blipFill>
        <p:spPr>
          <a:xfrm>
            <a:off x="-36510" y="7361"/>
            <a:ext cx="6264696" cy="10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Shape 459"/>
          <p:cNvSpPr/>
          <p:nvPr/>
        </p:nvSpPr>
        <p:spPr>
          <a:xfrm>
            <a:off x="35496" y="76473"/>
            <a:ext cx="6912900" cy="40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accent1"/>
              </a:buClr>
              <a:buSzPct val="25000"/>
            </a:pPr>
            <a:r>
              <a:rPr lang="fr-FR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Les aménagements : le bâtiment </a:t>
            </a:r>
            <a:r>
              <a:rPr lang="fr-FR" sz="2400" dirty="0" smtClean="0">
                <a:solidFill>
                  <a:schemeClr val="accent1"/>
                </a:solidFill>
              </a:rPr>
              <a:t> </a:t>
            </a:r>
            <a:r>
              <a:rPr lang="fr-FR" sz="2400" dirty="0">
                <a:solidFill>
                  <a:schemeClr val="accent1"/>
                </a:solidFill>
              </a:rPr>
              <a:t>B</a:t>
            </a:r>
            <a:endParaRPr lang="fr-FR" sz="2400" b="0" i="0" u="none" strike="noStrike" cap="none" baseline="0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batimentb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67544" y="980728"/>
            <a:ext cx="3419872" cy="1923678"/>
          </a:xfrm>
          <a:prstGeom prst="rect">
            <a:avLst/>
          </a:prstGeom>
        </p:spPr>
      </p:pic>
      <p:pic>
        <p:nvPicPr>
          <p:cNvPr id="6" name="Image 6" descr="bat b 1.jpg">
            <a:extLst>
              <a:ext uri="{FF2B5EF4-FFF2-40B4-BE49-F238E27FC236}">
                <a16:creationId xmlns="" xmlns:a16="http://schemas.microsoft.com/office/drawing/2014/main" id="{E08C31C3-5321-45EA-8F2D-73E8C7391E4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63813" y="3847494"/>
            <a:ext cx="2648425" cy="1848456"/>
          </a:xfrm>
          <a:prstGeom prst="rect">
            <a:avLst/>
          </a:prstGeom>
        </p:spPr>
      </p:pic>
      <p:pic>
        <p:nvPicPr>
          <p:cNvPr id="10" name="Image 10" descr="bat b 2.jpg">
            <a:extLst>
              <a:ext uri="{FF2B5EF4-FFF2-40B4-BE49-F238E27FC236}">
                <a16:creationId xmlns="" xmlns:a16="http://schemas.microsoft.com/office/drawing/2014/main" id="{69B899B0-98A6-4996-8598-0EF51CBE648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81650" y="1228725"/>
            <a:ext cx="2743200" cy="2009775"/>
          </a:xfrm>
          <a:prstGeom prst="rect">
            <a:avLst/>
          </a:prstGeom>
        </p:spPr>
      </p:pic>
      <p:pic>
        <p:nvPicPr>
          <p:cNvPr id="12" name="Image 12" descr="bat b plan.jpg">
            <a:extLst>
              <a:ext uri="{FF2B5EF4-FFF2-40B4-BE49-F238E27FC236}">
                <a16:creationId xmlns="" xmlns:a16="http://schemas.microsoft.com/office/drawing/2014/main" id="{8C5176C0-C207-4226-AD4C-37F6584997A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675" y="3198804"/>
            <a:ext cx="6367463" cy="32448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52120" y="3284984"/>
            <a:ext cx="576064" cy="144016"/>
          </a:xfrm>
          <a:prstGeom prst="rect">
            <a:avLst/>
          </a:prstGeom>
          <a:solidFill>
            <a:srgbClr val="DFD39F"/>
          </a:solidFill>
          <a:ln>
            <a:solidFill>
              <a:srgbClr val="DFD3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491880" y="5157192"/>
            <a:ext cx="576064" cy="72008"/>
          </a:xfrm>
          <a:prstGeom prst="rect">
            <a:avLst/>
          </a:prstGeom>
          <a:solidFill>
            <a:srgbClr val="DFD39F"/>
          </a:solidFill>
          <a:ln>
            <a:solidFill>
              <a:srgbClr val="DFD3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907704" y="3717032"/>
            <a:ext cx="792088" cy="144016"/>
          </a:xfrm>
          <a:prstGeom prst="rect">
            <a:avLst/>
          </a:prstGeom>
          <a:solidFill>
            <a:srgbClr val="CAA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b="1" dirty="0" smtClean="0">
                <a:solidFill>
                  <a:schemeClr val="tx1"/>
                </a:solidFill>
              </a:rPr>
              <a:t>Salle connectée</a:t>
            </a:r>
            <a:endParaRPr lang="fr-FR" sz="7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>
            <a:extLst>
              <a:ext uri="{FF2B5EF4-FFF2-40B4-BE49-F238E27FC236}">
                <a16:creationId xmlns="" xmlns:a16="http://schemas.microsoft.com/office/drawing/2014/main" id="{FE931CA2-A5F8-4A96-832A-BC2934C7AE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038384"/>
            <a:ext cx="4319336" cy="4781231"/>
          </a:xfrm>
          <a:prstGeom prst="rect">
            <a:avLst/>
          </a:prstGeom>
        </p:spPr>
      </p:pic>
      <p:pic>
        <p:nvPicPr>
          <p:cNvPr id="426" name="Shape 426"/>
          <p:cNvPicPr preferRelativeResize="0"/>
          <p:nvPr/>
        </p:nvPicPr>
        <p:blipFill rotWithShape="1">
          <a:blip r:embed="rId4" cstate="print">
            <a:alphaModFix/>
          </a:blip>
          <a:srcRect l="36214"/>
          <a:stretch/>
        </p:blipFill>
        <p:spPr>
          <a:xfrm>
            <a:off x="0" y="76200"/>
            <a:ext cx="7272808" cy="10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Shape 427"/>
          <p:cNvSpPr txBox="1"/>
          <p:nvPr/>
        </p:nvSpPr>
        <p:spPr>
          <a:xfrm>
            <a:off x="0" y="-123825"/>
            <a:ext cx="8229600" cy="8772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fr-FR" sz="2400" dirty="0">
                <a:solidFill>
                  <a:srgbClr val="4F81BD"/>
                </a:solidFill>
                <a:latin typeface="Arial"/>
                <a:cs typeface="Arial"/>
              </a:rPr>
              <a:t>Une salle de travail connectée polyvalente</a:t>
            </a:r>
            <a:endParaRPr lang="fr-FR" sz="2400" dirty="0" err="1">
              <a:solidFill>
                <a:srgbClr val="4F81BD"/>
              </a:solidFill>
              <a:latin typeface="Arial"/>
              <a:cs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A37A0048-3CD1-4CE4-AEB9-C2C54DFFE275}"/>
              </a:ext>
            </a:extLst>
          </p:cNvPr>
          <p:cNvSpPr txBox="1"/>
          <p:nvPr/>
        </p:nvSpPr>
        <p:spPr>
          <a:xfrm>
            <a:off x="4644008" y="3543399"/>
            <a:ext cx="4104456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b="1" dirty="0"/>
              <a:t>Applications pédagogiques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C0F9D31B-2036-4991-A8ED-94B3B73F7137}"/>
              </a:ext>
            </a:extLst>
          </p:cNvPr>
          <p:cNvSpPr txBox="1"/>
          <p:nvPr/>
        </p:nvSpPr>
        <p:spPr>
          <a:xfrm>
            <a:off x="467544" y="2071896"/>
            <a:ext cx="3744416" cy="101566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§"/>
            </a:pPr>
            <a:r>
              <a:rPr lang="fr-FR" sz="2000" dirty="0">
                <a:solidFill>
                  <a:srgbClr val="0070C0"/>
                </a:solidFill>
              </a:rPr>
              <a:t>Faciliter l'accès aux ressources pour tous les élèves</a:t>
            </a:r>
            <a:endParaRPr lang="fr-FR" sz="2000" dirty="0"/>
          </a:p>
          <a:p>
            <a:pPr marL="285750" indent="-285750">
              <a:buFont typeface="Wingdings"/>
              <a:buChar char="§"/>
            </a:pPr>
            <a:r>
              <a:rPr lang="fr-FR" sz="2000" dirty="0">
                <a:solidFill>
                  <a:srgbClr val="0070C0"/>
                </a:solidFill>
              </a:rPr>
              <a:t>Des devoirs faits</a:t>
            </a:r>
            <a:endParaRPr lang="fr-FR" sz="2000" dirty="0">
              <a:solidFill>
                <a:srgbClr val="0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C66620DE-845D-4419-89A5-99D0628806AE}"/>
              </a:ext>
            </a:extLst>
          </p:cNvPr>
          <p:cNvSpPr txBox="1"/>
          <p:nvPr/>
        </p:nvSpPr>
        <p:spPr>
          <a:xfrm>
            <a:off x="4572000" y="4163596"/>
            <a:ext cx="4320480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b="1" dirty="0"/>
              <a:t>Faciliter une pédagogie différenciée</a:t>
            </a:r>
          </a:p>
          <a:p>
            <a:pPr algn="ctr"/>
            <a:r>
              <a:rPr lang="fr-FR" sz="2000" b="1" dirty="0"/>
              <a:t>Intégrer tous les élèves du collège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CF2702B7-600B-4400-BC35-61E26509BF69}"/>
              </a:ext>
            </a:extLst>
          </p:cNvPr>
          <p:cNvSpPr txBox="1"/>
          <p:nvPr/>
        </p:nvSpPr>
        <p:spPr>
          <a:xfrm>
            <a:off x="251520" y="4581128"/>
            <a:ext cx="4320480" cy="286232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§"/>
            </a:pPr>
            <a:r>
              <a:rPr lang="fr-FR" sz="2000" dirty="0">
                <a:solidFill>
                  <a:srgbClr val="C00000"/>
                </a:solidFill>
              </a:rPr>
              <a:t>Appliquer une pédagogie différenciée et adaptée à tous</a:t>
            </a:r>
          </a:p>
          <a:p>
            <a:pPr marL="342900" indent="-342900">
              <a:buFont typeface="Wingdings"/>
              <a:buChar char="§"/>
            </a:pPr>
            <a:r>
              <a:rPr lang="fr-FR" sz="2000" dirty="0">
                <a:solidFill>
                  <a:srgbClr val="C00000"/>
                </a:solidFill>
              </a:rPr>
              <a:t>Blog</a:t>
            </a:r>
            <a:endParaRPr lang="fr-FR" dirty="0">
              <a:solidFill>
                <a:srgbClr val="C00000"/>
              </a:solidFill>
            </a:endParaRPr>
          </a:p>
          <a:p>
            <a:pPr marL="342900" indent="-342900">
              <a:buFont typeface="Wingdings"/>
              <a:buChar char="§"/>
            </a:pPr>
            <a:r>
              <a:rPr lang="fr-FR" sz="2000" dirty="0">
                <a:solidFill>
                  <a:srgbClr val="C00000"/>
                </a:solidFill>
              </a:rPr>
              <a:t>Former les élèves à l'usage des outils numériques</a:t>
            </a:r>
          </a:p>
          <a:p>
            <a:pPr marL="342900" indent="-342900">
              <a:buFont typeface="Wingdings"/>
              <a:buChar char="§"/>
            </a:pPr>
            <a:r>
              <a:rPr lang="fr-FR" sz="2000" dirty="0">
                <a:solidFill>
                  <a:srgbClr val="C00000"/>
                </a:solidFill>
              </a:rPr>
              <a:t>Intégrer l'usage d’application numériques dans les cours</a:t>
            </a:r>
          </a:p>
          <a:p>
            <a:endParaRPr lang="fr-FR" sz="2000" dirty="0">
              <a:solidFill>
                <a:srgbClr val="C00000"/>
              </a:solidFill>
            </a:endParaRPr>
          </a:p>
          <a:p>
            <a:endParaRPr lang="fr-FR" sz="2000" dirty="0">
              <a:solidFill>
                <a:srgbClr val="C00000"/>
              </a:solidFill>
            </a:endParaRPr>
          </a:p>
        </p:txBody>
      </p:sp>
      <p:pic>
        <p:nvPicPr>
          <p:cNvPr id="6" name="Image 7">
            <a:extLst>
              <a:ext uri="{FF2B5EF4-FFF2-40B4-BE49-F238E27FC236}">
                <a16:creationId xmlns="" xmlns:a16="http://schemas.microsoft.com/office/drawing/2014/main" id="{E4D60370-E8A1-4505-ABE6-9E7E36C65A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0500" y="3352800"/>
            <a:ext cx="1317858" cy="1323120"/>
          </a:xfrm>
          <a:prstGeom prst="rect">
            <a:avLst/>
          </a:prstGeom>
        </p:spPr>
      </p:pic>
      <p:pic>
        <p:nvPicPr>
          <p:cNvPr id="14" name="Image 14">
            <a:extLst>
              <a:ext uri="{FF2B5EF4-FFF2-40B4-BE49-F238E27FC236}">
                <a16:creationId xmlns="" xmlns:a16="http://schemas.microsoft.com/office/drawing/2014/main" id="{43A550B2-85AF-40F9-84EB-70CB650182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9552" y="908720"/>
            <a:ext cx="1074340" cy="1080689"/>
          </a:xfrm>
          <a:prstGeom prst="rect">
            <a:avLst/>
          </a:prstGeom>
        </p:spPr>
      </p:pic>
      <p:cxnSp>
        <p:nvCxnSpPr>
          <p:cNvPr id="12" name="Connecteur droit avec flèche 11"/>
          <p:cNvCxnSpPr/>
          <p:nvPr/>
        </p:nvCxnSpPr>
        <p:spPr>
          <a:xfrm flipH="1">
            <a:off x="1979712" y="1412776"/>
            <a:ext cx="2592288" cy="1440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1979712" y="3068960"/>
            <a:ext cx="2592288" cy="1008112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768737029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3">
            <a:extLst>
              <a:ext uri="{FF2B5EF4-FFF2-40B4-BE49-F238E27FC236}">
                <a16:creationId xmlns="" xmlns:a16="http://schemas.microsoft.com/office/drawing/2014/main" id="{FE931CA2-A5F8-4A96-832A-BC2934C7AE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b="50133"/>
          <a:stretch>
            <a:fillRect/>
          </a:stretch>
        </p:blipFill>
        <p:spPr>
          <a:xfrm>
            <a:off x="213316" y="1772816"/>
            <a:ext cx="8930684" cy="43924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02CA5DB6-5E32-41B3-B9A9-B3F9DEE3B29B}"/>
              </a:ext>
            </a:extLst>
          </p:cNvPr>
          <p:cNvSpPr txBox="1"/>
          <p:nvPr/>
        </p:nvSpPr>
        <p:spPr>
          <a:xfrm>
            <a:off x="179512" y="3789040"/>
            <a:ext cx="7416824" cy="1569660"/>
          </a:xfrm>
          <a:prstGeom prst="rect">
            <a:avLst/>
          </a:prstGeom>
          <a:solidFill>
            <a:srgbClr val="97B953">
              <a:alpha val="10980"/>
            </a:srgb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 dirty="0">
                <a:solidFill>
                  <a:schemeClr val="accent3">
                    <a:lumMod val="50000"/>
                  </a:schemeClr>
                </a:solidFill>
                <a:cs typeface="Arial"/>
              </a:rPr>
              <a:t>Pour favoriser…</a:t>
            </a:r>
          </a:p>
          <a:p>
            <a:pPr>
              <a:buFont typeface="Wingdings" pitchFamily="2" charset="2"/>
              <a:buChar char="§"/>
            </a:pPr>
            <a:r>
              <a:rPr lang="fr-FR" dirty="0">
                <a:solidFill>
                  <a:srgbClr val="444444"/>
                </a:solidFill>
              </a:rPr>
              <a:t> Une </a:t>
            </a:r>
            <a:r>
              <a:rPr lang="fr-FR" dirty="0" smtClean="0">
                <a:solidFill>
                  <a:srgbClr val="444444"/>
                </a:solidFill>
              </a:rPr>
              <a:t>consultation </a:t>
            </a:r>
            <a:r>
              <a:rPr lang="fr-FR" dirty="0">
                <a:solidFill>
                  <a:srgbClr val="444444"/>
                </a:solidFill>
              </a:rPr>
              <a:t>des ressources (tutoriels, cours…)</a:t>
            </a:r>
          </a:p>
          <a:p>
            <a:pPr>
              <a:buFont typeface="Wingdings" pitchFamily="2" charset="2"/>
              <a:buChar char="§"/>
            </a:pPr>
            <a:r>
              <a:rPr lang="fr-FR" dirty="0">
                <a:solidFill>
                  <a:srgbClr val="444444"/>
                </a:solidFill>
              </a:rPr>
              <a:t> Une mise au travail</a:t>
            </a:r>
          </a:p>
          <a:p>
            <a:pPr>
              <a:buFont typeface="Wingdings" pitchFamily="2" charset="2"/>
              <a:buChar char="§"/>
            </a:pPr>
            <a:r>
              <a:rPr lang="fr-FR" dirty="0">
                <a:solidFill>
                  <a:srgbClr val="444444"/>
                </a:solidFill>
              </a:rPr>
              <a:t>Le travail  d’équipe</a:t>
            </a:r>
          </a:p>
          <a:p>
            <a:pPr>
              <a:buFont typeface="Wingdings" pitchFamily="2" charset="2"/>
              <a:buChar char="§"/>
            </a:pPr>
            <a:r>
              <a:rPr lang="fr-FR" dirty="0">
                <a:solidFill>
                  <a:srgbClr val="444444"/>
                </a:solidFill>
              </a:rPr>
              <a:t> ​L’intérêt des élèves, leur </a:t>
            </a:r>
            <a:r>
              <a:rPr lang="fr-FR" dirty="0" smtClean="0">
                <a:solidFill>
                  <a:srgbClr val="444444"/>
                </a:solidFill>
              </a:rPr>
              <a:t>motivation</a:t>
            </a:r>
            <a:endParaRPr lang="fr-FR" dirty="0">
              <a:solidFill>
                <a:srgbClr val="444444"/>
              </a:solidFill>
            </a:endParaRPr>
          </a:p>
        </p:txBody>
      </p:sp>
      <p:pic>
        <p:nvPicPr>
          <p:cNvPr id="426" name="Shape 426"/>
          <p:cNvPicPr preferRelativeResize="0"/>
          <p:nvPr/>
        </p:nvPicPr>
        <p:blipFill rotWithShape="1">
          <a:blip r:embed="rId4" cstate="print">
            <a:alphaModFix/>
          </a:blip>
          <a:srcRect l="36214"/>
          <a:stretch/>
        </p:blipFill>
        <p:spPr>
          <a:xfrm>
            <a:off x="0" y="76200"/>
            <a:ext cx="7272808" cy="10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Shape 427"/>
          <p:cNvSpPr txBox="1"/>
          <p:nvPr/>
        </p:nvSpPr>
        <p:spPr>
          <a:xfrm>
            <a:off x="0" y="-123825"/>
            <a:ext cx="8229600" cy="8772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fr-FR" sz="2400" dirty="0">
                <a:solidFill>
                  <a:srgbClr val="4F81BD"/>
                </a:solidFill>
                <a:latin typeface="Arial"/>
                <a:cs typeface="Arial"/>
              </a:rPr>
              <a:t>Une salle connectée polyvalente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02CA5DB6-5E32-41B3-B9A9-B3F9DEE3B29B}"/>
              </a:ext>
            </a:extLst>
          </p:cNvPr>
          <p:cNvSpPr txBox="1"/>
          <p:nvPr/>
        </p:nvSpPr>
        <p:spPr>
          <a:xfrm>
            <a:off x="1619672" y="980728"/>
            <a:ext cx="7416824" cy="2185214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cs typeface="Arial"/>
              </a:rPr>
              <a:t>Pour éviter…</a:t>
            </a:r>
          </a:p>
          <a:p>
            <a:pPr>
              <a:buFont typeface="Wingdings" pitchFamily="2" charset="2"/>
              <a:buChar char="§"/>
            </a:pPr>
            <a:r>
              <a:rPr lang="fr-FR" dirty="0">
                <a:solidFill>
                  <a:srgbClr val="C00000"/>
                </a:solidFill>
                <a:cs typeface="Arial"/>
              </a:rPr>
              <a:t>L’ennui  des élèves </a:t>
            </a:r>
            <a:r>
              <a:rPr lang="en-US" dirty="0">
                <a:solidFill>
                  <a:srgbClr val="C00000"/>
                </a:solidFill>
                <a:cs typeface="Arial"/>
              </a:rPr>
              <a:t>​</a:t>
            </a:r>
          </a:p>
          <a:p>
            <a:pPr>
              <a:buFont typeface="Wingdings" pitchFamily="2" charset="2"/>
              <a:buChar char="§"/>
            </a:pPr>
            <a:r>
              <a:rPr lang="fr-FR" dirty="0">
                <a:solidFill>
                  <a:srgbClr val="C00000"/>
                </a:solidFill>
                <a:cs typeface="Arial"/>
              </a:rPr>
              <a:t>Un trop grand nombre d’élèves pour qu’un seul assistant d’éducation puisse les aider à travailler</a:t>
            </a:r>
            <a:r>
              <a:rPr lang="en-US" dirty="0">
                <a:solidFill>
                  <a:srgbClr val="C00000"/>
                </a:solidFill>
                <a:cs typeface="Arial"/>
              </a:rPr>
              <a:t>​</a:t>
            </a:r>
          </a:p>
          <a:p>
            <a:pPr>
              <a:buFont typeface="Wingdings" pitchFamily="2" charset="2"/>
              <a:buChar char="§"/>
            </a:pPr>
            <a:r>
              <a:rPr lang="fr-FR" dirty="0">
                <a:solidFill>
                  <a:srgbClr val="C00000"/>
                </a:solidFill>
                <a:cs typeface="Arial"/>
              </a:rPr>
              <a:t>Le manque de motivation des élèves qui n’ont pas envie de se replonger dans leurs cours </a:t>
            </a:r>
            <a:r>
              <a:rPr lang="fr-FR" dirty="0" smtClean="0">
                <a:solidFill>
                  <a:srgbClr val="C00000"/>
                </a:solidFill>
                <a:cs typeface="Arial"/>
              </a:rPr>
              <a:t>papier</a:t>
            </a:r>
            <a:endParaRPr lang="en-US" dirty="0">
              <a:solidFill>
                <a:srgbClr val="C00000"/>
              </a:solidFill>
              <a:cs typeface="Arial"/>
            </a:endParaRPr>
          </a:p>
          <a:p>
            <a:r>
              <a:rPr lang="fr-FR" dirty="0">
                <a:solidFill>
                  <a:srgbClr val="444444"/>
                </a:solidFill>
              </a:rPr>
              <a:t>​</a:t>
            </a:r>
          </a:p>
        </p:txBody>
      </p:sp>
      <p:pic>
        <p:nvPicPr>
          <p:cNvPr id="25602" name="Picture 2" descr="http://www.lepoint.fr/images/2017/01/11/6700857lpw-6702425-article-jpg_4012878_660x281.jpg"/>
          <p:cNvPicPr>
            <a:picLocks noChangeAspect="1" noChangeArrowheads="1"/>
          </p:cNvPicPr>
          <p:nvPr/>
        </p:nvPicPr>
        <p:blipFill>
          <a:blip r:embed="rId5" cstate="print"/>
          <a:srcRect l="28636" r="22110"/>
          <a:stretch>
            <a:fillRect/>
          </a:stretch>
        </p:blipFill>
        <p:spPr bwMode="auto">
          <a:xfrm rot="21284051">
            <a:off x="122720" y="1052736"/>
            <a:ext cx="1512168" cy="1307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A37A0048-3CD1-4CE4-AEB9-C2C54DFFE275}"/>
              </a:ext>
            </a:extLst>
          </p:cNvPr>
          <p:cNvSpPr txBox="1"/>
          <p:nvPr/>
        </p:nvSpPr>
        <p:spPr>
          <a:xfrm>
            <a:off x="2699792" y="3050957"/>
            <a:ext cx="4320480" cy="954107"/>
          </a:xfrm>
          <a:prstGeom prst="rect">
            <a:avLst/>
          </a:prstGeom>
          <a:solidFill>
            <a:srgbClr val="FFFFFF">
              <a:alpha val="87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Une permanence interactive</a:t>
            </a:r>
          </a:p>
        </p:txBody>
      </p:sp>
      <p:pic>
        <p:nvPicPr>
          <p:cNvPr id="25604" name="Picture 4" descr="Résultat de recherche d'images pour &quot;élève ordinateur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4149080"/>
            <a:ext cx="2339752" cy="25617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824970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5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Shape 426"/>
          <p:cNvPicPr preferRelativeResize="0"/>
          <p:nvPr/>
        </p:nvPicPr>
        <p:blipFill rotWithShape="1">
          <a:blip r:embed="rId4" cstate="print">
            <a:alphaModFix/>
          </a:blip>
          <a:srcRect l="36214"/>
          <a:stretch/>
        </p:blipFill>
        <p:spPr>
          <a:xfrm>
            <a:off x="-36512" y="184040"/>
            <a:ext cx="7272808" cy="10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Shape 427"/>
          <p:cNvSpPr txBox="1"/>
          <p:nvPr/>
        </p:nvSpPr>
        <p:spPr>
          <a:xfrm>
            <a:off x="35496" y="-40573"/>
            <a:ext cx="8229600" cy="8772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fr-FR" sz="3200" dirty="0" smtClean="0">
                <a:solidFill>
                  <a:srgbClr val="4F81BD"/>
                </a:solidFill>
                <a:latin typeface="Arial"/>
                <a:cs typeface="Arial"/>
              </a:rPr>
              <a:t>Scénario pédagogique 1</a:t>
            </a:r>
            <a:endParaRPr lang="fr-FR" sz="3200" dirty="0">
              <a:solidFill>
                <a:srgbClr val="4F81BD"/>
              </a:solidFill>
              <a:latin typeface="Arial"/>
              <a:cs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09625" y="1257300"/>
            <a:ext cx="784887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grpSp>
        <p:nvGrpSpPr>
          <p:cNvPr id="4" name="Groupe 30"/>
          <p:cNvGrpSpPr/>
          <p:nvPr/>
        </p:nvGrpSpPr>
        <p:grpSpPr>
          <a:xfrm>
            <a:off x="3635896" y="3356992"/>
            <a:ext cx="5256584" cy="3384376"/>
            <a:chOff x="3635896" y="3356992"/>
            <a:chExt cx="5256584" cy="3384376"/>
          </a:xfrm>
        </p:grpSpPr>
        <p:sp>
          <p:nvSpPr>
            <p:cNvPr id="18" name="Ellipse 17"/>
            <p:cNvSpPr/>
            <p:nvPr/>
          </p:nvSpPr>
          <p:spPr>
            <a:xfrm>
              <a:off x="3635896" y="3356992"/>
              <a:ext cx="576064" cy="576064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1508" name="Picture 4" descr="Résultat de recherche d'images pour &quot;tablette png&quot;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67944" y="3789040"/>
              <a:ext cx="4824536" cy="2952328"/>
            </a:xfrm>
            <a:prstGeom prst="rect">
              <a:avLst/>
            </a:prstGeom>
            <a:noFill/>
          </p:spPr>
        </p:pic>
        <p:pic>
          <p:nvPicPr>
            <p:cNvPr id="5" name="maths symétrie.MOV">
              <a:hlinkClick r:id="" action="ppaction://media"/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6" cstate="print"/>
            <a:stretch>
              <a:fillRect/>
            </a:stretch>
          </p:blipFill>
          <p:spPr>
            <a:xfrm>
              <a:off x="4211960" y="4005064"/>
              <a:ext cx="4480422" cy="2520280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3707904" y="3356992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3</a:t>
              </a:r>
              <a:endPara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endParaRPr>
            </a:p>
          </p:txBody>
        </p:sp>
      </p:grpSp>
      <p:grpSp>
        <p:nvGrpSpPr>
          <p:cNvPr id="7" name="Groupe 24"/>
          <p:cNvGrpSpPr/>
          <p:nvPr/>
        </p:nvGrpSpPr>
        <p:grpSpPr>
          <a:xfrm>
            <a:off x="251520" y="908720"/>
            <a:ext cx="3811235" cy="2362425"/>
            <a:chOff x="251520" y="908720"/>
            <a:chExt cx="3811235" cy="2362425"/>
          </a:xfrm>
        </p:grpSpPr>
        <p:grpSp>
          <p:nvGrpSpPr>
            <p:cNvPr id="8" name="Groupe 22"/>
            <p:cNvGrpSpPr/>
            <p:nvPr/>
          </p:nvGrpSpPr>
          <p:grpSpPr>
            <a:xfrm>
              <a:off x="462355" y="1326929"/>
              <a:ext cx="3600400" cy="1944216"/>
              <a:chOff x="462355" y="1326929"/>
              <a:chExt cx="3600400" cy="1944216"/>
            </a:xfrm>
          </p:grpSpPr>
          <p:sp>
            <p:nvSpPr>
              <p:cNvPr id="6" name="Rectangle 5">
                <a:hlinkClick r:id="rId7" action="ppaction://hlinkfile"/>
              </p:cNvPr>
              <p:cNvSpPr/>
              <p:nvPr/>
            </p:nvSpPr>
            <p:spPr>
              <a:xfrm rot="21346117">
                <a:off x="462355" y="1326929"/>
                <a:ext cx="3600400" cy="1944216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 smtClean="0"/>
                  <a:t>Problème en classe</a:t>
                </a:r>
                <a:endParaRPr lang="fr-FR" dirty="0"/>
              </a:p>
            </p:txBody>
          </p:sp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rot="21353200">
                <a:off x="471695" y="1382268"/>
                <a:ext cx="3547317" cy="18498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9" name="Groupe 23"/>
            <p:cNvGrpSpPr/>
            <p:nvPr/>
          </p:nvGrpSpPr>
          <p:grpSpPr>
            <a:xfrm>
              <a:off x="251520" y="908720"/>
              <a:ext cx="576064" cy="584775"/>
              <a:chOff x="251520" y="908720"/>
              <a:chExt cx="576064" cy="584775"/>
            </a:xfrm>
          </p:grpSpPr>
          <p:sp>
            <p:nvSpPr>
              <p:cNvPr id="13" name="ZoneTexte 12"/>
              <p:cNvSpPr txBox="1"/>
              <p:nvPr/>
            </p:nvSpPr>
            <p:spPr>
              <a:xfrm>
                <a:off x="296796" y="908720"/>
                <a:ext cx="45878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32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itchFamily="34" charset="0"/>
                  </a:rPr>
                  <a:t>1</a:t>
                </a:r>
                <a:endParaRPr lang="fr-F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endParaRPr>
              </a:p>
            </p:txBody>
          </p:sp>
          <p:sp>
            <p:nvSpPr>
              <p:cNvPr id="16" name="Ellipse 15"/>
              <p:cNvSpPr/>
              <p:nvPr/>
            </p:nvSpPr>
            <p:spPr>
              <a:xfrm>
                <a:off x="251520" y="908720"/>
                <a:ext cx="576064" cy="576064"/>
              </a:xfrm>
              <a:prstGeom prst="ellipse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0" name="Groupe 31"/>
          <p:cNvGrpSpPr/>
          <p:nvPr/>
        </p:nvGrpSpPr>
        <p:grpSpPr>
          <a:xfrm>
            <a:off x="323528" y="3573016"/>
            <a:ext cx="2980442" cy="2639194"/>
            <a:chOff x="251520" y="3573016"/>
            <a:chExt cx="2980442" cy="2639194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229531">
              <a:off x="251520" y="4293096"/>
              <a:ext cx="2980442" cy="1919114"/>
            </a:xfrm>
            <a:prstGeom prst="rect">
              <a:avLst/>
            </a:prstGeom>
            <a:noFill/>
            <a:ln w="57150">
              <a:solidFill>
                <a:srgbClr val="00B050"/>
              </a:solidFill>
              <a:miter lim="800000"/>
              <a:headEnd/>
              <a:tailEnd/>
            </a:ln>
          </p:spPr>
        </p:pic>
        <p:sp>
          <p:nvSpPr>
            <p:cNvPr id="20" name="Ellipse 19"/>
            <p:cNvSpPr/>
            <p:nvPr/>
          </p:nvSpPr>
          <p:spPr>
            <a:xfrm>
              <a:off x="251520" y="3573016"/>
              <a:ext cx="576064" cy="576064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323528" y="3573016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4</a:t>
              </a:r>
              <a:endPara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endParaRPr>
            </a:p>
          </p:txBody>
        </p:sp>
      </p:grpSp>
      <p:pic>
        <p:nvPicPr>
          <p:cNvPr id="21506" name="Picture 2" descr="Résultat de recherche d'images pour &quot;fleche png&quot;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3928" y="1484784"/>
            <a:ext cx="1008112" cy="499090"/>
          </a:xfrm>
          <a:prstGeom prst="rect">
            <a:avLst/>
          </a:prstGeom>
          <a:noFill/>
        </p:spPr>
      </p:pic>
      <p:pic>
        <p:nvPicPr>
          <p:cNvPr id="12" name="Picture 2" descr="Résultat de recherche d'images pour &quot;fleche png&quot;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 flipV="1">
            <a:off x="6652979" y="3270168"/>
            <a:ext cx="738818" cy="436277"/>
          </a:xfrm>
          <a:prstGeom prst="rect">
            <a:avLst/>
          </a:prstGeom>
          <a:noFill/>
        </p:spPr>
      </p:pic>
      <p:pic>
        <p:nvPicPr>
          <p:cNvPr id="33" name="Picture 2" descr="Résultat de recherche d'images pour &quot;fleche png&quot;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0800000" flipV="1">
            <a:off x="3347864" y="5373216"/>
            <a:ext cx="738818" cy="436277"/>
          </a:xfrm>
          <a:prstGeom prst="rect">
            <a:avLst/>
          </a:prstGeom>
          <a:noFill/>
        </p:spPr>
      </p:pic>
      <p:grpSp>
        <p:nvGrpSpPr>
          <p:cNvPr id="30" name="Groupe 29"/>
          <p:cNvGrpSpPr/>
          <p:nvPr/>
        </p:nvGrpSpPr>
        <p:grpSpPr>
          <a:xfrm>
            <a:off x="4427984" y="908720"/>
            <a:ext cx="4536504" cy="2304256"/>
            <a:chOff x="4427984" y="908720"/>
            <a:chExt cx="4536504" cy="2304256"/>
          </a:xfrm>
        </p:grpSpPr>
        <p:grpSp>
          <p:nvGrpSpPr>
            <p:cNvPr id="3" name="Groupe 25"/>
            <p:cNvGrpSpPr/>
            <p:nvPr/>
          </p:nvGrpSpPr>
          <p:grpSpPr>
            <a:xfrm>
              <a:off x="4427984" y="908720"/>
              <a:ext cx="4536504" cy="2304256"/>
              <a:chOff x="4427984" y="908720"/>
              <a:chExt cx="4536504" cy="230425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932040" y="980728"/>
                <a:ext cx="4032448" cy="223224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 smtClean="0"/>
                  <a:t>On donne une tablette a l’élève</a:t>
                </a:r>
                <a:endParaRPr lang="fr-FR" dirty="0"/>
              </a:p>
            </p:txBody>
          </p:sp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004048" y="1052736"/>
                <a:ext cx="3874308" cy="2088232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</p:pic>
          <p:sp>
            <p:nvSpPr>
              <p:cNvPr id="17" name="Ellipse 16"/>
              <p:cNvSpPr/>
              <p:nvPr/>
            </p:nvSpPr>
            <p:spPr>
              <a:xfrm>
                <a:off x="4427984" y="908720"/>
                <a:ext cx="576064" cy="576064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4499992" y="908720"/>
                <a:ext cx="45878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32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itchFamily="34" charset="0"/>
                  </a:rPr>
                  <a:t>2</a:t>
                </a:r>
                <a:endParaRPr lang="fr-F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endParaRPr>
              </a:p>
            </p:txBody>
          </p:sp>
        </p:grpSp>
        <p:pic>
          <p:nvPicPr>
            <p:cNvPr id="29" name="Image 28" descr="tablette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20473992">
              <a:off x="6395092" y="1982333"/>
              <a:ext cx="586245" cy="3389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2989081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Shape 426"/>
          <p:cNvPicPr preferRelativeResize="0"/>
          <p:nvPr/>
        </p:nvPicPr>
        <p:blipFill rotWithShape="1">
          <a:blip r:embed="rId4" cstate="print">
            <a:alphaModFix/>
          </a:blip>
          <a:srcRect l="36214"/>
          <a:stretch/>
        </p:blipFill>
        <p:spPr>
          <a:xfrm>
            <a:off x="-36512" y="184040"/>
            <a:ext cx="7272808" cy="10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Shape 427"/>
          <p:cNvSpPr txBox="1"/>
          <p:nvPr/>
        </p:nvSpPr>
        <p:spPr>
          <a:xfrm>
            <a:off x="35496" y="-40573"/>
            <a:ext cx="8229600" cy="8772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fr-FR" sz="3200" dirty="0" smtClean="0">
                <a:solidFill>
                  <a:srgbClr val="4F81BD"/>
                </a:solidFill>
                <a:latin typeface="Arial"/>
                <a:cs typeface="Arial"/>
              </a:rPr>
              <a:t>Scénario pédagogique 2</a:t>
            </a:r>
            <a:endParaRPr lang="fr-FR" sz="3200" dirty="0">
              <a:solidFill>
                <a:srgbClr val="4F81BD"/>
              </a:solidFill>
              <a:latin typeface="Arial"/>
              <a:cs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09625" y="1257300"/>
            <a:ext cx="784887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grpSp>
        <p:nvGrpSpPr>
          <p:cNvPr id="3" name="Groupe 25"/>
          <p:cNvGrpSpPr/>
          <p:nvPr/>
        </p:nvGrpSpPr>
        <p:grpSpPr>
          <a:xfrm>
            <a:off x="4355976" y="908720"/>
            <a:ext cx="4536504" cy="2304256"/>
            <a:chOff x="4427984" y="908720"/>
            <a:chExt cx="4536504" cy="2304256"/>
          </a:xfrm>
        </p:grpSpPr>
        <p:sp>
          <p:nvSpPr>
            <p:cNvPr id="11" name="Rectangle 10"/>
            <p:cNvSpPr/>
            <p:nvPr/>
          </p:nvSpPr>
          <p:spPr>
            <a:xfrm>
              <a:off x="4932040" y="980728"/>
              <a:ext cx="4032448" cy="223224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dirty="0" smtClean="0"/>
                <a:t>Préparation de la vidéo en classe</a:t>
              </a:r>
              <a:endParaRPr lang="fr-FR" sz="2400" dirty="0"/>
            </a:p>
          </p:txBody>
        </p:sp>
        <p:sp>
          <p:nvSpPr>
            <p:cNvPr id="17" name="Ellipse 16"/>
            <p:cNvSpPr/>
            <p:nvPr/>
          </p:nvSpPr>
          <p:spPr>
            <a:xfrm>
              <a:off x="4427984" y="908720"/>
              <a:ext cx="576064" cy="576064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499992" y="908720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2</a:t>
              </a:r>
              <a:endPara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endParaRPr>
            </a:p>
          </p:txBody>
        </p:sp>
      </p:grpSp>
      <p:grpSp>
        <p:nvGrpSpPr>
          <p:cNvPr id="4" name="Groupe 24"/>
          <p:cNvGrpSpPr/>
          <p:nvPr/>
        </p:nvGrpSpPr>
        <p:grpSpPr>
          <a:xfrm>
            <a:off x="4897261" y="3429000"/>
            <a:ext cx="4032448" cy="2884087"/>
            <a:chOff x="4897261" y="3429000"/>
            <a:chExt cx="4032448" cy="2884087"/>
          </a:xfrm>
        </p:grpSpPr>
        <p:sp>
          <p:nvSpPr>
            <p:cNvPr id="31" name="Rectangle 30"/>
            <p:cNvSpPr/>
            <p:nvPr/>
          </p:nvSpPr>
          <p:spPr>
            <a:xfrm rot="373887">
              <a:off x="4897261" y="4080839"/>
              <a:ext cx="4032448" cy="223224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800" dirty="0" smtClean="0"/>
                <a:t>Tournage de la vidéo</a:t>
              </a:r>
              <a:endParaRPr lang="fr-FR" sz="2800" dirty="0"/>
            </a:p>
          </p:txBody>
        </p:sp>
        <p:sp>
          <p:nvSpPr>
            <p:cNvPr id="18" name="Ellipse 17"/>
            <p:cNvSpPr/>
            <p:nvPr/>
          </p:nvSpPr>
          <p:spPr>
            <a:xfrm>
              <a:off x="5004048" y="3429000"/>
              <a:ext cx="576064" cy="576064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076056" y="3429000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3</a:t>
              </a:r>
              <a:endPara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endParaRPr>
            </a:p>
          </p:txBody>
        </p:sp>
      </p:grpSp>
      <p:grpSp>
        <p:nvGrpSpPr>
          <p:cNvPr id="5" name="Groupe 23"/>
          <p:cNvGrpSpPr/>
          <p:nvPr/>
        </p:nvGrpSpPr>
        <p:grpSpPr>
          <a:xfrm>
            <a:off x="251520" y="923234"/>
            <a:ext cx="3811236" cy="2074393"/>
            <a:chOff x="251520" y="923234"/>
            <a:chExt cx="3811236" cy="2074393"/>
          </a:xfrm>
        </p:grpSpPr>
        <p:sp>
          <p:nvSpPr>
            <p:cNvPr id="6" name="Rectangle 5">
              <a:hlinkClick r:id="rId5" action="ppaction://hlinkfile"/>
            </p:cNvPr>
            <p:cNvSpPr/>
            <p:nvPr/>
          </p:nvSpPr>
          <p:spPr>
            <a:xfrm rot="21346117">
              <a:off x="462356" y="1053411"/>
              <a:ext cx="3600400" cy="194421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800" dirty="0" smtClean="0"/>
                <a:t>EPI </a:t>
              </a:r>
              <a:r>
                <a:rPr lang="fr-FR" sz="2800" dirty="0" smtClean="0"/>
                <a:t>Pompéi</a:t>
              </a:r>
              <a:endParaRPr lang="fr-FR" sz="2800" dirty="0" smtClean="0"/>
            </a:p>
          </p:txBody>
        </p:sp>
        <p:grpSp>
          <p:nvGrpSpPr>
            <p:cNvPr id="7" name="Groupe 23"/>
            <p:cNvGrpSpPr/>
            <p:nvPr/>
          </p:nvGrpSpPr>
          <p:grpSpPr>
            <a:xfrm>
              <a:off x="251520" y="923234"/>
              <a:ext cx="576064" cy="584775"/>
              <a:chOff x="251520" y="908720"/>
              <a:chExt cx="576064" cy="584775"/>
            </a:xfrm>
          </p:grpSpPr>
          <p:sp>
            <p:nvSpPr>
              <p:cNvPr id="16" name="Ellipse 15"/>
              <p:cNvSpPr/>
              <p:nvPr/>
            </p:nvSpPr>
            <p:spPr>
              <a:xfrm>
                <a:off x="251520" y="908720"/>
                <a:ext cx="576064" cy="576064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>
                <a:off x="296796" y="908720"/>
                <a:ext cx="45878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32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itchFamily="34" charset="0"/>
                  </a:rPr>
                  <a:t>1</a:t>
                </a:r>
                <a:endParaRPr lang="fr-F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endParaRPr>
              </a:p>
            </p:txBody>
          </p:sp>
        </p:grpSp>
      </p:grpSp>
      <p:pic>
        <p:nvPicPr>
          <p:cNvPr id="21506" name="Picture 2" descr="Résultat de recherche d'images pour &quot;fleche png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1484784"/>
            <a:ext cx="1008112" cy="499090"/>
          </a:xfrm>
          <a:prstGeom prst="rect">
            <a:avLst/>
          </a:prstGeom>
          <a:noFill/>
        </p:spPr>
      </p:pic>
      <p:pic>
        <p:nvPicPr>
          <p:cNvPr id="12" name="Picture 2" descr="Résultat de recherche d'images pour &quot;fleche png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 flipV="1">
            <a:off x="6604511" y="3318637"/>
            <a:ext cx="975542" cy="576064"/>
          </a:xfrm>
          <a:prstGeom prst="rect">
            <a:avLst/>
          </a:prstGeom>
          <a:noFill/>
        </p:spPr>
      </p:pic>
      <p:pic>
        <p:nvPicPr>
          <p:cNvPr id="29" name="Pompei 5A 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179512" y="4293096"/>
            <a:ext cx="4356992" cy="2178496"/>
          </a:xfrm>
          <a:prstGeom prst="rect">
            <a:avLst/>
          </a:prstGeom>
        </p:spPr>
      </p:pic>
      <p:grpSp>
        <p:nvGrpSpPr>
          <p:cNvPr id="8" name="Groupe 34"/>
          <p:cNvGrpSpPr/>
          <p:nvPr/>
        </p:nvGrpSpPr>
        <p:grpSpPr>
          <a:xfrm>
            <a:off x="323528" y="3573016"/>
            <a:ext cx="576064" cy="584775"/>
            <a:chOff x="323528" y="3573016"/>
            <a:chExt cx="576064" cy="584775"/>
          </a:xfrm>
        </p:grpSpPr>
        <p:sp>
          <p:nvSpPr>
            <p:cNvPr id="20" name="Ellipse 19"/>
            <p:cNvSpPr/>
            <p:nvPr/>
          </p:nvSpPr>
          <p:spPr>
            <a:xfrm>
              <a:off x="323528" y="3573016"/>
              <a:ext cx="576064" cy="576064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395536" y="3573016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4</a:t>
              </a:r>
              <a:endPara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endParaRPr>
            </a:p>
          </p:txBody>
        </p:sp>
      </p:grpSp>
      <p:pic>
        <p:nvPicPr>
          <p:cNvPr id="33" name="Picture 2" descr="Résultat de recherche d'images pour &quot;fleche png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 flipV="1">
            <a:off x="4499992" y="5085184"/>
            <a:ext cx="738818" cy="436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989081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Shape 426"/>
          <p:cNvPicPr preferRelativeResize="0"/>
          <p:nvPr/>
        </p:nvPicPr>
        <p:blipFill rotWithShape="1">
          <a:blip r:embed="rId8" cstate="print">
            <a:alphaModFix/>
          </a:blip>
          <a:srcRect l="36214"/>
          <a:stretch/>
        </p:blipFill>
        <p:spPr>
          <a:xfrm>
            <a:off x="0" y="76200"/>
            <a:ext cx="7272808" cy="10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Shape 427"/>
          <p:cNvSpPr txBox="1"/>
          <p:nvPr/>
        </p:nvSpPr>
        <p:spPr>
          <a:xfrm>
            <a:off x="0" y="-123825"/>
            <a:ext cx="8229600" cy="8772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fr-FR" sz="2400" dirty="0">
                <a:solidFill>
                  <a:srgbClr val="4F81BD"/>
                </a:solidFill>
                <a:latin typeface="Arial"/>
                <a:cs typeface="Arial"/>
              </a:rPr>
              <a:t>Scénarios pédagogiques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809625" y="1257300"/>
            <a:ext cx="784887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5" name="Pompei 5A 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755576" y="1052736"/>
            <a:ext cx="3317400" cy="186606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545449" y="2924944"/>
            <a:ext cx="1737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EPI sur Pompéi</a:t>
            </a:r>
          </a:p>
        </p:txBody>
      </p:sp>
      <p:pic>
        <p:nvPicPr>
          <p:cNvPr id="7" name="JT Annouk_Maxime2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 cstate="print"/>
          <a:stretch>
            <a:fillRect/>
          </a:stretch>
        </p:blipFill>
        <p:spPr>
          <a:xfrm>
            <a:off x="4870873" y="1052736"/>
            <a:ext cx="3328118" cy="187220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418280" y="2924944"/>
            <a:ext cx="2233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Journal TV (Anglais)</a:t>
            </a:r>
          </a:p>
        </p:txBody>
      </p:sp>
      <p:pic>
        <p:nvPicPr>
          <p:cNvPr id="9" name="vidéo SEGPA ULIS sur copier coller une image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1" cstate="print"/>
          <a:stretch>
            <a:fillRect/>
          </a:stretch>
        </p:blipFill>
        <p:spPr>
          <a:xfrm>
            <a:off x="755576" y="4293096"/>
            <a:ext cx="2208096" cy="1656184"/>
          </a:xfrm>
          <a:prstGeom prst="rect">
            <a:avLst/>
          </a:prstGeom>
        </p:spPr>
      </p:pic>
      <p:pic>
        <p:nvPicPr>
          <p:cNvPr id="10" name="Scratch .mp4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2" cstate="print"/>
          <a:stretch>
            <a:fillRect/>
          </a:stretch>
        </p:blipFill>
        <p:spPr>
          <a:xfrm>
            <a:off x="3491880" y="4365104"/>
            <a:ext cx="2654410" cy="151216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39552" y="6165304"/>
            <a:ext cx="2771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Tutoriel pour SEGPA ULIS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707904" y="6125234"/>
            <a:ext cx="2335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Tutoriel pour scratch</a:t>
            </a:r>
          </a:p>
        </p:txBody>
      </p:sp>
      <p:pic>
        <p:nvPicPr>
          <p:cNvPr id="13" name="tâche finale are your ready to order1 .mp4">
            <a:hlinkClick r:id="" action="ppaction://media"/>
          </p:cNvPr>
          <p:cNvPicPr>
            <a:picLocks noRot="1" noChangeAspect="1"/>
          </p:cNvPicPr>
          <p:nvPr>
            <a:videoFile r:link="rId5"/>
          </p:nvPr>
        </p:nvPicPr>
        <p:blipFill>
          <a:blip r:embed="rId13" cstate="print"/>
          <a:stretch>
            <a:fillRect/>
          </a:stretch>
        </p:blipFill>
        <p:spPr>
          <a:xfrm>
            <a:off x="6460210" y="4437112"/>
            <a:ext cx="2504278" cy="140868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487011" y="6093296"/>
            <a:ext cx="2261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Tutoriel tâche finale</a:t>
            </a:r>
          </a:p>
        </p:txBody>
      </p:sp>
    </p:spTree>
    <p:extLst>
      <p:ext uri="{BB962C8B-B14F-4D97-AF65-F5344CB8AC3E}">
        <p14:creationId xmlns="" xmlns:p14="http://schemas.microsoft.com/office/powerpoint/2010/main" val="2425368259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Shape 483"/>
          <p:cNvPicPr preferRelativeResize="0"/>
          <p:nvPr/>
        </p:nvPicPr>
        <p:blipFill rotWithShape="1">
          <a:blip r:embed="rId3" cstate="print">
            <a:alphaModFix/>
          </a:blip>
          <a:srcRect l="36214"/>
          <a:stretch/>
        </p:blipFill>
        <p:spPr>
          <a:xfrm>
            <a:off x="-66532" y="18071"/>
            <a:ext cx="6006684" cy="10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Shape 484"/>
          <p:cNvSpPr/>
          <p:nvPr/>
        </p:nvSpPr>
        <p:spPr>
          <a:xfrm>
            <a:off x="0" y="44624"/>
            <a:ext cx="6912767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fr-FR" sz="2800" b="1" i="0" u="none" strike="noStrike" cap="none" baseline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Les formations envisagées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Une formation pour tous les élèves</a:t>
            </a:r>
          </a:p>
          <a:p>
            <a:r>
              <a:rPr lang="fr-FR" dirty="0"/>
              <a:t>Une formation à la carte pour les personnels</a:t>
            </a:r>
          </a:p>
          <a:p>
            <a:r>
              <a:rPr lang="fr-FR" dirty="0"/>
              <a:t>Des temps de réflexion et de travail en commun pour mutualiser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 rotWithShape="1">
          <a:blip r:embed="rId3" cstate="print">
            <a:alphaModFix/>
          </a:blip>
          <a:srcRect l="36214"/>
          <a:stretch/>
        </p:blipFill>
        <p:spPr>
          <a:xfrm>
            <a:off x="-36510" y="184040"/>
            <a:ext cx="5832648" cy="10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88202" y="115888"/>
            <a:ext cx="8084248" cy="563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E3FF"/>
              </a:buClr>
              <a:buSzPct val="25000"/>
              <a:buFont typeface="Arial"/>
              <a:buNone/>
            </a:pPr>
            <a:r>
              <a:rPr lang="fr-FR" b="0" i="0" u="none" strike="noStrike" cap="none" baseline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Plan </a:t>
            </a:r>
          </a:p>
        </p:txBody>
      </p:sp>
      <p:sp>
        <p:nvSpPr>
          <p:cNvPr id="87" name="Shape 87"/>
          <p:cNvSpPr/>
          <p:nvPr/>
        </p:nvSpPr>
        <p:spPr>
          <a:xfrm>
            <a:off x="257174" y="847724"/>
            <a:ext cx="8886826" cy="58216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numCol="2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fr-FR" b="0" i="0" u="sng" strike="noStrike" cap="none" baseline="0" dirty="0">
                <a:solidFill>
                  <a:schemeClr val="accent1"/>
                </a:solidFill>
                <a:latin typeface="Calibri" panose="020F0502020204030204" pitchFamily="34" charset="0"/>
                <a:sym typeface="Arial"/>
              </a:rPr>
              <a:t>Présentation</a:t>
            </a:r>
            <a:endParaRPr lang="fr-FR" b="0" i="0" u="sng" strike="noStrike" cap="none" baseline="0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457200" indent="-317500">
              <a:buClr>
                <a:schemeClr val="accent1"/>
              </a:buClr>
              <a:buSzPct val="100000"/>
              <a:buFont typeface="Arial"/>
              <a:buChar char="●"/>
            </a:pPr>
            <a:r>
              <a:rPr lang="fr-FR" dirty="0">
                <a:solidFill>
                  <a:schemeClr val="accent1"/>
                </a:solidFill>
                <a:latin typeface="Calibri" panose="020F0502020204030204" pitchFamily="34" charset="0"/>
                <a:sym typeface="Arial"/>
              </a:rPr>
              <a:t>Où sommes-nous </a:t>
            </a:r>
            <a:r>
              <a:rPr lang="fr-FR" b="0" i="0" u="none" strike="noStrike" cap="none" baseline="0" dirty="0">
                <a:solidFill>
                  <a:schemeClr val="accent1"/>
                </a:solidFill>
                <a:latin typeface="Calibri" panose="020F0502020204030204" pitchFamily="34" charset="0"/>
                <a:sym typeface="Arial"/>
              </a:rPr>
              <a:t>?</a:t>
            </a:r>
            <a:r>
              <a:rPr lang="fr-FR" dirty="0">
                <a:solidFill>
                  <a:schemeClr val="accent1"/>
                </a:solidFill>
                <a:latin typeface="Calibri" panose="020F0502020204030204" pitchFamily="34" charset="0"/>
              </a:rPr>
              <a:t> Qui sommes-nous ? </a:t>
            </a:r>
            <a:endParaRPr lang="fr-FR" b="0" i="0" u="none" strike="noStrike" cap="none" baseline="0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●"/>
            </a:pPr>
            <a:r>
              <a:rPr lang="fr-FR" b="0" i="0" u="none" strike="noStrike" cap="none" baseline="0" dirty="0">
                <a:solidFill>
                  <a:schemeClr val="accent1"/>
                </a:solidFill>
                <a:latin typeface="Calibri" panose="020F0502020204030204" pitchFamily="34" charset="0"/>
                <a:sym typeface="Arial"/>
              </a:rPr>
              <a:t>Notre histoire</a:t>
            </a:r>
            <a:endParaRPr lang="fr-FR" b="0" i="0" u="none" strike="noStrike" cap="none" baseline="0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139700">
              <a:buClr>
                <a:schemeClr val="accent1"/>
              </a:buClr>
              <a:buSzPct val="100000"/>
            </a:pPr>
            <a:endParaRPr lang="fr-FR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fr-FR" b="0" i="0" u="sng" strike="noStrike" cap="none" baseline="0" dirty="0">
                <a:solidFill>
                  <a:schemeClr val="accent1"/>
                </a:solidFill>
                <a:latin typeface="Calibri" panose="020F0502020204030204" pitchFamily="34" charset="0"/>
                <a:sym typeface="Arial"/>
              </a:rPr>
              <a:t>Situation des usages du numérique</a:t>
            </a:r>
            <a:endParaRPr lang="fr-FR" b="0" i="0" u="sng" strike="noStrike" cap="none" baseline="0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457200" indent="-317500">
              <a:buClr>
                <a:schemeClr val="accent1"/>
              </a:buClr>
              <a:buSzPct val="100000"/>
              <a:buFont typeface="Arial"/>
              <a:buChar char="●"/>
            </a:pPr>
            <a:r>
              <a:rPr lang="fr-FR" dirty="0">
                <a:solidFill>
                  <a:schemeClr val="accent1"/>
                </a:solidFill>
                <a:latin typeface="Calibri" panose="020F0502020204030204" pitchFamily="34" charset="0"/>
                <a:sym typeface="Arial"/>
              </a:rPr>
              <a:t>Histoire des usages du numérique </a:t>
            </a:r>
            <a:r>
              <a:rPr lang="fr-FR" dirty="0">
                <a:solidFill>
                  <a:schemeClr val="accent1"/>
                </a:solidFill>
                <a:latin typeface="Calibri" panose="020F0502020204030204" pitchFamily="34" charset="0"/>
              </a:rPr>
              <a:t>au collège</a:t>
            </a:r>
            <a:endParaRPr lang="fr-FR" b="0" i="0" u="none" strike="noStrike" cap="none" baseline="0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457200" indent="-317500">
              <a:buClr>
                <a:schemeClr val="accent1"/>
              </a:buClr>
              <a:buSzPct val="100000"/>
              <a:buFont typeface="Arial"/>
              <a:buChar char="●"/>
            </a:pPr>
            <a:r>
              <a:rPr lang="fr-FR" b="0" i="0" u="none" strike="noStrike" cap="none" baseline="0" dirty="0">
                <a:solidFill>
                  <a:schemeClr val="accent1"/>
                </a:solidFill>
                <a:latin typeface="Calibri" panose="020F0502020204030204" pitchFamily="34" charset="0"/>
                <a:sym typeface="Arial"/>
              </a:rPr>
              <a:t>Nos </a:t>
            </a:r>
            <a:r>
              <a:rPr lang="fr-FR" dirty="0">
                <a:solidFill>
                  <a:schemeClr val="accent1"/>
                </a:solidFill>
                <a:latin typeface="Calibri" panose="020F0502020204030204" pitchFamily="34" charset="0"/>
                <a:sym typeface="Arial"/>
              </a:rPr>
              <a:t>projets </a:t>
            </a:r>
            <a:r>
              <a:rPr lang="fr-FR" dirty="0">
                <a:solidFill>
                  <a:schemeClr val="accent1"/>
                </a:solidFill>
                <a:latin typeface="Calibri" panose="020F0502020204030204" pitchFamily="34" charset="0"/>
              </a:rPr>
              <a:t>présents et futurs : 2017-2021</a:t>
            </a:r>
            <a:endParaRPr lang="fr-FR" b="0" i="0" u="none" strike="noStrike" cap="none" baseline="0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139700">
              <a:buClr>
                <a:srgbClr val="4F81BD"/>
              </a:buClr>
              <a:buSzPct val="100000"/>
            </a:pPr>
            <a:endParaRPr lang="fr-FR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342900" lvl="1" indent="-342900">
              <a:buClr>
                <a:schemeClr val="folHlink"/>
              </a:buClr>
              <a:buSzPct val="25000"/>
            </a:pPr>
            <a:r>
              <a:rPr lang="fr-FR" u="sng" dirty="0">
                <a:solidFill>
                  <a:schemeClr val="accent1"/>
                </a:solidFill>
                <a:latin typeface="Calibri" panose="020F0502020204030204" pitchFamily="34" charset="0"/>
              </a:rPr>
              <a:t>Notre projet</a:t>
            </a:r>
          </a:p>
          <a:p>
            <a:pPr marL="457200" indent="-317500">
              <a:buClr>
                <a:schemeClr val="accent1"/>
              </a:buClr>
              <a:buSzPct val="100000"/>
              <a:buFont typeface="Arial"/>
              <a:buChar char="●"/>
            </a:pPr>
            <a:r>
              <a:rPr lang="fr-FR" dirty="0">
                <a:solidFill>
                  <a:schemeClr val="accent1"/>
                </a:solidFill>
                <a:latin typeface="Calibri" panose="020F0502020204030204" pitchFamily="34" charset="0"/>
              </a:rPr>
              <a:t>Notre démarche</a:t>
            </a:r>
          </a:p>
          <a:p>
            <a:pPr marL="457200" indent="-317500">
              <a:buClr>
                <a:srgbClr val="4F81BD"/>
              </a:buClr>
              <a:buSzPct val="100000"/>
              <a:buFont typeface="Arial"/>
              <a:buChar char="●"/>
            </a:pPr>
            <a:r>
              <a:rPr lang="fr-FR" dirty="0">
                <a:solidFill>
                  <a:schemeClr val="accent1"/>
                </a:solidFill>
                <a:latin typeface="Calibri" panose="020F0502020204030204" pitchFamily="34" charset="0"/>
              </a:rPr>
              <a:t> </a:t>
            </a:r>
            <a:r>
              <a:rPr lang="fr-FR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Notre démarche en images</a:t>
            </a:r>
          </a:p>
          <a:p>
            <a:pPr marL="457200" indent="-317500">
              <a:buClr>
                <a:srgbClr val="4F81BD"/>
              </a:buClr>
              <a:buSzPct val="100000"/>
            </a:pPr>
            <a:endParaRPr lang="fr-FR" dirty="0" smtClean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342900" lvl="1" indent="-342900">
              <a:buClr>
                <a:schemeClr val="folHlink"/>
              </a:buClr>
              <a:buSzPct val="25000"/>
            </a:pPr>
            <a:r>
              <a:rPr lang="fr-FR" u="sng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Nos aménagements souhaités</a:t>
            </a:r>
          </a:p>
          <a:p>
            <a:pPr lvl="1" indent="-317500">
              <a:buClr>
                <a:schemeClr val="accent1"/>
              </a:buClr>
              <a:buSzPct val="100000"/>
              <a:buFont typeface="Arial"/>
              <a:buChar char="●"/>
            </a:pPr>
            <a:r>
              <a:rPr lang="fr-FR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Le bâtiment A : La salle vidéo/web </a:t>
            </a:r>
            <a:r>
              <a:rPr lang="fr-FR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TV</a:t>
            </a:r>
          </a:p>
          <a:p>
            <a:pPr lvl="1" indent="-317500">
              <a:buClr>
                <a:schemeClr val="accent1"/>
              </a:buClr>
              <a:buSzPct val="100000"/>
              <a:buFont typeface="Arial"/>
              <a:buChar char="●"/>
            </a:pPr>
            <a:r>
              <a:rPr lang="fr-FR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Applications pédagogiques</a:t>
            </a:r>
            <a:endParaRPr lang="fr-FR" dirty="0" smtClean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lvl="1" indent="-317500">
              <a:buClr>
                <a:schemeClr val="accent1"/>
              </a:buClr>
              <a:buSzPct val="100000"/>
              <a:buFont typeface="Arial"/>
              <a:buChar char="●"/>
            </a:pPr>
            <a:r>
              <a:rPr lang="fr-FR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Le bâtiment B : Salle de travail connectée</a:t>
            </a:r>
          </a:p>
          <a:p>
            <a:pPr marL="457200" indent="-317500">
              <a:buClr>
                <a:srgbClr val="4F81BD"/>
              </a:buClr>
              <a:buSzPct val="100000"/>
              <a:buFont typeface="Arial"/>
              <a:buChar char="●"/>
            </a:pPr>
            <a:r>
              <a:rPr lang="fr-FR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Une </a:t>
            </a:r>
            <a:r>
              <a:rPr lang="fr-FR" dirty="0">
                <a:solidFill>
                  <a:schemeClr val="accent1"/>
                </a:solidFill>
                <a:latin typeface="Calibri" panose="020F0502020204030204" pitchFamily="34" charset="0"/>
              </a:rPr>
              <a:t>salle de travail connectée et </a:t>
            </a:r>
            <a:r>
              <a:rPr lang="fr-FR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polyvalente</a:t>
            </a:r>
          </a:p>
          <a:p>
            <a:pPr marL="342900" lvl="1" indent="-342900">
              <a:buClr>
                <a:schemeClr val="folHlink"/>
              </a:buClr>
              <a:buSzPct val="25000"/>
            </a:pPr>
            <a:r>
              <a:rPr lang="fr-FR" u="sng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Nos </a:t>
            </a:r>
            <a:r>
              <a:rPr lang="fr-FR" u="sng" dirty="0">
                <a:solidFill>
                  <a:schemeClr val="accent1"/>
                </a:solidFill>
                <a:latin typeface="Calibri" panose="020F0502020204030204" pitchFamily="34" charset="0"/>
              </a:rPr>
              <a:t>scénarii pédagogiques</a:t>
            </a:r>
          </a:p>
          <a:p>
            <a:pPr marL="457200" indent="-317500">
              <a:buClr>
                <a:schemeClr val="accent1"/>
              </a:buClr>
              <a:buSzPct val="100000"/>
              <a:buFont typeface="Arial"/>
              <a:buChar char="●"/>
            </a:pPr>
            <a:r>
              <a:rPr lang="fr-FR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Scénario 1 </a:t>
            </a:r>
            <a:endParaRPr lang="fr-FR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457200" indent="-317500">
              <a:buClr>
                <a:schemeClr val="accent1"/>
              </a:buClr>
              <a:buSzPct val="100000"/>
              <a:buFont typeface="Arial"/>
              <a:buChar char="●"/>
            </a:pPr>
            <a:r>
              <a:rPr lang="fr-FR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Scénario 2</a:t>
            </a:r>
          </a:p>
          <a:p>
            <a:pPr marL="139700">
              <a:buClr>
                <a:srgbClr val="4F81BD"/>
              </a:buClr>
              <a:buSzPct val="100000"/>
            </a:pPr>
            <a:endParaRPr lang="fr-FR" dirty="0" smtClean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>
              <a:buClr>
                <a:srgbClr val="4F81BD"/>
              </a:buClr>
              <a:buSzPct val="100000"/>
            </a:pPr>
            <a:r>
              <a:rPr lang="fr-FR" u="sng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Les formations </a:t>
            </a:r>
            <a:r>
              <a:rPr lang="fr-FR" u="sng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envisagées</a:t>
            </a:r>
          </a:p>
          <a:p>
            <a:pPr marL="342900" lvl="1" indent="-342900">
              <a:buClr>
                <a:schemeClr val="folHlink"/>
              </a:buClr>
              <a:buSzPct val="25000"/>
            </a:pPr>
            <a:endParaRPr lang="fr-FR" u="sng" dirty="0" smtClean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342900" lvl="1" indent="-342900">
              <a:buClr>
                <a:schemeClr val="folHlink"/>
              </a:buClr>
              <a:buSzPct val="25000"/>
            </a:pPr>
            <a:r>
              <a:rPr lang="fr-FR" u="sng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Evaluation </a:t>
            </a:r>
            <a:r>
              <a:rPr lang="fr-FR" u="sng" dirty="0">
                <a:solidFill>
                  <a:schemeClr val="accent1"/>
                </a:solidFill>
                <a:latin typeface="Calibri" panose="020F0502020204030204" pitchFamily="34" charset="0"/>
              </a:rPr>
              <a:t>de notre </a:t>
            </a:r>
            <a:r>
              <a:rPr lang="fr-FR" u="sng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projet</a:t>
            </a:r>
          </a:p>
          <a:p>
            <a:pPr marL="342900" lvl="1" indent="-342900">
              <a:buClr>
                <a:schemeClr val="folHlink"/>
              </a:buClr>
              <a:buSzPct val="25000"/>
            </a:pPr>
            <a:endParaRPr lang="fr-FR" u="sng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342900" lvl="1" indent="-342900"/>
            <a:r>
              <a:rPr lang="fr-FR" u="sng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Le budget prévisionnel du </a:t>
            </a:r>
            <a:r>
              <a:rPr lang="fr-FR" u="sng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projet</a:t>
            </a:r>
          </a:p>
          <a:p>
            <a:pPr marL="342900" lvl="1" indent="-342900"/>
            <a:endParaRPr lang="fr-FR" u="sng" dirty="0" smtClean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342900" lvl="1" indent="-342900"/>
            <a:r>
              <a:rPr lang="fr-FR" u="sng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Remerciements et crédits</a:t>
            </a:r>
            <a:endParaRPr lang="fr-FR" sz="1400" u="sng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Shape 490"/>
          <p:cNvPicPr preferRelativeResize="0"/>
          <p:nvPr/>
        </p:nvPicPr>
        <p:blipFill rotWithShape="1">
          <a:blip r:embed="rId3" cstate="print">
            <a:alphaModFix/>
          </a:blip>
          <a:srcRect l="36214"/>
          <a:stretch/>
        </p:blipFill>
        <p:spPr>
          <a:xfrm>
            <a:off x="-71070" y="0"/>
            <a:ext cx="6011221" cy="10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Shape 491"/>
          <p:cNvSpPr/>
          <p:nvPr/>
        </p:nvSpPr>
        <p:spPr>
          <a:xfrm>
            <a:off x="35496" y="44624"/>
            <a:ext cx="6912767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fr-FR" sz="2800" b="1" dirty="0">
                <a:solidFill>
                  <a:schemeClr val="accent1"/>
                </a:solidFill>
              </a:rPr>
              <a:t>Évaluation</a:t>
            </a:r>
            <a:r>
              <a:rPr lang="fr-FR" sz="2800" b="1" i="0" u="none" strike="noStrike" cap="none" baseline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de notre projet</a:t>
            </a:r>
          </a:p>
        </p:txBody>
      </p:sp>
      <p:pic>
        <p:nvPicPr>
          <p:cNvPr id="7170" name="Picture 2" descr="Image associé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86671"/>
            <a:ext cx="2571328" cy="2571329"/>
          </a:xfrm>
          <a:prstGeom prst="rect">
            <a:avLst/>
          </a:prstGeom>
          <a:noFill/>
        </p:spPr>
      </p:pic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395536" y="908720"/>
            <a:ext cx="8748464" cy="37751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sz="2800" dirty="0"/>
              <a:t>Les </a:t>
            </a:r>
            <a:r>
              <a:rPr lang="fr-FR" sz="2800" dirty="0" smtClean="0"/>
              <a:t>indicateurs :</a:t>
            </a:r>
            <a:endParaRPr lang="fr-FR" sz="2800" dirty="0"/>
          </a:p>
          <a:p>
            <a:r>
              <a:rPr lang="fr-FR" sz="2800" dirty="0"/>
              <a:t>La fréquentation de la salle Web Radio/Web TV</a:t>
            </a:r>
          </a:p>
          <a:p>
            <a:r>
              <a:rPr lang="fr-FR" sz="2800" dirty="0"/>
              <a:t>Le nombre de vues des vidéos </a:t>
            </a:r>
          </a:p>
          <a:p>
            <a:r>
              <a:rPr lang="fr-FR" sz="2800" dirty="0"/>
              <a:t>Le nombre d’élèves impliqués </a:t>
            </a:r>
          </a:p>
          <a:p>
            <a:r>
              <a:rPr lang="fr-FR" sz="2800" dirty="0"/>
              <a:t>Impact sur les résultats scolaires</a:t>
            </a:r>
          </a:p>
          <a:p>
            <a:r>
              <a:rPr lang="fr-FR" sz="2800" dirty="0"/>
              <a:t>A</a:t>
            </a:r>
            <a:r>
              <a:rPr lang="fr-FR" sz="2600" dirty="0"/>
              <a:t>ugmentation </a:t>
            </a:r>
            <a:r>
              <a:rPr lang="fr-FR" sz="2600" dirty="0" smtClean="0"/>
              <a:t>des validations des compétences </a:t>
            </a:r>
            <a:r>
              <a:rPr lang="fr-FR" sz="2600" dirty="0"/>
              <a:t>TICE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D4C1E6F3-5111-418A-8375-873736B6B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908720"/>
            <a:ext cx="8229600" cy="576064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AutoNum type="arabicPeriod"/>
            </a:pPr>
            <a:r>
              <a:rPr lang="fr-FR" sz="1800" b="1" dirty="0">
                <a:solidFill>
                  <a:srgbClr val="C0504D"/>
                </a:solidFill>
                <a:latin typeface="+mj-lt"/>
              </a:rPr>
              <a:t>Web radio Web TV : 15300€</a:t>
            </a:r>
          </a:p>
          <a:p>
            <a:pPr lvl="1">
              <a:buFont typeface="Wingdings" pitchFamily="34" charset="0"/>
              <a:buChar char="ü"/>
            </a:pPr>
            <a:r>
              <a:rPr lang="fr-FR" sz="1800" dirty="0">
                <a:latin typeface="+mj-lt"/>
              </a:rPr>
              <a:t>Rénovation de l'ancienne salle Multimédia Bâtiment A : 5000€</a:t>
            </a:r>
          </a:p>
          <a:p>
            <a:pPr lvl="1">
              <a:buFont typeface="Wingdings" pitchFamily="34" charset="0"/>
              <a:buChar char="ü"/>
            </a:pPr>
            <a:r>
              <a:rPr lang="fr-FR" sz="1800" dirty="0">
                <a:latin typeface="+mj-lt"/>
              </a:rPr>
              <a:t>Web radio : 2400€</a:t>
            </a:r>
          </a:p>
          <a:p>
            <a:pPr lvl="1">
              <a:buFont typeface="Wingdings" pitchFamily="34" charset="0"/>
              <a:buChar char="ü"/>
            </a:pPr>
            <a:r>
              <a:rPr lang="fr-FR" sz="1800" dirty="0">
                <a:latin typeface="+mj-lt"/>
              </a:rPr>
              <a:t>Web tv : 2900€</a:t>
            </a:r>
          </a:p>
          <a:p>
            <a:pPr lvl="1">
              <a:buFont typeface="Wingdings" pitchFamily="34" charset="0"/>
              <a:buChar char="ü"/>
            </a:pPr>
            <a:r>
              <a:rPr lang="fr-FR" sz="1800" dirty="0">
                <a:latin typeface="+mj-lt"/>
              </a:rPr>
              <a:t>Tables et chaises : 5000</a:t>
            </a:r>
            <a:r>
              <a:rPr lang="fr-FR" sz="1800" dirty="0" smtClean="0">
                <a:latin typeface="+mj-lt"/>
              </a:rPr>
              <a:t>€</a:t>
            </a:r>
          </a:p>
          <a:p>
            <a:pPr lvl="1">
              <a:buNone/>
            </a:pPr>
            <a:endParaRPr lang="fr-FR" sz="1800" dirty="0">
              <a:latin typeface="+mj-lt"/>
            </a:endParaRPr>
          </a:p>
          <a:p>
            <a:pPr>
              <a:buAutoNum type="arabicPeriod"/>
            </a:pPr>
            <a:r>
              <a:rPr lang="fr-FR" sz="1800" b="1" dirty="0">
                <a:solidFill>
                  <a:srgbClr val="C0504D"/>
                </a:solidFill>
                <a:latin typeface="+mj-lt"/>
              </a:rPr>
              <a:t>Création d'une salle connectée Bâtiment B  / 2 salles de classes (accueil élèves mobilité réduite) / réaménagement de la vie scolaire : 49200€</a:t>
            </a:r>
          </a:p>
          <a:p>
            <a:pPr>
              <a:buAutoNum type="arabicPeriod"/>
            </a:pPr>
            <a:endParaRPr lang="fr-FR" sz="1800" dirty="0">
              <a:latin typeface="+mj-lt"/>
            </a:endParaRPr>
          </a:p>
          <a:p>
            <a:pPr marL="717550" lvl="2">
              <a:buFont typeface="Wingdings" pitchFamily="34" charset="0"/>
              <a:buChar char="ü"/>
            </a:pPr>
            <a:r>
              <a:rPr lang="fr-FR" sz="1800" dirty="0">
                <a:latin typeface="+mj-lt"/>
              </a:rPr>
              <a:t>   </a:t>
            </a:r>
            <a:r>
              <a:rPr lang="fr-FR" sz="1800" dirty="0" smtClean="0">
                <a:latin typeface="+mj-lt"/>
              </a:rPr>
              <a:t>Mobilier  </a:t>
            </a:r>
            <a:r>
              <a:rPr lang="fr-FR" sz="1800" dirty="0">
                <a:latin typeface="+mj-lt"/>
              </a:rPr>
              <a:t>(tables, chaises mobiles) </a:t>
            </a:r>
            <a:r>
              <a:rPr lang="fr-FR" sz="1800" dirty="0" smtClean="0">
                <a:latin typeface="+mj-lt"/>
              </a:rPr>
              <a:t> : 9000</a:t>
            </a:r>
            <a:r>
              <a:rPr lang="fr-FR" sz="1800" dirty="0">
                <a:latin typeface="+mj-lt"/>
              </a:rPr>
              <a:t>€</a:t>
            </a:r>
          </a:p>
          <a:p>
            <a:pPr marL="717550" lvl="2">
              <a:buFont typeface="Wingdings" pitchFamily="34" charset="0"/>
              <a:buChar char="ü"/>
              <a:tabLst>
                <a:tab pos="720725" algn="l"/>
              </a:tabLst>
            </a:pPr>
            <a:r>
              <a:rPr lang="fr-FR" sz="1800" dirty="0">
                <a:latin typeface="+mj-lt"/>
              </a:rPr>
              <a:t>   </a:t>
            </a:r>
            <a:r>
              <a:rPr lang="fr-FR" sz="1800" dirty="0" smtClean="0">
                <a:latin typeface="+mj-lt"/>
              </a:rPr>
              <a:t>Coin Cosy  : mobilier </a:t>
            </a:r>
            <a:r>
              <a:rPr lang="fr-FR" sz="1800" dirty="0">
                <a:latin typeface="+mj-lt"/>
              </a:rPr>
              <a:t>chauffeuses et table basse  : 1200€</a:t>
            </a:r>
          </a:p>
          <a:p>
            <a:pPr marL="717550" lvl="2">
              <a:buFont typeface="Wingdings" pitchFamily="34" charset="0"/>
              <a:buChar char="ü"/>
              <a:tabLst>
                <a:tab pos="720725" algn="l"/>
              </a:tabLst>
            </a:pPr>
            <a:r>
              <a:rPr lang="fr-FR" sz="1800" dirty="0">
                <a:latin typeface="+mj-lt"/>
              </a:rPr>
              <a:t>   Transformation du RDC bâtiment B : 14 000€ (</a:t>
            </a:r>
            <a:r>
              <a:rPr lang="fr-FR" sz="1800" dirty="0" smtClean="0">
                <a:latin typeface="+mj-lt"/>
              </a:rPr>
              <a:t>création de la  </a:t>
            </a:r>
            <a:r>
              <a:rPr lang="fr-FR" sz="1800" dirty="0">
                <a:latin typeface="+mj-lt"/>
              </a:rPr>
              <a:t>salle connectée </a:t>
            </a:r>
            <a:r>
              <a:rPr lang="fr-FR" sz="1800" dirty="0" smtClean="0">
                <a:latin typeface="+mj-lt"/>
              </a:rPr>
              <a:t>		7000</a:t>
            </a:r>
            <a:r>
              <a:rPr lang="fr-FR" sz="1800" dirty="0">
                <a:latin typeface="+mj-lt"/>
              </a:rPr>
              <a:t>€/ salles de classe et réaménagement de la vie scolaire (cloisons à </a:t>
            </a:r>
            <a:r>
              <a:rPr lang="fr-FR" sz="1800" dirty="0" smtClean="0">
                <a:latin typeface="+mj-lt"/>
              </a:rPr>
              <a:t>		déplacer</a:t>
            </a:r>
            <a:r>
              <a:rPr lang="fr-FR" sz="1800" dirty="0">
                <a:latin typeface="+mj-lt"/>
              </a:rPr>
              <a:t>) : 7000€</a:t>
            </a:r>
          </a:p>
          <a:p>
            <a:pPr marL="717550" lvl="2">
              <a:buFont typeface="Wingdings" pitchFamily="34" charset="0"/>
              <a:buChar char="ü"/>
              <a:tabLst>
                <a:tab pos="720725" algn="l"/>
              </a:tabLst>
            </a:pPr>
            <a:r>
              <a:rPr lang="fr-FR" sz="1800" dirty="0">
                <a:latin typeface="+mj-lt"/>
              </a:rPr>
              <a:t>   2 classes mobiles : 18 000€ (30 élèves par </a:t>
            </a:r>
            <a:r>
              <a:rPr lang="fr-FR" sz="1800" dirty="0" smtClean="0">
                <a:latin typeface="+mj-lt"/>
              </a:rPr>
              <a:t>classe)</a:t>
            </a:r>
          </a:p>
          <a:p>
            <a:pPr marL="811213" lvl="2" indent="-322263">
              <a:buFont typeface="Wingdings" pitchFamily="34" charset="0"/>
              <a:buChar char="ü"/>
              <a:tabLst>
                <a:tab pos="720725" algn="l"/>
              </a:tabLst>
            </a:pPr>
            <a:r>
              <a:rPr lang="fr-FR" sz="1800" dirty="0" smtClean="0">
                <a:latin typeface="+mj-lt"/>
              </a:rPr>
              <a:t>3</a:t>
            </a:r>
            <a:r>
              <a:rPr lang="fr-FR" sz="1800" dirty="0">
                <a:latin typeface="+mj-lt"/>
              </a:rPr>
              <a:t> </a:t>
            </a:r>
            <a:r>
              <a:rPr lang="fr-FR" sz="1800" dirty="0" smtClean="0">
                <a:latin typeface="+mj-lt"/>
              </a:rPr>
              <a:t>SVPI (1 </a:t>
            </a:r>
            <a:r>
              <a:rPr lang="fr-FR" sz="1800" dirty="0">
                <a:latin typeface="+mj-lt"/>
              </a:rPr>
              <a:t>tableau 4m, 1 tableau 2m) : 7000€</a:t>
            </a:r>
          </a:p>
          <a:p>
            <a:pPr lvl="2">
              <a:buFont typeface="Wingdings" pitchFamily="34" charset="0"/>
              <a:buChar char="ü"/>
            </a:pPr>
            <a:endParaRPr lang="fr-FR" sz="1800" b="1" dirty="0">
              <a:solidFill>
                <a:srgbClr val="C0504D"/>
              </a:solidFill>
              <a:latin typeface="+mj-lt"/>
            </a:endParaRPr>
          </a:p>
          <a:p>
            <a:pPr marL="914400" lvl="2" indent="0" algn="r">
              <a:buNone/>
            </a:pPr>
            <a:r>
              <a:rPr lang="fr-FR" sz="2800" b="1" dirty="0">
                <a:solidFill>
                  <a:srgbClr val="C0504D"/>
                </a:solidFill>
                <a:latin typeface="+mj-lt"/>
              </a:rPr>
              <a:t>Total estimé : 64 500€</a:t>
            </a:r>
          </a:p>
          <a:p>
            <a:pPr lvl="1">
              <a:buFont typeface="Wingdings" pitchFamily="34" charset="0"/>
              <a:buChar char="ü"/>
            </a:pPr>
            <a:endParaRPr lang="fr-FR" sz="1200" dirty="0"/>
          </a:p>
          <a:p>
            <a:pPr lvl="1">
              <a:buFont typeface="Wingdings" pitchFamily="34" charset="0"/>
              <a:buChar char="ü"/>
            </a:pPr>
            <a:endParaRPr lang="fr-FR" sz="1200" dirty="0"/>
          </a:p>
          <a:p>
            <a:endParaRPr lang="fr-FR" sz="1600" dirty="0"/>
          </a:p>
        </p:txBody>
      </p:sp>
      <p:pic>
        <p:nvPicPr>
          <p:cNvPr id="4" name="Shape 426"/>
          <p:cNvPicPr preferRelativeResize="0"/>
          <p:nvPr/>
        </p:nvPicPr>
        <p:blipFill rotWithShape="1">
          <a:blip r:embed="rId2" cstate="print">
            <a:alphaModFix/>
          </a:blip>
          <a:srcRect l="36214"/>
          <a:stretch/>
        </p:blipFill>
        <p:spPr>
          <a:xfrm>
            <a:off x="0" y="76200"/>
            <a:ext cx="4860032" cy="10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427"/>
          <p:cNvSpPr txBox="1"/>
          <p:nvPr/>
        </p:nvSpPr>
        <p:spPr>
          <a:xfrm>
            <a:off x="0" y="-123825"/>
            <a:ext cx="8229600" cy="8772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fr-FR" sz="3200" dirty="0" smtClean="0">
                <a:solidFill>
                  <a:srgbClr val="4F81BD"/>
                </a:solidFill>
                <a:latin typeface="Arial"/>
                <a:cs typeface="Arial"/>
              </a:rPr>
              <a:t>Quel budget ?</a:t>
            </a:r>
            <a:endParaRPr lang="fr-FR" sz="3200" dirty="0">
              <a:solidFill>
                <a:srgbClr val="4F81BD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title"/>
          </p:nvPr>
        </p:nvSpPr>
        <p:spPr>
          <a:xfrm>
            <a:off x="395536" y="37890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342900" lvl="0" indent="-50800">
              <a:buSzPct val="100000"/>
            </a:pPr>
            <a:r>
              <a:rPr lang="fr-FR" sz="5400" b="1" dirty="0">
                <a:solidFill>
                  <a:schemeClr val="accent1"/>
                </a:solidFill>
                <a:sym typeface="Calibri"/>
              </a:rPr>
              <a:t>C</a:t>
            </a:r>
            <a:r>
              <a:rPr lang="fr-FR" sz="5400" b="1" dirty="0" smtClean="0">
                <a:solidFill>
                  <a:schemeClr val="accent1"/>
                </a:solidFill>
                <a:sym typeface="Calibri"/>
              </a:rPr>
              <a:t>rédits</a:t>
            </a:r>
            <a:endParaRPr lang="fr-FR" sz="5400" b="1" dirty="0">
              <a:solidFill>
                <a:schemeClr val="accent1"/>
              </a:solidFill>
              <a:sym typeface="Calibri"/>
            </a:endParaRPr>
          </a:p>
        </p:txBody>
      </p:sp>
      <p:sp>
        <p:nvSpPr>
          <p:cNvPr id="497" name="Shape 497"/>
          <p:cNvSpPr txBox="1">
            <a:spLocks noGrp="1"/>
          </p:cNvSpPr>
          <p:nvPr>
            <p:ph type="body" idx="1"/>
          </p:nvPr>
        </p:nvSpPr>
        <p:spPr>
          <a:xfrm>
            <a:off x="2473424" y="4797152"/>
            <a:ext cx="4258816" cy="6766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spcBef>
                <a:spcPts val="0"/>
              </a:spcBef>
              <a:buSzPct val="100000"/>
              <a:buNone/>
            </a:pPr>
            <a:r>
              <a:rPr lang="fr-FR" sz="2800" dirty="0">
                <a:solidFill>
                  <a:schemeClr val="accent1"/>
                </a:solidFill>
                <a:sym typeface="Calibri"/>
              </a:rPr>
              <a:t>www.freepik.com</a:t>
            </a:r>
            <a:endParaRPr lang="fr-FR" sz="1600" dirty="0">
              <a:solidFill>
                <a:schemeClr val="accent1"/>
              </a:solidFill>
              <a:sym typeface="Calibri"/>
            </a:endParaRPr>
          </a:p>
        </p:txBody>
      </p:sp>
      <p:pic>
        <p:nvPicPr>
          <p:cNvPr id="498" name="Shape 498"/>
          <p:cNvPicPr preferRelativeResize="0"/>
          <p:nvPr/>
        </p:nvPicPr>
        <p:blipFill rotWithShape="1">
          <a:blip r:embed="rId3" cstate="print">
            <a:alphaModFix/>
          </a:blip>
          <a:srcRect l="14907" t="21928" r="10559" b="29918"/>
          <a:stretch/>
        </p:blipFill>
        <p:spPr>
          <a:xfrm>
            <a:off x="3779913" y="5373216"/>
            <a:ext cx="1800199" cy="576063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Shape 499"/>
          <p:cNvSpPr/>
          <p:nvPr/>
        </p:nvSpPr>
        <p:spPr>
          <a:xfrm>
            <a:off x="3244279" y="6309320"/>
            <a:ext cx="2532115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50800" algn="ctr">
              <a:buClr>
                <a:schemeClr val="dk1"/>
              </a:buClr>
              <a:buSzPct val="100000"/>
            </a:pPr>
            <a:r>
              <a:rPr lang="fr-FR" sz="2800" dirty="0">
                <a:solidFill>
                  <a:schemeClr val="accent1"/>
                </a:solidFill>
                <a:sym typeface="Calibri"/>
              </a:rPr>
              <a:t>http://pixabay.com/</a:t>
            </a:r>
          </a:p>
        </p:txBody>
      </p:sp>
      <p:sp>
        <p:nvSpPr>
          <p:cNvPr id="500" name="Shape 500"/>
          <p:cNvSpPr/>
          <p:nvPr/>
        </p:nvSpPr>
        <p:spPr>
          <a:xfrm>
            <a:off x="3059832" y="5877272"/>
            <a:ext cx="3168352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fr-FR" sz="2800" dirty="0">
                <a:solidFill>
                  <a:schemeClr val="accent1"/>
                </a:solidFill>
                <a:sym typeface="Calibri"/>
              </a:rPr>
              <a:t>http://icones.pro/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339752" y="57398"/>
            <a:ext cx="46595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 smtClean="0">
                <a:solidFill>
                  <a:schemeClr val="accent1">
                    <a:lumMod val="75000"/>
                  </a:schemeClr>
                </a:solidFill>
              </a:rPr>
              <a:t>Remerciements</a:t>
            </a:r>
            <a:endParaRPr lang="fr-FR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23528" y="980728"/>
            <a:ext cx="8466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Nous remercions </a:t>
            </a:r>
            <a:r>
              <a:rPr lang="fr-FR" dirty="0" smtClean="0"/>
              <a:t>monsieur </a:t>
            </a:r>
            <a:r>
              <a:rPr lang="fr-FR" dirty="0" smtClean="0"/>
              <a:t>Nicolas Maître, notre </a:t>
            </a:r>
            <a:r>
              <a:rPr lang="fr-FR" dirty="0" smtClean="0"/>
              <a:t>parrain,</a:t>
            </a:r>
          </a:p>
          <a:p>
            <a:pPr algn="ctr"/>
            <a:r>
              <a:rPr lang="fr-FR" dirty="0" smtClean="0"/>
              <a:t>Responsable du pôle Innovation éducative, Service Stratégie Numérique, direction de l’Education et des Collèges, Conseil Départemental du Val d’Oise.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23528" y="2060848"/>
            <a:ext cx="8466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Nous remercions également monsieur Frédéric </a:t>
            </a:r>
            <a:r>
              <a:rPr lang="fr-FR" dirty="0" err="1" smtClean="0"/>
              <a:t>Kerbèche</a:t>
            </a:r>
            <a:r>
              <a:rPr lang="fr-FR" dirty="0" smtClean="0"/>
              <a:t>, chef du Service Stratégie Numérique au Conseil Départemental du Val d’Oise ;</a:t>
            </a:r>
          </a:p>
          <a:p>
            <a:pPr algn="ctr"/>
            <a:r>
              <a:rPr lang="fr-FR" dirty="0" smtClean="0"/>
              <a:t>m</a:t>
            </a:r>
            <a:r>
              <a:rPr lang="fr-FR" dirty="0" smtClean="0"/>
              <a:t>onsieur </a:t>
            </a:r>
            <a:r>
              <a:rPr lang="fr-FR" dirty="0" err="1" smtClean="0"/>
              <a:t>Détrée</a:t>
            </a:r>
            <a:r>
              <a:rPr lang="fr-FR" dirty="0" smtClean="0"/>
              <a:t> Consultant DSDEN Val d’Oise ;</a:t>
            </a:r>
          </a:p>
          <a:p>
            <a:pPr algn="ctr"/>
            <a:r>
              <a:rPr lang="fr-FR" dirty="0" smtClean="0"/>
              <a:t>m</a:t>
            </a:r>
            <a:r>
              <a:rPr lang="fr-FR" dirty="0" smtClean="0"/>
              <a:t>onsieur Julien Delmas, conseiller de bassin pour le numérique (DANE Académie de Versailles).</a:t>
            </a:r>
          </a:p>
          <a:p>
            <a:pPr algn="ctr"/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67544" y="3573016"/>
            <a:ext cx="8466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Nous remercions enfin toute l’équipe pédagogique du collège Epine Guyon.</a:t>
            </a:r>
            <a:endParaRPr lang="fr-FR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7" descr="vueepienguyontop.PNG">
            <a:extLst>
              <a:ext uri="{FF2B5EF4-FFF2-40B4-BE49-F238E27FC236}">
                <a16:creationId xmlns="" xmlns:a16="http://schemas.microsoft.com/office/drawing/2014/main" id="{08FB4806-43AE-41BA-9CC3-6497BF4F738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5" y="2688747"/>
            <a:ext cx="4223172" cy="356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3" name="Shape 93"/>
          <p:cNvPicPr preferRelativeResize="0"/>
          <p:nvPr/>
        </p:nvPicPr>
        <p:blipFill rotWithShape="1">
          <a:blip r:embed="rId4" cstate="print">
            <a:alphaModFix/>
          </a:blip>
          <a:srcRect l="36214"/>
          <a:stretch/>
        </p:blipFill>
        <p:spPr>
          <a:xfrm>
            <a:off x="-2049" y="260648"/>
            <a:ext cx="5976664" cy="10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-57200" y="116631"/>
            <a:ext cx="8562294" cy="5620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E3FF"/>
              </a:buClr>
              <a:buSzPct val="25000"/>
              <a:buFont typeface="Arial"/>
              <a:buNone/>
            </a:pPr>
            <a:r>
              <a:rPr lang="fr-FR" sz="3950" dirty="0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Où</a:t>
            </a:r>
            <a:r>
              <a:rPr lang="fr-FR" sz="3950" b="0" i="0" u="none" strike="noStrike" cap="none" baseline="0" dirty="0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3950" dirty="0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sommes-nous</a:t>
            </a:r>
            <a:r>
              <a:rPr lang="fr-FR" sz="3950" b="0" i="0" u="none" strike="noStrike" cap="none" baseline="0" dirty="0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 ?</a:t>
            </a:r>
          </a:p>
        </p:txBody>
      </p:sp>
      <p:pic>
        <p:nvPicPr>
          <p:cNvPr id="4" name="Image 4" descr="carte-val-d-oise.png">
            <a:extLst>
              <a:ext uri="{FF2B5EF4-FFF2-40B4-BE49-F238E27FC236}">
                <a16:creationId xmlns="" xmlns:a16="http://schemas.microsoft.com/office/drawing/2014/main" id="{311103E9-2F04-4FBD-AB42-516678C4DE5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5" y="1009650"/>
            <a:ext cx="4067395" cy="2300306"/>
          </a:xfrm>
          <a:prstGeom prst="rect">
            <a:avLst/>
          </a:prstGeom>
        </p:spPr>
      </p:pic>
      <p:sp>
        <p:nvSpPr>
          <p:cNvPr id="6" name="Larme 5">
            <a:extLst>
              <a:ext uri="{FF2B5EF4-FFF2-40B4-BE49-F238E27FC236}">
                <a16:creationId xmlns="" xmlns:a16="http://schemas.microsoft.com/office/drawing/2014/main" id="{FDC85AB5-37D1-4A2C-937C-F734502A3E36}"/>
              </a:ext>
            </a:extLst>
          </p:cNvPr>
          <p:cNvSpPr/>
          <p:nvPr/>
        </p:nvSpPr>
        <p:spPr>
          <a:xfrm>
            <a:off x="2447925" y="2955086"/>
            <a:ext cx="235949" cy="235949"/>
          </a:xfrm>
          <a:prstGeom prst="teardro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E45F9B66-17A6-4359-9B43-A5E3F196B690}"/>
              </a:ext>
            </a:extLst>
          </p:cNvPr>
          <p:cNvSpPr txBox="1"/>
          <p:nvPr/>
        </p:nvSpPr>
        <p:spPr>
          <a:xfrm>
            <a:off x="1786027" y="2581275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>
                <a:solidFill>
                  <a:srgbClr val="366092"/>
                </a:solidFill>
              </a:rPr>
              <a:t>Franconville</a:t>
            </a:r>
          </a:p>
        </p:txBody>
      </p:sp>
    </p:spTree>
    <p:extLst>
      <p:ext uri="{BB962C8B-B14F-4D97-AF65-F5344CB8AC3E}">
        <p14:creationId xmlns="" xmlns:p14="http://schemas.microsoft.com/office/powerpoint/2010/main" val="82196070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ape 93"/>
          <p:cNvPicPr preferRelativeResize="0"/>
          <p:nvPr/>
        </p:nvPicPr>
        <p:blipFill rotWithShape="1">
          <a:blip r:embed="rId3" cstate="print">
            <a:alphaModFix/>
          </a:blip>
          <a:srcRect l="36214"/>
          <a:stretch/>
        </p:blipFill>
        <p:spPr>
          <a:xfrm>
            <a:off x="107504" y="260648"/>
            <a:ext cx="5976664" cy="10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-57200" y="116631"/>
            <a:ext cx="8562294" cy="5620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E3FF"/>
              </a:buClr>
              <a:buSzPct val="25000"/>
              <a:buFont typeface="Arial"/>
              <a:buNone/>
            </a:pPr>
            <a:r>
              <a:rPr lang="fr-FR" sz="3950" b="0" i="0" u="none" strike="noStrike" cap="none" baseline="0" dirty="0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Qui </a:t>
            </a:r>
            <a:r>
              <a:rPr lang="fr-FR" sz="3950" dirty="0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sommes-nous</a:t>
            </a:r>
            <a:r>
              <a:rPr lang="fr-FR" sz="3950" b="0" i="0" u="none" strike="noStrike" cap="none" baseline="0" dirty="0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 ?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924944"/>
            <a:ext cx="7401640" cy="287787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23528" y="1124744"/>
            <a:ext cx="828092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dirty="0">
                <a:solidFill>
                  <a:schemeClr val="tx1"/>
                </a:solidFill>
              </a:rPr>
              <a:t>Nous sommes un vaste collège (4 bâtiments)  de 1972 situé à Franconville (bassin d’Enghien) plutôt favorisé mais dont la particularité est la grande hétérogénéité. Nous accueillons 500 élèves de la 6</a:t>
            </a:r>
            <a:r>
              <a:rPr lang="fr-FR" baseline="30000" dirty="0">
                <a:solidFill>
                  <a:schemeClr val="tx1"/>
                </a:solidFill>
              </a:rPr>
              <a:t>ème</a:t>
            </a:r>
            <a:r>
              <a:rPr lang="fr-FR" dirty="0">
                <a:solidFill>
                  <a:schemeClr val="tx1"/>
                </a:solidFill>
              </a:rPr>
              <a:t> à la 3</a:t>
            </a:r>
            <a:r>
              <a:rPr lang="fr-FR" baseline="30000" dirty="0">
                <a:solidFill>
                  <a:schemeClr val="tx1"/>
                </a:solidFill>
              </a:rPr>
              <a:t>ème</a:t>
            </a:r>
            <a:r>
              <a:rPr lang="fr-FR" dirty="0">
                <a:solidFill>
                  <a:schemeClr val="tx1"/>
                </a:solidFill>
              </a:rPr>
              <a:t> dont 55 élèves de SEGPA et entre 15 et 20 Ulis TSL (Troubles Sévères du Langage).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83568" y="2431775"/>
            <a:ext cx="7517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Avant 2013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ape 128"/>
          <p:cNvPicPr preferRelativeResize="0"/>
          <p:nvPr/>
        </p:nvPicPr>
        <p:blipFill rotWithShape="1">
          <a:blip r:embed="rId3" cstate="print">
            <a:alphaModFix/>
          </a:blip>
          <a:srcRect l="36214"/>
          <a:stretch/>
        </p:blipFill>
        <p:spPr>
          <a:xfrm>
            <a:off x="0" y="179705"/>
            <a:ext cx="5832648" cy="10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140067" y="-18784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4A00"/>
              </a:buClr>
              <a:buSzPct val="25000"/>
              <a:buFont typeface="Arial"/>
              <a:buNone/>
            </a:pPr>
            <a:r>
              <a:rPr lang="fr-FR" sz="3950" b="0" i="0" u="none" strike="noStrike" cap="none" baseline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Notre histoire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95536" y="1628800"/>
            <a:ext cx="3672408" cy="472522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180975" indent="-180975">
              <a:buFont typeface="Wingdings" pitchFamily="2" charset="2"/>
              <a:buChar char="§"/>
            </a:pPr>
            <a:r>
              <a:rPr lang="fr-FR" sz="2400" dirty="0">
                <a:solidFill>
                  <a:schemeClr val="accent1"/>
                </a:solidFill>
              </a:rPr>
              <a:t>Un cadre de vie structurant</a:t>
            </a:r>
          </a:p>
          <a:p>
            <a:pPr marL="180975" indent="-180975">
              <a:buNone/>
            </a:pPr>
            <a:endParaRPr lang="fr-FR" sz="2400" dirty="0">
              <a:solidFill>
                <a:srgbClr val="000000"/>
              </a:solidFill>
            </a:endParaRPr>
          </a:p>
          <a:p>
            <a:pPr marL="180975" indent="-180975">
              <a:buFont typeface="Wingdings" pitchFamily="2" charset="2"/>
              <a:buChar char="§"/>
            </a:pPr>
            <a:r>
              <a:rPr lang="fr-FR" sz="2400" dirty="0">
                <a:solidFill>
                  <a:schemeClr val="accent1"/>
                </a:solidFill>
              </a:rPr>
              <a:t> Un projet d’établissement</a:t>
            </a:r>
            <a:r>
              <a:rPr lang="fr-FR" sz="2600" dirty="0">
                <a:solidFill>
                  <a:schemeClr val="accent1"/>
                </a:solidFill>
              </a:rPr>
              <a:t> </a:t>
            </a:r>
            <a:endParaRPr lang="fr-FR" sz="2600" dirty="0">
              <a:solidFill>
                <a:srgbClr val="4F81BD"/>
              </a:solidFill>
            </a:endParaRPr>
          </a:p>
          <a:p>
            <a:pPr marL="457200" indent="-276225">
              <a:buFont typeface="+mj-lt"/>
              <a:buAutoNum type="arabicPeriod"/>
            </a:pPr>
            <a:r>
              <a:rPr lang="fr-FR" sz="2000" dirty="0"/>
              <a:t>Favoriser les conditions de la réussite des élèves : Des progrès à la portée de tous</a:t>
            </a:r>
          </a:p>
          <a:p>
            <a:pPr marL="457200" indent="-276225">
              <a:buFont typeface="+mj-lt"/>
              <a:buAutoNum type="arabicPeriod"/>
            </a:pPr>
            <a:r>
              <a:rPr lang="fr-FR" sz="2000" dirty="0"/>
              <a:t>Un projet de vie scolaire réussi : Mieux être, mieux vivre et mieux apprendre</a:t>
            </a:r>
          </a:p>
          <a:p>
            <a:pPr marL="457200" indent="-276225">
              <a:buFont typeface="+mj-lt"/>
              <a:buAutoNum type="arabicPeriod"/>
            </a:pPr>
            <a:r>
              <a:rPr lang="fr-FR" sz="2000" dirty="0"/>
              <a:t>Un projet sportif et culturel commun en interdisciplinarité pour l'établissement</a:t>
            </a:r>
          </a:p>
          <a:p>
            <a:pPr marL="85725" indent="0">
              <a:buNone/>
            </a:pPr>
            <a:endParaRPr lang="fr-FR" sz="1700" dirty="0"/>
          </a:p>
          <a:p>
            <a:pPr marL="180975" indent="-180975">
              <a:buFont typeface="Wingdings" pitchFamily="2" charset="2"/>
              <a:buChar char="§"/>
            </a:pPr>
            <a:r>
              <a:rPr lang="fr-FR" sz="2400" dirty="0">
                <a:solidFill>
                  <a:schemeClr val="accent1"/>
                </a:solidFill>
              </a:rPr>
              <a:t>La rédaction du projet numérique</a:t>
            </a:r>
          </a:p>
          <a:p>
            <a:pPr marL="180975" indent="-180975">
              <a:buFont typeface="Wingdings" pitchFamily="2" charset="2"/>
              <a:buChar char="§"/>
            </a:pPr>
            <a:endParaRPr lang="fr-FR" sz="2400" dirty="0">
              <a:solidFill>
                <a:schemeClr val="accent1"/>
              </a:solidFill>
            </a:endParaRPr>
          </a:p>
          <a:p>
            <a:pPr marL="180975" indent="-180975">
              <a:buFont typeface="Wingdings" pitchFamily="2" charset="2"/>
              <a:buChar char="§"/>
            </a:pPr>
            <a:r>
              <a:rPr lang="fr-FR" sz="2400" i="1" dirty="0">
                <a:solidFill>
                  <a:schemeClr val="accent1"/>
                </a:solidFill>
              </a:rPr>
              <a:t>Apprendre </a:t>
            </a:r>
            <a:r>
              <a:rPr lang="fr-FR" sz="2400" i="1" dirty="0" smtClean="0">
                <a:solidFill>
                  <a:schemeClr val="accent1"/>
                </a:solidFill>
              </a:rPr>
              <a:t>autrement</a:t>
            </a:r>
            <a:endParaRPr lang="fr-FR" sz="2400" i="1" dirty="0">
              <a:solidFill>
                <a:schemeClr val="accent1"/>
              </a:solidFill>
            </a:endParaRPr>
          </a:p>
          <a:p>
            <a:pPr marL="180975" indent="-180975">
              <a:buFont typeface="Courier New" panose="02070309020205020404" pitchFamily="49" charset="0"/>
              <a:buChar char="o"/>
            </a:pPr>
            <a:endParaRPr lang="fr-FR" sz="2200" dirty="0">
              <a:solidFill>
                <a:srgbClr val="4F81BD"/>
              </a:solidFill>
            </a:endParaRPr>
          </a:p>
          <a:p>
            <a:pPr marL="292100" indent="0">
              <a:buNone/>
            </a:pP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6" r="33556"/>
          <a:stretch/>
        </p:blipFill>
        <p:spPr>
          <a:xfrm>
            <a:off x="4283968" y="1700808"/>
            <a:ext cx="4603976" cy="388843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9512" y="836712"/>
            <a:ext cx="332834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r-FR" sz="3200" b="1" dirty="0"/>
              <a:t>2014 - 2017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0" y="90203"/>
            <a:ext cx="8278500" cy="5620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ct val="25000"/>
              <a:buFont typeface="Arial"/>
              <a:buNone/>
            </a:pPr>
            <a:r>
              <a:rPr lang="fr-FR" sz="2800" b="1" i="0" u="none" strike="noStrike" cap="none" baseline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Histoire des usages</a:t>
            </a:r>
            <a:r>
              <a:rPr lang="fr-FR" sz="28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du numérique au collège</a:t>
            </a:r>
            <a:endParaRPr lang="fr-FR" sz="2800" b="1" i="0" u="none" strike="noStrike" cap="none" baseline="0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610002" y="1547277"/>
            <a:ext cx="9195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2013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345" y="1234378"/>
            <a:ext cx="2759467" cy="96369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49481"/>
            <a:ext cx="1620181" cy="12308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453" y="4617357"/>
            <a:ext cx="765884" cy="1150918"/>
          </a:xfrm>
          <a:prstGeom prst="rect">
            <a:avLst/>
          </a:prstGeom>
        </p:spPr>
      </p:pic>
      <p:sp>
        <p:nvSpPr>
          <p:cNvPr id="7" name="Flèche droite à entaille 6"/>
          <p:cNvSpPr/>
          <p:nvPr/>
        </p:nvSpPr>
        <p:spPr>
          <a:xfrm>
            <a:off x="395536" y="3168280"/>
            <a:ext cx="729796" cy="36004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804" y="1098759"/>
            <a:ext cx="2088232" cy="1498306"/>
          </a:xfrm>
          <a:prstGeom prst="rect">
            <a:avLst/>
          </a:prstGeom>
        </p:spPr>
      </p:pic>
      <p:sp>
        <p:nvSpPr>
          <p:cNvPr id="9" name="Plus 8"/>
          <p:cNvSpPr/>
          <p:nvPr/>
        </p:nvSpPr>
        <p:spPr>
          <a:xfrm flipH="1">
            <a:off x="5869908" y="1577256"/>
            <a:ext cx="383203" cy="33935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droite à entaille 11"/>
          <p:cNvSpPr/>
          <p:nvPr/>
        </p:nvSpPr>
        <p:spPr>
          <a:xfrm>
            <a:off x="395536" y="4866426"/>
            <a:ext cx="729796" cy="36004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594591" y="2932801"/>
            <a:ext cx="934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400" b="1"/>
            </a:lvl1pPr>
          </a:lstStyle>
          <a:p>
            <a:r>
              <a:rPr lang="fr-FR" dirty="0"/>
              <a:t>20152016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17" y="2880955"/>
            <a:ext cx="1758406" cy="131880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210" y="4618038"/>
            <a:ext cx="2537128" cy="135563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122" y="4581127"/>
            <a:ext cx="2415969" cy="1380953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331640" y="4777317"/>
            <a:ext cx="936104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r-FR" sz="2400" b="1" dirty="0"/>
              <a:t>20172021</a:t>
            </a:r>
          </a:p>
        </p:txBody>
      </p:sp>
      <p:pic>
        <p:nvPicPr>
          <p:cNvPr id="20" name="Shape 205"/>
          <p:cNvPicPr preferRelativeResize="0"/>
          <p:nvPr/>
        </p:nvPicPr>
        <p:blipFill rotWithShape="1">
          <a:blip r:embed="rId10" cstate="print">
            <a:alphaModFix/>
          </a:blip>
          <a:srcRect l="36214"/>
          <a:stretch/>
        </p:blipFill>
        <p:spPr>
          <a:xfrm>
            <a:off x="-11672" y="180975"/>
            <a:ext cx="8517697" cy="108426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Flèche droite à entaille 18"/>
          <p:cNvSpPr/>
          <p:nvPr/>
        </p:nvSpPr>
        <p:spPr>
          <a:xfrm>
            <a:off x="395536" y="1566912"/>
            <a:ext cx="729796" cy="36004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Plus 20"/>
          <p:cNvSpPr/>
          <p:nvPr/>
        </p:nvSpPr>
        <p:spPr>
          <a:xfrm flipH="1">
            <a:off x="6064822" y="3284984"/>
            <a:ext cx="383203" cy="33935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Plus 21"/>
          <p:cNvSpPr/>
          <p:nvPr/>
        </p:nvSpPr>
        <p:spPr>
          <a:xfrm flipH="1">
            <a:off x="3347864" y="5056789"/>
            <a:ext cx="383203" cy="33935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ape 159"/>
          <p:cNvPicPr preferRelativeResize="0"/>
          <p:nvPr/>
        </p:nvPicPr>
        <p:blipFill rotWithShape="1">
          <a:blip r:embed="rId3" cstate="print">
            <a:alphaModFix/>
          </a:blip>
          <a:srcRect l="36214"/>
          <a:stretch/>
        </p:blipFill>
        <p:spPr>
          <a:xfrm>
            <a:off x="-36512" y="213550"/>
            <a:ext cx="8424935" cy="839186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79512" y="116632"/>
            <a:ext cx="7776864" cy="49006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l">
              <a:spcBef>
                <a:spcPts val="0"/>
              </a:spcBef>
              <a:buClr>
                <a:srgbClr val="494429"/>
              </a:buClr>
              <a:buSzPct val="25000"/>
            </a:pPr>
            <a:r>
              <a:rPr lang="fr-FR" sz="28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Nos projets présents et futurs</a:t>
            </a:r>
            <a:r>
              <a:rPr lang="fr-FR" sz="2800" b="1" dirty="0">
                <a:solidFill>
                  <a:schemeClr val="accent1"/>
                </a:solidFill>
                <a:latin typeface="Arial"/>
                <a:ea typeface="Arial"/>
                <a:cs typeface="Arial"/>
              </a:rPr>
              <a:t> : 2017-2021</a:t>
            </a:r>
            <a:endParaRPr lang="fr-FR" sz="2800" b="1" i="0" u="none" strike="noStrike" cap="none" baseline="0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836712"/>
            <a:ext cx="4356710" cy="216188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44550"/>
            <a:ext cx="1448527" cy="215240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739" t="13714" r="14975"/>
          <a:stretch/>
        </p:blipFill>
        <p:spPr>
          <a:xfrm>
            <a:off x="6516216" y="824096"/>
            <a:ext cx="2304256" cy="216609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37988" y="843915"/>
            <a:ext cx="820891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fr-FR" sz="3200" b="1" dirty="0">
              <a:solidFill>
                <a:schemeClr val="accent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07975" y="4305300"/>
            <a:ext cx="842493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fr-FR" sz="2400" b="1" dirty="0">
              <a:solidFill>
                <a:srgbClr val="4F81BD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82A99E36-89DF-4D45-A78F-9CFD44D33913}"/>
              </a:ext>
            </a:extLst>
          </p:cNvPr>
          <p:cNvSpPr txBox="1"/>
          <p:nvPr/>
        </p:nvSpPr>
        <p:spPr>
          <a:xfrm>
            <a:off x="3197023" y="3195335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4371D8DF-2B2B-41D9-9178-79F9469AB96B}"/>
              </a:ext>
            </a:extLst>
          </p:cNvPr>
          <p:cNvSpPr txBox="1"/>
          <p:nvPr/>
        </p:nvSpPr>
        <p:spPr>
          <a:xfrm>
            <a:off x="606425" y="3573016"/>
            <a:ext cx="8537575" cy="273921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dirty="0" smtClean="0"/>
              <a:t>De </a:t>
            </a:r>
            <a:r>
              <a:rPr lang="fr-FR" sz="2800" dirty="0"/>
              <a:t>l’excellence au </a:t>
            </a:r>
            <a:r>
              <a:rPr lang="fr-FR" sz="2800" dirty="0" smtClean="0"/>
              <a:t>décrochage</a:t>
            </a:r>
            <a:endParaRPr lang="fr-FR" sz="2800" dirty="0" smtClean="0"/>
          </a:p>
          <a:p>
            <a:pPr algn="ctr"/>
            <a:endParaRPr lang="fr-FR" sz="200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fr-FR" sz="1600" dirty="0"/>
              <a:t> </a:t>
            </a:r>
            <a:r>
              <a:rPr lang="fr-FR" b="1" dirty="0">
                <a:solidFill>
                  <a:srgbClr val="FF0000"/>
                </a:solidFill>
              </a:rPr>
              <a:t>Comment motiver </a:t>
            </a:r>
            <a:r>
              <a:rPr lang="fr-FR" b="1" u="sng" dirty="0">
                <a:solidFill>
                  <a:srgbClr val="FF0000"/>
                </a:solidFill>
              </a:rPr>
              <a:t>tous</a:t>
            </a:r>
            <a:r>
              <a:rPr lang="fr-FR" b="1" dirty="0">
                <a:solidFill>
                  <a:srgbClr val="FF0000"/>
                </a:solidFill>
              </a:rPr>
              <a:t> les jeunes scolarisés ? </a:t>
            </a:r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fr-FR" dirty="0">
                <a:solidFill>
                  <a:srgbClr val="000000"/>
                </a:solidFill>
              </a:rPr>
              <a:t>Dès septembre 2017, un blog </a:t>
            </a:r>
            <a:r>
              <a:rPr lang="fr-FR" dirty="0" smtClean="0">
                <a:solidFill>
                  <a:srgbClr val="000000"/>
                </a:solidFill>
              </a:rPr>
              <a:t>« mes </a:t>
            </a:r>
            <a:r>
              <a:rPr lang="fr-FR" dirty="0">
                <a:solidFill>
                  <a:srgbClr val="000000"/>
                </a:solidFill>
              </a:rPr>
              <a:t>années </a:t>
            </a:r>
            <a:r>
              <a:rPr lang="fr-FR" dirty="0" smtClean="0">
                <a:solidFill>
                  <a:srgbClr val="000000"/>
                </a:solidFill>
              </a:rPr>
              <a:t>collège » </a:t>
            </a:r>
            <a:r>
              <a:rPr lang="fr-FR" dirty="0">
                <a:solidFill>
                  <a:srgbClr val="000000"/>
                </a:solidFill>
              </a:rPr>
              <a:t>pour tous. </a:t>
            </a:r>
            <a:endParaRPr lang="fr-FR" dirty="0">
              <a:solidFill>
                <a:srgbClr val="FF0000"/>
              </a:solidFill>
            </a:endParaRPr>
          </a:p>
          <a:p>
            <a:pPr algn="ctr"/>
            <a:endParaRPr lang="fr-FR" sz="2000" dirty="0"/>
          </a:p>
          <a:p>
            <a:pPr algn="ctr"/>
            <a:endParaRPr lang="fr-FR" sz="2000" dirty="0" smtClean="0"/>
          </a:p>
          <a:p>
            <a:pPr algn="ctr"/>
            <a:r>
              <a:rPr lang="fr-FR" sz="2800" dirty="0" smtClean="0"/>
              <a:t>L'élève </a:t>
            </a:r>
            <a:r>
              <a:rPr lang="fr-FR" sz="2800" dirty="0"/>
              <a:t>autonome et acteur </a:t>
            </a:r>
            <a:endParaRPr lang="fr-FR" sz="2000" dirty="0"/>
          </a:p>
          <a:p>
            <a:pPr algn="ctr"/>
            <a:r>
              <a:rPr lang="fr-FR" sz="1600" dirty="0"/>
              <a:t> </a:t>
            </a:r>
            <a:r>
              <a:rPr lang="fr-FR" b="1" dirty="0">
                <a:solidFill>
                  <a:srgbClr val="FF0000"/>
                </a:solidFill>
              </a:rPr>
              <a:t>Comment motiver les élèves à </a:t>
            </a:r>
            <a:r>
              <a:rPr lang="fr-FR" b="1" u="sng" dirty="0">
                <a:solidFill>
                  <a:srgbClr val="FF0000"/>
                </a:solidFill>
              </a:rPr>
              <a:t>s'engager</a:t>
            </a:r>
            <a:r>
              <a:rPr lang="fr-FR" b="1" dirty="0">
                <a:solidFill>
                  <a:srgbClr val="FF0000"/>
                </a:solidFill>
              </a:rPr>
              <a:t> dans un travail personnel plus approfondi ? </a:t>
            </a:r>
            <a:endParaRPr lang="fr-FR" sz="24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hape 205"/>
          <p:cNvPicPr preferRelativeResize="0"/>
          <p:nvPr/>
        </p:nvPicPr>
        <p:blipFill rotWithShape="1">
          <a:blip r:embed="rId3" cstate="print">
            <a:alphaModFix/>
          </a:blip>
          <a:srcRect l="36214"/>
          <a:stretch/>
        </p:blipFill>
        <p:spPr>
          <a:xfrm>
            <a:off x="-5482" y="140751"/>
            <a:ext cx="8703512" cy="86640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-61208" y="21197"/>
            <a:ext cx="8057391" cy="5619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l">
              <a:spcBef>
                <a:spcPts val="0"/>
              </a:spcBef>
              <a:buClr>
                <a:srgbClr val="494429"/>
              </a:buClr>
              <a:buSzPct val="25000"/>
            </a:pPr>
            <a:r>
              <a:rPr lang="fr-FR" sz="32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fr-FR" sz="3200" b="1" i="0" u="none" strike="noStrike" cap="none" baseline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Notre </a:t>
            </a:r>
            <a:r>
              <a:rPr lang="fr-FR" sz="32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démarche</a:t>
            </a:r>
            <a:endParaRPr lang="fr-FR" sz="3200" b="1" i="0" u="none" strike="noStrike" cap="none" baseline="0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66670" y="2790825"/>
            <a:ext cx="8220223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Des </a:t>
            </a:r>
            <a:r>
              <a:rPr lang="fr-FR" sz="2000" b="1" dirty="0" smtClean="0">
                <a:solidFill>
                  <a:srgbClr val="C00000"/>
                </a:solidFill>
              </a:rPr>
              <a:t>vidéos : pour quoi </a:t>
            </a:r>
            <a:r>
              <a:rPr lang="fr-FR" sz="2000" b="1" dirty="0">
                <a:solidFill>
                  <a:srgbClr val="C00000"/>
                </a:solidFill>
              </a:rPr>
              <a:t>faire ? 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 rot="21307555">
            <a:off x="539262" y="4127921"/>
            <a:ext cx="8063288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 anchor="t">
            <a:spAutoFit/>
          </a:bodyPr>
          <a:lstStyle/>
          <a:p>
            <a:pPr marL="285750" indent="-285750" algn="just"/>
            <a:endParaRPr lang="fr-FR" dirty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rgbClr val="0F243E"/>
                </a:solidFill>
              </a:rPr>
              <a:t>Revoir plusieurs fois les points de cours en ligne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rgbClr val="0F243E"/>
                </a:solidFill>
              </a:rPr>
              <a:t>Visionner à l’envi les cours des années précédentes</a:t>
            </a:r>
            <a:endParaRPr lang="fr-FR" b="1" dirty="0">
              <a:solidFill>
                <a:srgbClr val="0F243E"/>
              </a:solidFill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rgbClr val="0F243E"/>
                </a:solidFill>
              </a:rPr>
              <a:t>Rendre l’élève  autonome (ce n’est pas un mythe !)</a:t>
            </a:r>
            <a:endParaRPr lang="fr-FR" b="1" dirty="0">
              <a:solidFill>
                <a:srgbClr val="0F243E"/>
              </a:solidFill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rgbClr val="0F243E"/>
                </a:solidFill>
              </a:rPr>
              <a:t>Permettre aux  </a:t>
            </a:r>
            <a:r>
              <a:rPr lang="fr-FR" b="1" dirty="0">
                <a:solidFill>
                  <a:srgbClr val="0F243E"/>
                </a:solidFill>
              </a:rPr>
              <a:t>parents </a:t>
            </a:r>
            <a:r>
              <a:rPr lang="fr-FR" b="1" dirty="0" smtClean="0">
                <a:solidFill>
                  <a:srgbClr val="0F243E"/>
                </a:solidFill>
              </a:rPr>
              <a:t> d’aider leur </a:t>
            </a:r>
            <a:r>
              <a:rPr lang="fr-FR" b="1" dirty="0">
                <a:solidFill>
                  <a:srgbClr val="0F243E"/>
                </a:solidFill>
              </a:rPr>
              <a:t>enfant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rgbClr val="0F243E"/>
                </a:solidFill>
              </a:rPr>
              <a:t>Faciliter l’apprentissage aux </a:t>
            </a:r>
            <a:r>
              <a:rPr lang="fr-FR" b="1" dirty="0" smtClean="0">
                <a:solidFill>
                  <a:srgbClr val="0F243E"/>
                </a:solidFill>
              </a:rPr>
              <a:t> </a:t>
            </a:r>
            <a:r>
              <a:rPr lang="fr-FR" b="1" dirty="0">
                <a:solidFill>
                  <a:srgbClr val="0F243E"/>
                </a:solidFill>
              </a:rPr>
              <a:t>élèves ULIS ou </a:t>
            </a:r>
            <a:r>
              <a:rPr lang="fr-FR" b="1" dirty="0" smtClean="0">
                <a:solidFill>
                  <a:srgbClr val="0F243E"/>
                </a:solidFill>
              </a:rPr>
              <a:t>SEGPA</a:t>
            </a:r>
            <a:endParaRPr lang="fr-FR" b="1" dirty="0">
              <a:solidFill>
                <a:srgbClr val="0F243E"/>
              </a:solidFill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fr-FR" b="1" dirty="0">
              <a:solidFill>
                <a:srgbClr val="0F243E"/>
              </a:solidFill>
            </a:endParaRPr>
          </a:p>
        </p:txBody>
      </p:sp>
      <p:sp>
        <p:nvSpPr>
          <p:cNvPr id="5" name="Flèche : bas 4">
            <a:extLst>
              <a:ext uri="{FF2B5EF4-FFF2-40B4-BE49-F238E27FC236}">
                <a16:creationId xmlns="" xmlns:a16="http://schemas.microsoft.com/office/drawing/2014/main" id="{B87CB43E-AF93-45C0-95F1-7470B93B280D}"/>
              </a:ext>
            </a:extLst>
          </p:cNvPr>
          <p:cNvSpPr/>
          <p:nvPr/>
        </p:nvSpPr>
        <p:spPr>
          <a:xfrm>
            <a:off x="4284668" y="3362325"/>
            <a:ext cx="631127" cy="47499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7">
            <a:extLst>
              <a:ext uri="{FF2B5EF4-FFF2-40B4-BE49-F238E27FC236}">
                <a16:creationId xmlns="" xmlns:a16="http://schemas.microsoft.com/office/drawing/2014/main" id="{885EEFF8-EAB4-46C6-BDF2-40ADC9A32CF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90005">
            <a:off x="1021891" y="827617"/>
            <a:ext cx="1943960" cy="1576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 11">
            <a:extLst>
              <a:ext uri="{FF2B5EF4-FFF2-40B4-BE49-F238E27FC236}">
                <a16:creationId xmlns="" xmlns:a16="http://schemas.microsoft.com/office/drawing/2014/main" id="{41B1D1CE-7682-4246-A4A3-C363BA65E37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62463">
            <a:off x="5627616" y="840687"/>
            <a:ext cx="2251329" cy="1453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 rot="21286921">
            <a:off x="1030494" y="2027742"/>
            <a:ext cx="2013204" cy="446541"/>
          </a:xfrm>
          <a:prstGeom prst="rect">
            <a:avLst/>
          </a:prstGeom>
          <a:solidFill>
            <a:schemeClr val="accent1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Réunions</a:t>
            </a:r>
          </a:p>
        </p:txBody>
      </p:sp>
      <p:pic>
        <p:nvPicPr>
          <p:cNvPr id="9" name="Image 9">
            <a:extLst>
              <a:ext uri="{FF2B5EF4-FFF2-40B4-BE49-F238E27FC236}">
                <a16:creationId xmlns="" xmlns:a16="http://schemas.microsoft.com/office/drawing/2014/main" id="{CFA55372-045E-4CDC-8E52-E423977A016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77930">
            <a:off x="2843808" y="836712"/>
            <a:ext cx="2743200" cy="1406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 rot="177930">
            <a:off x="2771800" y="1830331"/>
            <a:ext cx="2819805" cy="446541"/>
          </a:xfrm>
          <a:prstGeom prst="rect">
            <a:avLst/>
          </a:prstGeom>
          <a:solidFill>
            <a:schemeClr val="accent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Salons - Visites</a:t>
            </a:r>
          </a:p>
        </p:txBody>
      </p:sp>
      <p:sp>
        <p:nvSpPr>
          <p:cNvPr id="14" name="Rectangle 13"/>
          <p:cNvSpPr/>
          <p:nvPr/>
        </p:nvSpPr>
        <p:spPr>
          <a:xfrm rot="21346101">
            <a:off x="5615426" y="1889078"/>
            <a:ext cx="2327647" cy="446541"/>
          </a:xfrm>
          <a:prstGeom prst="rect">
            <a:avLst/>
          </a:prstGeom>
          <a:solidFill>
            <a:schemeClr val="accent1">
              <a:lumMod val="75000"/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Vidéos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Shape 426"/>
          <p:cNvPicPr preferRelativeResize="0"/>
          <p:nvPr/>
        </p:nvPicPr>
        <p:blipFill rotWithShape="1">
          <a:blip r:embed="rId4" cstate="print">
            <a:alphaModFix/>
          </a:blip>
          <a:srcRect l="36214"/>
          <a:stretch/>
        </p:blipFill>
        <p:spPr>
          <a:xfrm>
            <a:off x="0" y="76200"/>
            <a:ext cx="7272808" cy="10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Shape 427"/>
          <p:cNvSpPr txBox="1"/>
          <p:nvPr/>
        </p:nvSpPr>
        <p:spPr>
          <a:xfrm>
            <a:off x="86816" y="-123825"/>
            <a:ext cx="8229600" cy="8772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fr-FR" sz="2400" b="1" dirty="0" smtClean="0">
                <a:solidFill>
                  <a:srgbClr val="4F81BD"/>
                </a:solidFill>
                <a:latin typeface="Arial"/>
                <a:cs typeface="Arial"/>
              </a:rPr>
              <a:t>Notre démarche</a:t>
            </a:r>
            <a:endParaRPr lang="fr-FR" sz="2400" b="1" dirty="0">
              <a:solidFill>
                <a:srgbClr val="4F81BD"/>
              </a:solidFill>
              <a:latin typeface="Arial"/>
              <a:cs typeface="Arial"/>
            </a:endParaRPr>
          </a:p>
        </p:txBody>
      </p:sp>
      <p:pic>
        <p:nvPicPr>
          <p:cNvPr id="10" name="L'autonomie des élèves (vidéo modifiée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55576" y="1052736"/>
            <a:ext cx="7200800" cy="5400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384757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903</Words>
  <Application>Microsoft Office PowerPoint</Application>
  <PresentationFormat>Affichage à l'écran (4:3)</PresentationFormat>
  <Paragraphs>271</Paragraphs>
  <Slides>22</Slides>
  <Notes>21</Notes>
  <HiddenSlides>0</HiddenSlides>
  <MMClips>9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Thème Office</vt:lpstr>
      <vt:lpstr>COLLEGE EPINE GUYON APPEL A PROJET INNOVANT</vt:lpstr>
      <vt:lpstr>Plan </vt:lpstr>
      <vt:lpstr>Où sommes-nous ?</vt:lpstr>
      <vt:lpstr>Qui sommes-nous ?</vt:lpstr>
      <vt:lpstr>Notre histoire</vt:lpstr>
      <vt:lpstr>Histoire des usages du numérique au collège</vt:lpstr>
      <vt:lpstr>Nos projets présents et futurs : 2017-2021</vt:lpstr>
      <vt:lpstr> Notre démarche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Crédits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COLLEGE EPINE GUYON APPEL A PROJET INNOVANT</dc:title>
  <dc:creator>Sabrina</dc:creator>
  <cp:lastModifiedBy>didier.deternoz</cp:lastModifiedBy>
  <cp:revision>93</cp:revision>
  <cp:lastPrinted>2017-11-23T17:22:56Z</cp:lastPrinted>
  <dcterms:created xsi:type="dcterms:W3CDTF">2017-11-22T10:27:36Z</dcterms:created>
  <dcterms:modified xsi:type="dcterms:W3CDTF">2017-12-20T14:32:23Z</dcterms:modified>
</cp:coreProperties>
</file>